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 id="263" r:id="rId5"/>
    <p:sldId id="264" r:id="rId6"/>
    <p:sldId id="265" r:id="rId7"/>
    <p:sldId id="266" r:id="rId8"/>
    <p:sldId id="256" r:id="rId9"/>
    <p:sldId id="257" r:id="rId10"/>
    <p:sldId id="258" r:id="rId11"/>
    <p:sldId id="259" r:id="rId12"/>
    <p:sldId id="268" r:id="rId13"/>
    <p:sldId id="269" r:id="rId14"/>
    <p:sldId id="270" r:id="rId15"/>
    <p:sldId id="271" r:id="rId16"/>
    <p:sldId id="272" r:id="rId17"/>
    <p:sldId id="273" r:id="rId18"/>
    <p:sldId id="274" r:id="rId19"/>
    <p:sldId id="278" r:id="rId20"/>
    <p:sldId id="275" r:id="rId21"/>
    <p:sldId id="276" r:id="rId22"/>
    <p:sldId id="277" r:id="rId23"/>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endParaRPr lang="de-DE"/>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11.04.2019</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1861926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11.04.2019</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4244690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lo stile del titolo</a:t>
            </a:r>
            <a:endParaRPr lang="de-DE"/>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11.04.2019</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02684236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10"/>
          </p:nvPr>
        </p:nvSpPr>
        <p:spPr/>
        <p:txBody>
          <a:bodyPr/>
          <a:lstStyle/>
          <a:p>
            <a:fld id="{F64A8E5F-40E5-4553-9F3C-699F1A5B8145}" type="datetimeFigureOut">
              <a:rPr lang="de-DE" smtClean="0"/>
              <a:t>11.04.2019</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63181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endParaRPr lang="de-DE"/>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stili del testo dello schema</a:t>
            </a:r>
          </a:p>
        </p:txBody>
      </p:sp>
      <p:sp>
        <p:nvSpPr>
          <p:cNvPr id="4" name="Segnaposto data 3"/>
          <p:cNvSpPr>
            <a:spLocks noGrp="1"/>
          </p:cNvSpPr>
          <p:nvPr>
            <p:ph type="dt" sz="half" idx="10"/>
          </p:nvPr>
        </p:nvSpPr>
        <p:spPr/>
        <p:txBody>
          <a:bodyPr/>
          <a:lstStyle/>
          <a:p>
            <a:fld id="{F64A8E5F-40E5-4553-9F3C-699F1A5B8145}" type="datetimeFigureOut">
              <a:rPr lang="de-DE" smtClean="0"/>
              <a:t>11.04.2019</a:t>
            </a:fld>
            <a:endParaRPr lang="de-DE"/>
          </a:p>
        </p:txBody>
      </p:sp>
      <p:sp>
        <p:nvSpPr>
          <p:cNvPr id="5" name="Segnaposto piè di pagina 4"/>
          <p:cNvSpPr>
            <a:spLocks noGrp="1"/>
          </p:cNvSpPr>
          <p:nvPr>
            <p:ph type="ftr" sz="quarter" idx="11"/>
          </p:nvPr>
        </p:nvSpPr>
        <p:spPr/>
        <p:txBody>
          <a:bodyPr/>
          <a:lstStyle/>
          <a:p>
            <a:endParaRPr lang="de-DE"/>
          </a:p>
        </p:txBody>
      </p:sp>
      <p:sp>
        <p:nvSpPr>
          <p:cNvPr id="6" name="Segnaposto numero diapositiva 5"/>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5773935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data 4"/>
          <p:cNvSpPr>
            <a:spLocks noGrp="1"/>
          </p:cNvSpPr>
          <p:nvPr>
            <p:ph type="dt" sz="half" idx="10"/>
          </p:nvPr>
        </p:nvSpPr>
        <p:spPr/>
        <p:txBody>
          <a:bodyPr/>
          <a:lstStyle/>
          <a:p>
            <a:fld id="{F64A8E5F-40E5-4553-9F3C-699F1A5B8145}" type="datetimeFigureOut">
              <a:rPr lang="de-DE" smtClean="0"/>
              <a:t>11.04.2019</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2840897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lo stile del titolo</a:t>
            </a:r>
            <a:endParaRPr lang="de-DE"/>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7" name="Segnaposto data 6"/>
          <p:cNvSpPr>
            <a:spLocks noGrp="1"/>
          </p:cNvSpPr>
          <p:nvPr>
            <p:ph type="dt" sz="half" idx="10"/>
          </p:nvPr>
        </p:nvSpPr>
        <p:spPr/>
        <p:txBody>
          <a:bodyPr/>
          <a:lstStyle/>
          <a:p>
            <a:fld id="{F64A8E5F-40E5-4553-9F3C-699F1A5B8145}" type="datetimeFigureOut">
              <a:rPr lang="de-DE" smtClean="0"/>
              <a:t>11.04.2019</a:t>
            </a:fld>
            <a:endParaRPr lang="de-DE"/>
          </a:p>
        </p:txBody>
      </p:sp>
      <p:sp>
        <p:nvSpPr>
          <p:cNvPr id="8" name="Segnaposto piè di pagina 7"/>
          <p:cNvSpPr>
            <a:spLocks noGrp="1"/>
          </p:cNvSpPr>
          <p:nvPr>
            <p:ph type="ftr" sz="quarter" idx="11"/>
          </p:nvPr>
        </p:nvSpPr>
        <p:spPr/>
        <p:txBody>
          <a:bodyPr/>
          <a:lstStyle/>
          <a:p>
            <a:endParaRPr lang="de-DE"/>
          </a:p>
        </p:txBody>
      </p:sp>
      <p:sp>
        <p:nvSpPr>
          <p:cNvPr id="9" name="Segnaposto numero diapositiva 8"/>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74798298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endParaRPr lang="de-DE"/>
          </a:p>
        </p:txBody>
      </p:sp>
      <p:sp>
        <p:nvSpPr>
          <p:cNvPr id="3" name="Segnaposto data 2"/>
          <p:cNvSpPr>
            <a:spLocks noGrp="1"/>
          </p:cNvSpPr>
          <p:nvPr>
            <p:ph type="dt" sz="half" idx="10"/>
          </p:nvPr>
        </p:nvSpPr>
        <p:spPr/>
        <p:txBody>
          <a:bodyPr/>
          <a:lstStyle/>
          <a:p>
            <a:fld id="{F64A8E5F-40E5-4553-9F3C-699F1A5B8145}" type="datetimeFigureOut">
              <a:rPr lang="de-DE" smtClean="0"/>
              <a:t>11.04.2019</a:t>
            </a:fld>
            <a:endParaRPr lang="de-DE"/>
          </a:p>
        </p:txBody>
      </p:sp>
      <p:sp>
        <p:nvSpPr>
          <p:cNvPr id="4" name="Segnaposto piè di pagina 3"/>
          <p:cNvSpPr>
            <a:spLocks noGrp="1"/>
          </p:cNvSpPr>
          <p:nvPr>
            <p:ph type="ftr" sz="quarter" idx="11"/>
          </p:nvPr>
        </p:nvSpPr>
        <p:spPr/>
        <p:txBody>
          <a:bodyPr/>
          <a:lstStyle/>
          <a:p>
            <a:endParaRPr lang="de-DE"/>
          </a:p>
        </p:txBody>
      </p:sp>
      <p:sp>
        <p:nvSpPr>
          <p:cNvPr id="5" name="Segnaposto numero diapositiva 4"/>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3317825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64A8E5F-40E5-4553-9F3C-699F1A5B8145}" type="datetimeFigureOut">
              <a:rPr lang="de-DE" smtClean="0"/>
              <a:t>11.04.2019</a:t>
            </a:fld>
            <a:endParaRPr lang="de-DE"/>
          </a:p>
        </p:txBody>
      </p:sp>
      <p:sp>
        <p:nvSpPr>
          <p:cNvPr id="3" name="Segnaposto piè di pagina 2"/>
          <p:cNvSpPr>
            <a:spLocks noGrp="1"/>
          </p:cNvSpPr>
          <p:nvPr>
            <p:ph type="ftr" sz="quarter" idx="11"/>
          </p:nvPr>
        </p:nvSpPr>
        <p:spPr/>
        <p:txBody>
          <a:bodyPr/>
          <a:lstStyle/>
          <a:p>
            <a:endParaRPr lang="de-DE"/>
          </a:p>
        </p:txBody>
      </p:sp>
      <p:sp>
        <p:nvSpPr>
          <p:cNvPr id="4" name="Segnaposto numero diapositiva 3"/>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8940951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11.04.2019</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23658163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endParaRPr lang="de-DE"/>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stili del testo dello schema</a:t>
            </a:r>
          </a:p>
        </p:txBody>
      </p:sp>
      <p:sp>
        <p:nvSpPr>
          <p:cNvPr id="5" name="Segnaposto data 4"/>
          <p:cNvSpPr>
            <a:spLocks noGrp="1"/>
          </p:cNvSpPr>
          <p:nvPr>
            <p:ph type="dt" sz="half" idx="10"/>
          </p:nvPr>
        </p:nvSpPr>
        <p:spPr/>
        <p:txBody>
          <a:bodyPr/>
          <a:lstStyle/>
          <a:p>
            <a:fld id="{F64A8E5F-40E5-4553-9F3C-699F1A5B8145}" type="datetimeFigureOut">
              <a:rPr lang="de-DE" smtClean="0"/>
              <a:t>11.04.2019</a:t>
            </a:fld>
            <a:endParaRPr lang="de-DE"/>
          </a:p>
        </p:txBody>
      </p:sp>
      <p:sp>
        <p:nvSpPr>
          <p:cNvPr id="6" name="Segnaposto piè di pagina 5"/>
          <p:cNvSpPr>
            <a:spLocks noGrp="1"/>
          </p:cNvSpPr>
          <p:nvPr>
            <p:ph type="ftr" sz="quarter" idx="11"/>
          </p:nvPr>
        </p:nvSpPr>
        <p:spPr/>
        <p:txBody>
          <a:bodyPr/>
          <a:lstStyle/>
          <a:p>
            <a:endParaRPr lang="de-DE"/>
          </a:p>
        </p:txBody>
      </p:sp>
      <p:sp>
        <p:nvSpPr>
          <p:cNvPr id="7" name="Segnaposto numero diapositiva 6"/>
          <p:cNvSpPr>
            <a:spLocks noGrp="1"/>
          </p:cNvSpPr>
          <p:nvPr>
            <p:ph type="sldNum" sz="quarter" idx="12"/>
          </p:nvPr>
        </p:nvSpPr>
        <p:spPr/>
        <p:txBody>
          <a:bodyPr/>
          <a:lstStyle/>
          <a:p>
            <a:fld id="{66CD45B7-DFE2-4393-8D37-380FC36BF3AA}" type="slidenum">
              <a:rPr lang="de-DE" smtClean="0"/>
              <a:t>‹N›</a:t>
            </a:fld>
            <a:endParaRPr lang="de-DE"/>
          </a:p>
        </p:txBody>
      </p:sp>
    </p:spTree>
    <p:extLst>
      <p:ext uri="{BB962C8B-B14F-4D97-AF65-F5344CB8AC3E}">
        <p14:creationId xmlns:p14="http://schemas.microsoft.com/office/powerpoint/2010/main" val="168857669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a:t>
            </a:r>
            <a:endParaRPr lang="de-DE"/>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de-DE"/>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4A8E5F-40E5-4553-9F3C-699F1A5B8145}" type="datetimeFigureOut">
              <a:rPr lang="de-DE" smtClean="0"/>
              <a:t>11.04.2019</a:t>
            </a:fld>
            <a:endParaRPr lang="de-DE"/>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CD45B7-DFE2-4393-8D37-380FC36BF3AA}" type="slidenum">
              <a:rPr lang="de-DE" smtClean="0"/>
              <a:t>‹N›</a:t>
            </a:fld>
            <a:endParaRPr lang="de-DE"/>
          </a:p>
        </p:txBody>
      </p:sp>
    </p:spTree>
    <p:extLst>
      <p:ext uri="{BB962C8B-B14F-4D97-AF65-F5344CB8AC3E}">
        <p14:creationId xmlns:p14="http://schemas.microsoft.com/office/powerpoint/2010/main" val="18019314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AFBB4D-D942-42A0-9181-E04E171CD98E}"/>
              </a:ext>
            </a:extLst>
          </p:cNvPr>
          <p:cNvSpPr>
            <a:spLocks noGrp="1"/>
          </p:cNvSpPr>
          <p:nvPr>
            <p:ph type="title"/>
          </p:nvPr>
        </p:nvSpPr>
        <p:spPr>
          <a:xfrm>
            <a:off x="1183256" y="1328408"/>
            <a:ext cx="10170544" cy="3510921"/>
          </a:xfrm>
        </p:spPr>
        <p:txBody>
          <a:bodyPr>
            <a:normAutofit/>
          </a:bodyPr>
          <a:lstStyle/>
          <a:p>
            <a:r>
              <a:rPr lang="en-GB">
                <a:cs typeface="Calibri Light"/>
              </a:rPr>
              <a:t>Whence Reform?</a:t>
            </a:r>
          </a:p>
          <a:p>
            <a:r>
              <a:rPr lang="en-GB">
                <a:cs typeface="Calibri Light"/>
              </a:rPr>
              <a:t>A Critique of the Stiglitz Perspective</a:t>
            </a:r>
          </a:p>
          <a:p>
            <a:pPr algn="r"/>
            <a:br>
              <a:rPr lang="en-GB" sz="2800">
                <a:cs typeface="Calibri Light"/>
              </a:rPr>
            </a:br>
            <a:r>
              <a:rPr lang="en-GB" sz="2800">
                <a:cs typeface="Calibri Light"/>
              </a:rPr>
              <a:t>Marek Dabrowski, Stanislaw Gomulka and</a:t>
            </a:r>
          </a:p>
          <a:p>
            <a:pPr algn="r"/>
            <a:r>
              <a:rPr lang="en-GB" sz="2800">
                <a:cs typeface="Calibri Light"/>
              </a:rPr>
              <a:t>Jacek Rostowski</a:t>
            </a:r>
          </a:p>
          <a:p>
            <a:endParaRPr lang="en-GB">
              <a:cs typeface="Calibri Light"/>
            </a:endParaRPr>
          </a:p>
        </p:txBody>
      </p:sp>
      <p:sp>
        <p:nvSpPr>
          <p:cNvPr id="3" name="Segnaposto contenuto 2">
            <a:extLst>
              <a:ext uri="{FF2B5EF4-FFF2-40B4-BE49-F238E27FC236}">
                <a16:creationId xmlns:a16="http://schemas.microsoft.com/office/drawing/2014/main" id="{6EAB3AD6-ABAB-4895-B831-F98B55280630}"/>
              </a:ext>
            </a:extLst>
          </p:cNvPr>
          <p:cNvSpPr>
            <a:spLocks noGrp="1"/>
          </p:cNvSpPr>
          <p:nvPr>
            <p:ph idx="1"/>
          </p:nvPr>
        </p:nvSpPr>
        <p:spPr/>
        <p:txBody>
          <a:bodyPr vert="horz" lIns="91440" tIns="45720" rIns="91440" bIns="45720" rtlCol="0" anchor="t">
            <a:normAutofit lnSpcReduction="10000"/>
          </a:bodyPr>
          <a:lstStyle/>
          <a:p>
            <a:pPr algn="r"/>
            <a:endParaRPr lang="it-IT">
              <a:cs typeface="Calibri"/>
            </a:endParaRPr>
          </a:p>
          <a:p>
            <a:pPr algn="r"/>
            <a:endParaRPr lang="it-IT">
              <a:cs typeface="Calibri"/>
            </a:endParaRPr>
          </a:p>
          <a:p>
            <a:pPr algn="r"/>
            <a:endParaRPr lang="it-IT">
              <a:cs typeface="Calibri"/>
            </a:endParaRPr>
          </a:p>
          <a:p>
            <a:pPr algn="r"/>
            <a:endParaRPr lang="it-IT">
              <a:cs typeface="Calibri"/>
            </a:endParaRPr>
          </a:p>
          <a:p>
            <a:pPr algn="r"/>
            <a:endParaRPr lang="it-IT">
              <a:cs typeface="Calibri"/>
            </a:endParaRPr>
          </a:p>
          <a:p>
            <a:pPr algn="r"/>
            <a:endParaRPr lang="it-IT">
              <a:cs typeface="Calibri"/>
            </a:endParaRPr>
          </a:p>
          <a:p>
            <a:pPr algn="r"/>
            <a:endParaRPr lang="it-IT">
              <a:cs typeface="Calibri"/>
            </a:endParaRPr>
          </a:p>
          <a:p>
            <a:pPr marL="0" indent="0" algn="r">
              <a:buNone/>
            </a:pPr>
            <a:r>
              <a:rPr lang="it-IT">
                <a:cs typeface="Calibri"/>
              </a:rPr>
              <a:t>Elettra Viggiano</a:t>
            </a:r>
          </a:p>
          <a:p>
            <a:pPr marL="0" indent="0" algn="r">
              <a:buNone/>
            </a:pPr>
            <a:r>
              <a:rPr lang="it-IT">
                <a:cs typeface="Calibri"/>
              </a:rPr>
              <a:t>Giorgio Viggiano </a:t>
            </a:r>
          </a:p>
        </p:txBody>
      </p:sp>
    </p:spTree>
    <p:extLst>
      <p:ext uri="{BB962C8B-B14F-4D97-AF65-F5344CB8AC3E}">
        <p14:creationId xmlns:p14="http://schemas.microsoft.com/office/powerpoint/2010/main" val="15670034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F376B9D-DB29-4633-86A8-6056C6A971A1}"/>
              </a:ext>
            </a:extLst>
          </p:cNvPr>
          <p:cNvSpPr>
            <a:spLocks noGrp="1"/>
          </p:cNvSpPr>
          <p:nvPr>
            <p:ph type="title"/>
          </p:nvPr>
        </p:nvSpPr>
        <p:spPr/>
        <p:txBody>
          <a:bodyPr/>
          <a:lstStyle/>
          <a:p>
            <a:pPr algn="ctr"/>
            <a:r>
              <a:rPr lang="it-IT">
                <a:cs typeface="Calibri Light"/>
              </a:rPr>
              <a:t>Social Capital </a:t>
            </a:r>
          </a:p>
        </p:txBody>
      </p:sp>
      <p:sp>
        <p:nvSpPr>
          <p:cNvPr id="3" name="Segnaposto contenuto 2">
            <a:extLst>
              <a:ext uri="{FF2B5EF4-FFF2-40B4-BE49-F238E27FC236}">
                <a16:creationId xmlns:a16="http://schemas.microsoft.com/office/drawing/2014/main" id="{3DDE59A1-E9B6-4411-B16E-16922EFB4820}"/>
              </a:ext>
            </a:extLst>
          </p:cNvPr>
          <p:cNvSpPr>
            <a:spLocks noGrp="1"/>
          </p:cNvSpPr>
          <p:nvPr>
            <p:ph idx="1"/>
          </p:nvPr>
        </p:nvSpPr>
        <p:spPr>
          <a:xfrm>
            <a:off x="838200" y="1825625"/>
            <a:ext cx="10515600" cy="4351338"/>
          </a:xfrm>
        </p:spPr>
        <p:txBody>
          <a:bodyPr vert="horz" lIns="91440" tIns="45720" rIns="91440" bIns="45720" rtlCol="0" anchor="t">
            <a:normAutofit fontScale="85000" lnSpcReduction="20000"/>
          </a:bodyPr>
          <a:lstStyle/>
          <a:p>
            <a:pPr marL="0" indent="0" algn="just">
              <a:buNone/>
            </a:pPr>
            <a:r>
              <a:rPr lang="en-GB">
                <a:cs typeface="Calibri"/>
              </a:rPr>
              <a:t>Thesis 6: </a:t>
            </a:r>
            <a:r>
              <a:rPr lang="en-GB" u="sng">
                <a:cs typeface="Calibri"/>
              </a:rPr>
              <a:t>The social norms which existed under socialism are inadequate for a market economy, yet the development of new norms is bound to be time consuming.  Imposing laws which do not correspond to existing norms is likely to fail because they will not be implemented in the right spirit (if at all).</a:t>
            </a:r>
            <a:endParaRPr lang="it-IT" u="sng">
              <a:cs typeface="Calibri"/>
            </a:endParaRPr>
          </a:p>
          <a:p>
            <a:pPr marL="0" indent="0" algn="just">
              <a:buNone/>
            </a:pPr>
            <a:endParaRPr lang="en-GB" u="sng">
              <a:cs typeface="Calibri"/>
            </a:endParaRPr>
          </a:p>
          <a:p>
            <a:pPr marL="0" indent="0" algn="just">
              <a:buNone/>
            </a:pPr>
            <a:r>
              <a:rPr lang="en-GB">
                <a:cs typeface="Calibri"/>
              </a:rPr>
              <a:t>"Governments were faced not so much with the task of transforming existing socialistic norms into new capitalist ones, but rather with a state of anomie, or of an absence of norms relevant to economic activity. Clearly, under these circumstances, waiting for the new norms to develop spontaneously before introducing new laws was not a practical option. New laws and institutions had to be introduced quickly in the hope that they would help society to develop the new norms it needed." (Dabrowski, 2000) </a:t>
            </a:r>
            <a:endParaRPr lang="en-GB"/>
          </a:p>
          <a:p>
            <a:pPr marL="0" indent="0" algn="just">
              <a:buNone/>
            </a:pPr>
            <a:r>
              <a:rPr lang="en-GB">
                <a:cs typeface="Calibri"/>
              </a:rPr>
              <a:t>Of course there was the backward or in very isolated country where the old norms continued to hold sway for a long time.  </a:t>
            </a:r>
          </a:p>
        </p:txBody>
      </p:sp>
    </p:spTree>
    <p:extLst>
      <p:ext uri="{BB962C8B-B14F-4D97-AF65-F5344CB8AC3E}">
        <p14:creationId xmlns:p14="http://schemas.microsoft.com/office/powerpoint/2010/main" val="195770091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76826AD-A05C-4B9E-B829-DDB13A4669D8}"/>
              </a:ext>
            </a:extLst>
          </p:cNvPr>
          <p:cNvSpPr>
            <a:spLocks noGrp="1"/>
          </p:cNvSpPr>
          <p:nvPr>
            <p:ph type="title"/>
          </p:nvPr>
        </p:nvSpPr>
        <p:spPr/>
        <p:txBody>
          <a:bodyPr/>
          <a:lstStyle/>
          <a:p>
            <a:pPr algn="ctr"/>
            <a:r>
              <a:rPr lang="en-GB">
                <a:cs typeface="Calibri Light" panose="020F0302020204030204"/>
              </a:rPr>
              <a:t>Short Agency chains and Privatization </a:t>
            </a:r>
          </a:p>
        </p:txBody>
      </p:sp>
      <p:sp>
        <p:nvSpPr>
          <p:cNvPr id="3" name="Segnaposto contenuto 2">
            <a:extLst>
              <a:ext uri="{FF2B5EF4-FFF2-40B4-BE49-F238E27FC236}">
                <a16:creationId xmlns:a16="http://schemas.microsoft.com/office/drawing/2014/main" id="{7D35741F-4E99-4CE5-9A58-9131D5487814}"/>
              </a:ext>
            </a:extLst>
          </p:cNvPr>
          <p:cNvSpPr>
            <a:spLocks noGrp="1"/>
          </p:cNvSpPr>
          <p:nvPr>
            <p:ph idx="1"/>
          </p:nvPr>
        </p:nvSpPr>
        <p:spPr>
          <a:xfrm>
            <a:off x="838200" y="1825625"/>
            <a:ext cx="10515600" cy="5027073"/>
          </a:xfrm>
        </p:spPr>
        <p:txBody>
          <a:bodyPr vert="horz" lIns="91440" tIns="45720" rIns="91440" bIns="45720" rtlCol="0" anchor="t">
            <a:normAutofit fontScale="92500" lnSpcReduction="20000"/>
          </a:bodyPr>
          <a:lstStyle/>
          <a:p>
            <a:pPr marL="0" indent="0" algn="just">
              <a:buNone/>
            </a:pPr>
            <a:r>
              <a:rPr lang="en-GB">
                <a:cs typeface="Calibri"/>
              </a:rPr>
              <a:t>Thesis 9: </a:t>
            </a:r>
            <a:r>
              <a:rPr lang="en-GB" u="sng">
                <a:cs typeface="Calibri"/>
              </a:rPr>
              <a:t>Another way of establishing short agency chains is to privatise to the various stakeholders in the business (workers, suppliers, customers, representatives of the local community) who have a long-term relationship to the enterprise.  This also helps to save the organisational capital within state owned enterprises (SOEs)</a:t>
            </a:r>
            <a:endParaRPr lang="it-IT" u="sng">
              <a:cs typeface="Calibri"/>
            </a:endParaRPr>
          </a:p>
          <a:p>
            <a:pPr marL="0" indent="0" algn="just">
              <a:buNone/>
            </a:pPr>
            <a:endParaRPr lang="en-GB" u="sng">
              <a:cs typeface="Calibri"/>
            </a:endParaRPr>
          </a:p>
          <a:p>
            <a:pPr marL="0" indent="0" algn="just">
              <a:buNone/>
            </a:pPr>
            <a:r>
              <a:rPr lang="en-GB">
                <a:cs typeface="Calibri"/>
              </a:rPr>
              <a:t>The rapid growth of owner-operator business has been the mark of a successful transition in CE and Baltic region. EX Poland 1990.</a:t>
            </a:r>
            <a:endParaRPr lang="it-IT">
              <a:cs typeface="Calibri"/>
            </a:endParaRPr>
          </a:p>
          <a:p>
            <a:pPr marL="0" indent="0" algn="just">
              <a:buNone/>
            </a:pPr>
            <a:r>
              <a:rPr lang="en-GB">
                <a:cs typeface="Calibri"/>
              </a:rPr>
              <a:t>3 caveats:</a:t>
            </a:r>
          </a:p>
          <a:p>
            <a:pPr algn="just"/>
            <a:r>
              <a:rPr lang="en-GB">
                <a:cs typeface="Calibri"/>
              </a:rPr>
              <a:t>workers’ management is no different from other forms of agency arrangement, in that it requires some pre-existing tradition (social norms) and reputational capital, which will allow it to function.  Representatives elected to the workers’ council need to feel obliged to defend the interests of their electors, and not to just further their own.  </a:t>
            </a:r>
          </a:p>
          <a:p>
            <a:pPr marL="514350" indent="-514350" algn="just">
              <a:buAutoNum type="arabicPeriod"/>
            </a:pPr>
            <a:endParaRPr lang="en-GB">
              <a:cs typeface="Calibri"/>
            </a:endParaRPr>
          </a:p>
        </p:txBody>
      </p:sp>
    </p:spTree>
    <p:extLst>
      <p:ext uri="{BB962C8B-B14F-4D97-AF65-F5344CB8AC3E}">
        <p14:creationId xmlns:p14="http://schemas.microsoft.com/office/powerpoint/2010/main" val="41644501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02DE828-52CA-44B7-9700-3F37C01B5BA8}"/>
              </a:ext>
            </a:extLst>
          </p:cNvPr>
          <p:cNvSpPr>
            <a:spLocks noGrp="1"/>
          </p:cNvSpPr>
          <p:nvPr>
            <p:ph idx="1"/>
          </p:nvPr>
        </p:nvSpPr>
        <p:spPr>
          <a:xfrm>
            <a:off x="838200" y="546041"/>
            <a:ext cx="10515600" cy="5630922"/>
          </a:xfrm>
        </p:spPr>
        <p:txBody>
          <a:bodyPr vert="horz" lIns="91440" tIns="45720" rIns="91440" bIns="45720" rtlCol="0" anchor="t">
            <a:normAutofit fontScale="92500" lnSpcReduction="10000"/>
          </a:bodyPr>
          <a:lstStyle/>
          <a:p>
            <a:pPr algn="just"/>
            <a:r>
              <a:rPr lang="en-GB">
                <a:cs typeface="Calibri"/>
              </a:rPr>
              <a:t>"Our second caveat relates to the inclusiveness of Stiglitz’s proposal to privatise to ‘the various stakeholders in the business’.  He subsequently goes on to identify workers, suppliers, customers and representatives of the local community as the relevant stakeholders.  We suspect that such an approach would lead to paralysis and endless conflict between the various entrenched interests within the firm.  A vital part of transition is switching suppliers from traditional to new, more efficient, often foreign ones.  Equally, sales often need to be shifted to new customers who are prepared to pay more." (Dabrowski, 2000) </a:t>
            </a:r>
          </a:p>
          <a:p>
            <a:pPr algn="just"/>
            <a:r>
              <a:rPr lang="en-GB">
                <a:cs typeface="Calibri"/>
              </a:rPr>
              <a:t>"Since we do not think that socialist SOEs had much organisational capital of value, we do not consider it important to ‘save’ it in its pre-transition form by entrenching the rights of the various stakeholders.  Stiglitz’s proposal for ‘government by discussion’ between the various stakeholder groups within firms thus seems to us a striking example of the ‘communitarian romanticism’, which pervades much recent writing on the importance of social and organisational capital in the transition" (Dabrowski, 2000)</a:t>
            </a:r>
          </a:p>
        </p:txBody>
      </p:sp>
    </p:spTree>
    <p:extLst>
      <p:ext uri="{BB962C8B-B14F-4D97-AF65-F5344CB8AC3E}">
        <p14:creationId xmlns:p14="http://schemas.microsoft.com/office/powerpoint/2010/main" val="32525333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6D202E-F311-49AF-B6CB-D03AE5CC609B}"/>
              </a:ext>
            </a:extLst>
          </p:cNvPr>
          <p:cNvSpPr>
            <a:spLocks noGrp="1"/>
          </p:cNvSpPr>
          <p:nvPr>
            <p:ph type="title"/>
          </p:nvPr>
        </p:nvSpPr>
        <p:spPr/>
        <p:txBody>
          <a:bodyPr/>
          <a:lstStyle/>
          <a:p>
            <a:pPr algn="ctr"/>
            <a:r>
              <a:rPr lang="en-GB">
                <a:cs typeface="Calibri Light"/>
              </a:rPr>
              <a:t>Privatization, Corruption of Asset stripping and Capital flight</a:t>
            </a:r>
          </a:p>
        </p:txBody>
      </p:sp>
      <p:sp>
        <p:nvSpPr>
          <p:cNvPr id="3" name="Segnaposto contenuto 2">
            <a:extLst>
              <a:ext uri="{FF2B5EF4-FFF2-40B4-BE49-F238E27FC236}">
                <a16:creationId xmlns:a16="http://schemas.microsoft.com/office/drawing/2014/main" id="{4D000F44-86F8-46E1-A665-91BBE0E933CE}"/>
              </a:ext>
            </a:extLst>
          </p:cNvPr>
          <p:cNvSpPr>
            <a:spLocks noGrp="1"/>
          </p:cNvSpPr>
          <p:nvPr>
            <p:ph idx="1"/>
          </p:nvPr>
        </p:nvSpPr>
        <p:spPr>
          <a:xfrm>
            <a:off x="838200" y="1825625"/>
            <a:ext cx="10515600" cy="5846582"/>
          </a:xfrm>
        </p:spPr>
        <p:txBody>
          <a:bodyPr vert="horz" lIns="91440" tIns="45720" rIns="91440" bIns="45720" rtlCol="0" anchor="t">
            <a:normAutofit/>
          </a:bodyPr>
          <a:lstStyle/>
          <a:p>
            <a:pPr marL="0" indent="0" algn="just">
              <a:buNone/>
            </a:pPr>
            <a:r>
              <a:rPr lang="en-GB" sz="2400">
                <a:cs typeface="Calibri"/>
              </a:rPr>
              <a:t>In the West, the term </a:t>
            </a:r>
            <a:r>
              <a:rPr lang="en-GB" sz="2400" b="1">
                <a:cs typeface="Calibri"/>
              </a:rPr>
              <a:t>asset stripping</a:t>
            </a:r>
            <a:r>
              <a:rPr lang="en-GB" sz="2400">
                <a:cs typeface="Calibri"/>
              </a:rPr>
              <a:t> is usually applied to so-called ‘corporate raiders’, who seize management control of a company and sell its most easily realisable assets for prices which together are higher than they paid for the firm, but are said by objectors to be less than the ‘true’ value the firm would be worth (</a:t>
            </a:r>
            <a:r>
              <a:rPr lang="en-GB" sz="2400" err="1">
                <a:cs typeface="Calibri"/>
              </a:rPr>
              <a:t>ie</a:t>
            </a:r>
            <a:r>
              <a:rPr lang="en-GB" sz="2400">
                <a:cs typeface="Calibri"/>
              </a:rPr>
              <a:t> could be sold for) if the raiders were willing to spend time on its restructuring and resuscitation.  Implicit in the concept is the idea, so dear to Stiglitz, that there exists in the firm organisational capital which is somehow undervalued by the market for corporate ownership.  </a:t>
            </a:r>
          </a:p>
          <a:p>
            <a:pPr marL="0" indent="0" algn="just">
              <a:buNone/>
            </a:pPr>
            <a:r>
              <a:rPr lang="en-GB" sz="2400">
                <a:cs typeface="Calibri"/>
              </a:rPr>
              <a:t>The main problem of this idea is the direct link that Stiglitz sees in the privatization of firms and corruption. The greatest fortunes in Russia were through privatisation of the seignorage stream generated by the Central Bank of Russia and through favouritism in the privatisation of natural resource based industries, which began in 1995. THIS has strengthen the political power of the oligarchy. </a:t>
            </a:r>
          </a:p>
        </p:txBody>
      </p:sp>
    </p:spTree>
    <p:extLst>
      <p:ext uri="{BB962C8B-B14F-4D97-AF65-F5344CB8AC3E}">
        <p14:creationId xmlns:p14="http://schemas.microsoft.com/office/powerpoint/2010/main" val="7265973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16231F7-5E64-4CCE-BBF2-24D849D83656}"/>
              </a:ext>
            </a:extLst>
          </p:cNvPr>
          <p:cNvSpPr>
            <a:spLocks noGrp="1"/>
          </p:cNvSpPr>
          <p:nvPr>
            <p:ph idx="1"/>
          </p:nvPr>
        </p:nvSpPr>
        <p:spPr>
          <a:xfrm>
            <a:off x="924464" y="1164267"/>
            <a:ext cx="10515600" cy="5688432"/>
          </a:xfrm>
        </p:spPr>
        <p:txBody>
          <a:bodyPr vert="horz" lIns="91440" tIns="45720" rIns="91440" bIns="45720" rtlCol="0" anchor="t">
            <a:normAutofit/>
          </a:bodyPr>
          <a:lstStyle/>
          <a:p>
            <a:pPr marL="0" indent="0" algn="just">
              <a:buNone/>
            </a:pPr>
            <a:r>
              <a:rPr lang="en-GB">
                <a:cs typeface="Calibri"/>
              </a:rPr>
              <a:t>The </a:t>
            </a:r>
            <a:r>
              <a:rPr lang="en-GB" b="1">
                <a:cs typeface="Calibri"/>
              </a:rPr>
              <a:t>capital flight</a:t>
            </a:r>
            <a:r>
              <a:rPr lang="en-GB">
                <a:cs typeface="Calibri"/>
              </a:rPr>
              <a:t> from Russia has not, as Stiglitz claims, occurred as a result of premature liberalisation of capital movements, but in spite of the absence of such liberalisation.  This is a mistake that Stiglitz extends in to most transition economies except to China, where in fact it appears to be of similar magnitude as in Russia. </a:t>
            </a:r>
          </a:p>
          <a:p>
            <a:pPr marL="0" indent="0" algn="just">
              <a:buNone/>
            </a:pPr>
            <a:r>
              <a:rPr lang="en-GB">
                <a:cs typeface="Calibri"/>
              </a:rPr>
              <a:t>Nevertheless, Stiglitz does bring home the point that those of us who thought that rapid privatisation was needed to prevent asset stripping were probably excessively anxious about a phenomenon which, in the light of experience, seems to have been unavoidable and not necessarily undesirable.</a:t>
            </a:r>
            <a:endParaRPr lang="en-GB"/>
          </a:p>
        </p:txBody>
      </p:sp>
    </p:spTree>
    <p:extLst>
      <p:ext uri="{BB962C8B-B14F-4D97-AF65-F5344CB8AC3E}">
        <p14:creationId xmlns:p14="http://schemas.microsoft.com/office/powerpoint/2010/main" val="2214781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29C5BBE-A1A6-4F60-AC31-2A2288EB4EE4}"/>
              </a:ext>
            </a:extLst>
          </p:cNvPr>
          <p:cNvSpPr>
            <a:spLocks noGrp="1"/>
          </p:cNvSpPr>
          <p:nvPr>
            <p:ph type="title"/>
          </p:nvPr>
        </p:nvSpPr>
        <p:spPr/>
        <p:txBody>
          <a:bodyPr/>
          <a:lstStyle/>
          <a:p>
            <a:pPr algn="ctr"/>
            <a:r>
              <a:rPr lang="en-GB">
                <a:cs typeface="Calibri Light"/>
              </a:rPr>
              <a:t>Bankruptcy and Restructuring </a:t>
            </a:r>
          </a:p>
        </p:txBody>
      </p:sp>
      <p:sp>
        <p:nvSpPr>
          <p:cNvPr id="3" name="Segnaposto contenuto 2">
            <a:extLst>
              <a:ext uri="{FF2B5EF4-FFF2-40B4-BE49-F238E27FC236}">
                <a16:creationId xmlns:a16="http://schemas.microsoft.com/office/drawing/2014/main" id="{FFA5C5E1-0245-4541-BEED-C7B369D5166D}"/>
              </a:ext>
            </a:extLst>
          </p:cNvPr>
          <p:cNvSpPr>
            <a:spLocks noGrp="1"/>
          </p:cNvSpPr>
          <p:nvPr>
            <p:ph idx="1"/>
          </p:nvPr>
        </p:nvSpPr>
        <p:spPr/>
        <p:txBody>
          <a:bodyPr vert="horz" lIns="91440" tIns="45720" rIns="91440" bIns="45720" rtlCol="0" anchor="t">
            <a:normAutofit fontScale="92500" lnSpcReduction="10000"/>
          </a:bodyPr>
          <a:lstStyle/>
          <a:p>
            <a:pPr algn="just">
              <a:buNone/>
            </a:pPr>
            <a:r>
              <a:rPr lang="en-GB">
                <a:cs typeface="Calibri"/>
              </a:rPr>
              <a:t>Thesis 16: </a:t>
            </a:r>
            <a:r>
              <a:rPr lang="en-GB" u="sng">
                <a:cs typeface="Calibri"/>
              </a:rPr>
              <a:t>Making workers unemployed, whether through the bankruptcy or even the restructuring of existing firms, is likely to be economically inefficient. While employed they are at least producing something, whereas-because of a lack of ‘market-oriented skills’ among entrepreneurs - they are unlikely to find employment in new firms. The same holds for the capital made unemployed through bankruptcy.</a:t>
            </a:r>
            <a:endParaRPr lang="it-IT" u="sng">
              <a:cs typeface="Calibri"/>
            </a:endParaRPr>
          </a:p>
          <a:p>
            <a:pPr marL="0" indent="0" algn="just">
              <a:buNone/>
            </a:pPr>
            <a:r>
              <a:rPr lang="en-GB">
                <a:cs typeface="Calibri"/>
              </a:rPr>
              <a:t>The key thing is the imposition of hard budget constraints. Zero unemployment was maintained under central planning through price controls and generalised excess demand for both labour and goods. Since prices did not reflect relative scarcities under such circumstances, restructuring and privatisation are impossible until prices are liberalised and generalised excess demand is abolished.</a:t>
            </a:r>
            <a:endParaRPr lang="en-GB"/>
          </a:p>
        </p:txBody>
      </p:sp>
    </p:spTree>
    <p:extLst>
      <p:ext uri="{BB962C8B-B14F-4D97-AF65-F5344CB8AC3E}">
        <p14:creationId xmlns:p14="http://schemas.microsoft.com/office/powerpoint/2010/main" val="71217365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2D1435B-C815-4718-8473-48DEC7D6E110}"/>
              </a:ext>
            </a:extLst>
          </p:cNvPr>
          <p:cNvSpPr>
            <a:spLocks noGrp="1"/>
          </p:cNvSpPr>
          <p:nvPr>
            <p:ph idx="1"/>
          </p:nvPr>
        </p:nvSpPr>
        <p:spPr>
          <a:xfrm>
            <a:off x="852577" y="1207399"/>
            <a:ext cx="10515600" cy="6062243"/>
          </a:xfrm>
        </p:spPr>
        <p:txBody>
          <a:bodyPr vert="horz" lIns="91440" tIns="45720" rIns="91440" bIns="45720" rtlCol="0" anchor="t">
            <a:normAutofit/>
          </a:bodyPr>
          <a:lstStyle/>
          <a:p>
            <a:pPr marL="0" indent="0" algn="just">
              <a:buNone/>
            </a:pPr>
            <a:r>
              <a:rPr lang="en-GB">
                <a:cs typeface="Calibri"/>
              </a:rPr>
              <a:t>The zero-unemployment situation bring up the inflations. This can stop the privatization </a:t>
            </a:r>
          </a:p>
          <a:p>
            <a:pPr marL="457200" indent="-457200" algn="just"/>
            <a:r>
              <a:rPr lang="en-GB">
                <a:cs typeface="Calibri"/>
              </a:rPr>
              <a:t>Rapidly changing nominal prices make it harder to observe the underlying relative prices on which restructuring and privatisation via sales have to be based.</a:t>
            </a:r>
          </a:p>
          <a:p>
            <a:pPr marL="457200" indent="-457200" algn="just"/>
            <a:r>
              <a:rPr lang="en-GB">
                <a:cs typeface="Calibri"/>
              </a:rPr>
              <a:t>Accounting and taxation systems are not inflation adjusted so that the lack of transparency caused by high inflation makes tax avoidance.</a:t>
            </a:r>
          </a:p>
          <a:p>
            <a:pPr marL="457200" indent="-457200" algn="just"/>
            <a:r>
              <a:rPr lang="en-GB">
                <a:cs typeface="Calibri"/>
              </a:rPr>
              <a:t>In an economy with a large number of remaining price controls, inflation provides huge opportunities for enrichment through arbitrage. (corruption).</a:t>
            </a:r>
          </a:p>
          <a:p>
            <a:pPr marL="0" indent="0" algn="just">
              <a:buNone/>
            </a:pPr>
            <a:endParaRPr lang="en-GB">
              <a:cs typeface="Calibri"/>
            </a:endParaRPr>
          </a:p>
        </p:txBody>
      </p:sp>
    </p:spTree>
    <p:extLst>
      <p:ext uri="{BB962C8B-B14F-4D97-AF65-F5344CB8AC3E}">
        <p14:creationId xmlns:p14="http://schemas.microsoft.com/office/powerpoint/2010/main" val="1122948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6571EF3-8828-4E23-9740-5EAEA665E4DA}"/>
              </a:ext>
            </a:extLst>
          </p:cNvPr>
          <p:cNvSpPr>
            <a:spLocks noGrp="1"/>
          </p:cNvSpPr>
          <p:nvPr>
            <p:ph idx="1"/>
          </p:nvPr>
        </p:nvSpPr>
        <p:spPr>
          <a:xfrm>
            <a:off x="838200" y="258494"/>
            <a:ext cx="10515600" cy="6723601"/>
          </a:xfrm>
        </p:spPr>
        <p:txBody>
          <a:bodyPr vert="horz" lIns="91440" tIns="45720" rIns="91440" bIns="45720" rtlCol="0" anchor="t">
            <a:normAutofit fontScale="92500"/>
          </a:bodyPr>
          <a:lstStyle/>
          <a:p>
            <a:pPr marL="0" indent="0" algn="just">
              <a:buNone/>
            </a:pPr>
            <a:r>
              <a:rPr lang="en-GB">
                <a:cs typeface="Calibri"/>
              </a:rPr>
              <a:t>Thesis 17: </a:t>
            </a:r>
            <a:r>
              <a:rPr lang="en-GB" u="sng">
                <a:cs typeface="Calibri"/>
              </a:rPr>
              <a:t>the wrong firms are likely to be bankrupted since under socialism finance was not allocated on a commercial basis, with the result that the distribution of debt is largely random in the transition, and so is bankruptcy.</a:t>
            </a:r>
          </a:p>
          <a:p>
            <a:pPr marL="0" indent="0" algn="just">
              <a:buNone/>
            </a:pPr>
            <a:r>
              <a:rPr lang="en-GB">
                <a:cs typeface="Calibri"/>
              </a:rPr>
              <a:t>"Those countries that suffered from very high inflation in the pre-transition period and during the early transition, found that this tended to reduce the real value of enterprise debt owed to banks very considerably (thus in early 1990 such debt was the equivalent of about 7 percent of annual GDP in Poland, compared to 70 percent in Czechoslovakia).  As a result, debt was not a major factor in the failure of most firms in such countries in the early transition.  Far more important was low cash flow due to inefficiency and bad product mix." (Dabrowski, 2000)</a:t>
            </a:r>
            <a:endParaRPr lang="en-GB"/>
          </a:p>
          <a:p>
            <a:pPr marL="0" indent="0" algn="just">
              <a:buNone/>
            </a:pPr>
            <a:r>
              <a:rPr lang="en-GB">
                <a:cs typeface="Calibri"/>
              </a:rPr>
              <a:t>Furthermore, in those countries that had experienced some marketisation before the fall of communism (Hungary, Poland, Yugoslavia, the USSR), SOE debt was often the result of lobbying of central planners and/or banks by firms.  Firms were responsible for their debt. Stiglitz focus is only on the states that maintain low inflation, such as Czechoslovakia and the German Democratic Republic</a:t>
            </a:r>
            <a:endParaRPr lang="en-GB"/>
          </a:p>
          <a:p>
            <a:pPr marL="0" indent="0" algn="just">
              <a:buNone/>
            </a:pPr>
            <a:endParaRPr lang="en-GB" u="sng">
              <a:cs typeface="Calibri"/>
            </a:endParaRPr>
          </a:p>
        </p:txBody>
      </p:sp>
    </p:spTree>
    <p:extLst>
      <p:ext uri="{BB962C8B-B14F-4D97-AF65-F5344CB8AC3E}">
        <p14:creationId xmlns:p14="http://schemas.microsoft.com/office/powerpoint/2010/main" val="40128509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EF0D4D40-427D-48CC-AA17-735D1B876323}"/>
              </a:ext>
            </a:extLst>
          </p:cNvPr>
          <p:cNvSpPr>
            <a:spLocks noGrp="1"/>
          </p:cNvSpPr>
          <p:nvPr>
            <p:ph type="title"/>
          </p:nvPr>
        </p:nvSpPr>
        <p:spPr/>
        <p:txBody>
          <a:bodyPr/>
          <a:lstStyle/>
          <a:p>
            <a:pPr algn="ctr"/>
            <a:r>
              <a:rPr lang="en-GB">
                <a:cs typeface="Calibri Light" panose="020F0302020204030204"/>
              </a:rPr>
              <a:t>Inequality, Liberalisation and Stabilisation </a:t>
            </a:r>
          </a:p>
        </p:txBody>
      </p:sp>
      <p:sp>
        <p:nvSpPr>
          <p:cNvPr id="3" name="Segnaposto contenuto 2">
            <a:extLst>
              <a:ext uri="{FF2B5EF4-FFF2-40B4-BE49-F238E27FC236}">
                <a16:creationId xmlns:a16="http://schemas.microsoft.com/office/drawing/2014/main" id="{20C5EB2F-4FCC-4D1B-973D-BB2C05BFC0C8}"/>
              </a:ext>
            </a:extLst>
          </p:cNvPr>
          <p:cNvSpPr>
            <a:spLocks noGrp="1"/>
          </p:cNvSpPr>
          <p:nvPr>
            <p:ph idx="1"/>
          </p:nvPr>
        </p:nvSpPr>
        <p:spPr>
          <a:xfrm>
            <a:off x="838200" y="1379927"/>
            <a:ext cx="10515600" cy="5314621"/>
          </a:xfrm>
        </p:spPr>
        <p:txBody>
          <a:bodyPr vert="horz" lIns="91440" tIns="45720" rIns="91440" bIns="45720" rtlCol="0" anchor="t">
            <a:normAutofit fontScale="85000" lnSpcReduction="20000"/>
          </a:bodyPr>
          <a:lstStyle/>
          <a:p>
            <a:pPr marL="0" indent="0" algn="just">
              <a:buNone/>
            </a:pPr>
            <a:r>
              <a:rPr lang="en-GB">
                <a:cs typeface="Calibri"/>
              </a:rPr>
              <a:t>Thesis 18:</a:t>
            </a:r>
            <a:r>
              <a:rPr lang="en-GB" u="sng">
                <a:cs typeface="Calibri"/>
              </a:rPr>
              <a:t> The rapid transition attempted in the </a:t>
            </a:r>
            <a:r>
              <a:rPr lang="en-GB" u="sng" err="1">
                <a:cs typeface="Calibri"/>
              </a:rPr>
              <a:t>fSU</a:t>
            </a:r>
            <a:r>
              <a:rPr lang="en-GB" u="sng">
                <a:cs typeface="Calibri"/>
              </a:rPr>
              <a:t> and Eastern Europe has led to increased inequality, increased poverty and reduced life expectancy.</a:t>
            </a:r>
          </a:p>
          <a:p>
            <a:pPr marL="0" indent="0" algn="just">
              <a:buNone/>
            </a:pPr>
            <a:r>
              <a:rPr lang="en-GB">
                <a:cs typeface="Calibri"/>
              </a:rPr>
              <a:t>To verify this conclusion the authors divided the transition countries in  class:</a:t>
            </a:r>
          </a:p>
          <a:p>
            <a:pPr marL="457200" indent="-457200" algn="just"/>
            <a:r>
              <a:rPr lang="en-GB">
                <a:cs typeface="Calibri"/>
              </a:rPr>
              <a:t>"Early liberalisers" experienced a much smaller average increase in their Gini coefficients than late liberalisers and non-liberalisers. "Early liberalisers" experienced an improvement in life expectancy between 1989 and 1997 , while "late" and "non-liberalisers" experienced equivalent average declines. We have a similar story when we look at early stabilisers.</a:t>
            </a:r>
          </a:p>
          <a:p>
            <a:pPr marL="457200" indent="-457200" algn="just"/>
            <a:r>
              <a:rPr lang="en-GB">
                <a:cs typeface="Calibri"/>
              </a:rPr>
              <a:t>"Early privatisation” (plus over 50 percent of GDP in 1994 generated by the private sector) perform far better than "late privatisers", both in the deterioration of the Gini coefficient and in life expectancy.  On the other hand if we adopt a looser definition of early privatisation (50 percent of GNP be generated in the private sector by mid-1994) then the difference between the two groups becomes smaller as regards increases in Gini coefficients, and early privatisers have on average only a tiny increase in life expectancy. There is no evidence that early privatisers performed worse on inequality and life expectancy than late privatisers.</a:t>
            </a:r>
          </a:p>
        </p:txBody>
      </p:sp>
    </p:spTree>
    <p:extLst>
      <p:ext uri="{BB962C8B-B14F-4D97-AF65-F5344CB8AC3E}">
        <p14:creationId xmlns:p14="http://schemas.microsoft.com/office/powerpoint/2010/main" val="188436941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4" descr="Immagine che contiene screenshot&#10;&#10;Descrizione generata con affidabilità molto elevata">
            <a:extLst>
              <a:ext uri="{FF2B5EF4-FFF2-40B4-BE49-F238E27FC236}">
                <a16:creationId xmlns:a16="http://schemas.microsoft.com/office/drawing/2014/main" id="{BCA12066-3BC7-4324-9559-CA764DC4302C}"/>
              </a:ext>
            </a:extLst>
          </p:cNvPr>
          <p:cNvPicPr>
            <a:picLocks noGrp="1" noChangeAspect="1"/>
          </p:cNvPicPr>
          <p:nvPr>
            <p:ph idx="1"/>
          </p:nvPr>
        </p:nvPicPr>
        <p:blipFill>
          <a:blip r:embed="rId2"/>
          <a:stretch>
            <a:fillRect/>
          </a:stretch>
        </p:blipFill>
        <p:spPr>
          <a:xfrm>
            <a:off x="409666" y="475876"/>
            <a:ext cx="11487688" cy="6130684"/>
          </a:xfrm>
          <a:prstGeom prst="rect">
            <a:avLst/>
          </a:prstGeom>
        </p:spPr>
      </p:pic>
      <p:sp>
        <p:nvSpPr>
          <p:cNvPr id="2" name="Stella a 5 punte 1">
            <a:extLst>
              <a:ext uri="{FF2B5EF4-FFF2-40B4-BE49-F238E27FC236}">
                <a16:creationId xmlns:a16="http://schemas.microsoft.com/office/drawing/2014/main" id="{9702E183-F2A4-4B96-9835-3013A345D208}"/>
              </a:ext>
            </a:extLst>
          </p:cNvPr>
          <p:cNvSpPr/>
          <p:nvPr/>
        </p:nvSpPr>
        <p:spPr>
          <a:xfrm>
            <a:off x="405442" y="225725"/>
            <a:ext cx="396816" cy="368061"/>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58423065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4C3A6B3-8944-4EC7-9382-FF20E0D6F18D}"/>
              </a:ext>
            </a:extLst>
          </p:cNvPr>
          <p:cNvSpPr>
            <a:spLocks noGrp="1"/>
          </p:cNvSpPr>
          <p:nvPr>
            <p:ph type="title"/>
          </p:nvPr>
        </p:nvSpPr>
        <p:spPr/>
        <p:txBody>
          <a:bodyPr/>
          <a:lstStyle/>
          <a:p>
            <a:pPr algn="ctr"/>
            <a:r>
              <a:rPr lang="en-GB">
                <a:cs typeface="Calibri Light"/>
              </a:rPr>
              <a:t>Introduction</a:t>
            </a:r>
            <a:endParaRPr lang="it-IT">
              <a:cs typeface="Calibri Light" panose="020F0302020204030204"/>
            </a:endParaRPr>
          </a:p>
        </p:txBody>
      </p:sp>
      <p:sp>
        <p:nvSpPr>
          <p:cNvPr id="3" name="Segnaposto contenuto 2">
            <a:extLst>
              <a:ext uri="{FF2B5EF4-FFF2-40B4-BE49-F238E27FC236}">
                <a16:creationId xmlns:a16="http://schemas.microsoft.com/office/drawing/2014/main" id="{E502FA2A-AC3B-4E28-BEAA-83940B2EEC35}"/>
              </a:ext>
            </a:extLst>
          </p:cNvPr>
          <p:cNvSpPr>
            <a:spLocks noGrp="1"/>
          </p:cNvSpPr>
          <p:nvPr>
            <p:ph idx="1"/>
          </p:nvPr>
        </p:nvSpPr>
        <p:spPr/>
        <p:txBody>
          <a:bodyPr vert="horz" lIns="91440" tIns="45720" rIns="91440" bIns="45720" rtlCol="0" anchor="t">
            <a:normAutofit lnSpcReduction="10000"/>
          </a:bodyPr>
          <a:lstStyle/>
          <a:p>
            <a:pPr algn="just">
              <a:buNone/>
            </a:pPr>
            <a:r>
              <a:rPr lang="en-GB">
                <a:cs typeface="Calibri"/>
              </a:rPr>
              <a:t>“ We shall argue that the picture Stiglitz paints of the transition is fundamentally flawed in three key respects:</a:t>
            </a:r>
            <a:endParaRPr lang="it-IT"/>
          </a:p>
          <a:p>
            <a:pPr algn="just">
              <a:buNone/>
            </a:pPr>
            <a:endParaRPr lang="en-GB"/>
          </a:p>
          <a:p>
            <a:pPr algn="just">
              <a:buNone/>
            </a:pPr>
            <a:r>
              <a:rPr lang="en-GB">
                <a:cs typeface="Calibri"/>
              </a:rPr>
              <a:t>1. His misinterpretation of the facts of the Chinese transition</a:t>
            </a:r>
            <a:endParaRPr lang="en-GB"/>
          </a:p>
          <a:p>
            <a:pPr algn="just">
              <a:buNone/>
            </a:pPr>
            <a:endParaRPr lang="en-GB"/>
          </a:p>
          <a:p>
            <a:pPr algn="just">
              <a:buNone/>
            </a:pPr>
            <a:r>
              <a:rPr lang="en-GB">
                <a:cs typeface="Calibri"/>
              </a:rPr>
              <a:t>2. His misdescription of the facts of the Russian transition</a:t>
            </a:r>
            <a:endParaRPr lang="en-GB"/>
          </a:p>
          <a:p>
            <a:pPr algn="just">
              <a:buNone/>
            </a:pPr>
            <a:endParaRPr lang="en-GB"/>
          </a:p>
          <a:p>
            <a:pPr marL="0" indent="0" algn="just">
              <a:buNone/>
            </a:pPr>
            <a:r>
              <a:rPr lang="en-GB">
                <a:cs typeface="Calibri"/>
              </a:rPr>
              <a:t>3. His failure to consider the implications of the success of the “third model” which is represented by some Central European and Baltic transitions (particularly the Estonian, Hungarian and Polish). "</a:t>
            </a:r>
            <a:endParaRPr lang="en-GB"/>
          </a:p>
        </p:txBody>
      </p:sp>
    </p:spTree>
    <p:extLst>
      <p:ext uri="{BB962C8B-B14F-4D97-AF65-F5344CB8AC3E}">
        <p14:creationId xmlns:p14="http://schemas.microsoft.com/office/powerpoint/2010/main" val="20335314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0571E5C-653B-4AF0-83AC-A105AB25B053}"/>
              </a:ext>
            </a:extLst>
          </p:cNvPr>
          <p:cNvSpPr>
            <a:spLocks noGrp="1"/>
          </p:cNvSpPr>
          <p:nvPr>
            <p:ph type="title"/>
          </p:nvPr>
        </p:nvSpPr>
        <p:spPr/>
        <p:txBody>
          <a:bodyPr/>
          <a:lstStyle/>
          <a:p>
            <a:pPr algn="ctr"/>
            <a:r>
              <a:rPr lang="en-GB">
                <a:cs typeface="Calibri Light"/>
              </a:rPr>
              <a:t>Conclusion</a:t>
            </a:r>
          </a:p>
        </p:txBody>
      </p:sp>
      <p:sp>
        <p:nvSpPr>
          <p:cNvPr id="3" name="Segnaposto contenuto 2">
            <a:extLst>
              <a:ext uri="{FF2B5EF4-FFF2-40B4-BE49-F238E27FC236}">
                <a16:creationId xmlns:a16="http://schemas.microsoft.com/office/drawing/2014/main" id="{9FD25E89-827B-4A80-8298-25CA33004D3D}"/>
              </a:ext>
            </a:extLst>
          </p:cNvPr>
          <p:cNvSpPr>
            <a:spLocks noGrp="1"/>
          </p:cNvSpPr>
          <p:nvPr>
            <p:ph idx="1"/>
          </p:nvPr>
        </p:nvSpPr>
        <p:spPr/>
        <p:txBody>
          <a:bodyPr vert="horz" lIns="91440" tIns="45720" rIns="91440" bIns="45720" rtlCol="0" anchor="t">
            <a:normAutofit fontScale="92500" lnSpcReduction="10000"/>
          </a:bodyPr>
          <a:lstStyle/>
          <a:p>
            <a:pPr algn="just">
              <a:buNone/>
            </a:pPr>
            <a:r>
              <a:rPr lang="en-GB">
                <a:cs typeface="Calibri"/>
              </a:rPr>
              <a:t>The three central gradualist theses which Stiglitz has put forward have been demonstrated to have either no empirical basis or be contradicted by evidence:</a:t>
            </a:r>
            <a:endParaRPr lang="it-IT"/>
          </a:p>
          <a:p>
            <a:pPr algn="just">
              <a:buNone/>
            </a:pPr>
            <a:r>
              <a:rPr lang="en-GB">
                <a:cs typeface="Calibri"/>
              </a:rPr>
              <a:t>1 Protecting the existing organisational capital of SOEs, and building the restructuring of the economy on it is not vital for a successful transition (as is shown by the experience of China, CE and the Baltic countries).</a:t>
            </a:r>
            <a:endParaRPr lang="en-GB"/>
          </a:p>
          <a:p>
            <a:pPr algn="just">
              <a:buNone/>
            </a:pPr>
            <a:r>
              <a:rPr lang="en-GB">
                <a:cs typeface="Calibri"/>
              </a:rPr>
              <a:t>2 Privatising initially to insiders - as actually happened in Russia – need not be an effective mechanism for protecting this organisational capital and enabling successful enterprise restructuring. </a:t>
            </a:r>
            <a:endParaRPr lang="en-GB"/>
          </a:p>
          <a:p>
            <a:pPr marL="0" indent="0" algn="just">
              <a:buNone/>
            </a:pPr>
            <a:r>
              <a:rPr lang="en-GB">
                <a:cs typeface="Calibri"/>
              </a:rPr>
              <a:t>3  It is new private enterprise which is vital for a successful transition and   this   new private sector can grow very rapidly during transition (as both the Central European and Chinese cases show)</a:t>
            </a:r>
            <a:endParaRPr lang="en-GB"/>
          </a:p>
        </p:txBody>
      </p:sp>
    </p:spTree>
    <p:extLst>
      <p:ext uri="{BB962C8B-B14F-4D97-AF65-F5344CB8AC3E}">
        <p14:creationId xmlns:p14="http://schemas.microsoft.com/office/powerpoint/2010/main" val="14288604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957765B-BEE6-4FE5-BDC9-102A7DD681AF}"/>
              </a:ext>
            </a:extLst>
          </p:cNvPr>
          <p:cNvSpPr>
            <a:spLocks noGrp="1"/>
          </p:cNvSpPr>
          <p:nvPr>
            <p:ph idx="1"/>
          </p:nvPr>
        </p:nvSpPr>
        <p:spPr>
          <a:xfrm>
            <a:off x="838200" y="258494"/>
            <a:ext cx="10515600" cy="6939261"/>
          </a:xfrm>
        </p:spPr>
        <p:txBody>
          <a:bodyPr vert="horz" lIns="91440" tIns="45720" rIns="91440" bIns="45720" rtlCol="0" anchor="t">
            <a:normAutofit/>
          </a:bodyPr>
          <a:lstStyle/>
          <a:p>
            <a:pPr algn="just">
              <a:buNone/>
            </a:pPr>
            <a:r>
              <a:rPr lang="en-GB" b="1">
                <a:cs typeface="Calibri"/>
              </a:rPr>
              <a:t>"What, then, remains of value of Stiglitz’s views on economic transition to capitalism?"</a:t>
            </a:r>
            <a:endParaRPr lang="it-IT">
              <a:cs typeface="Calibri"/>
            </a:endParaRPr>
          </a:p>
          <a:p>
            <a:pPr algn="just">
              <a:buNone/>
            </a:pPr>
            <a:r>
              <a:rPr lang="en-GB" sz="2400">
                <a:cs typeface="Calibri"/>
              </a:rPr>
              <a:t> His recommendation of ‘short agency chains’; the criticism of voucher privatisation schemes to outsiders; his support for worker management of SOEs; the necessity to have a minimum legal framework of commercial and property law</a:t>
            </a:r>
          </a:p>
          <a:p>
            <a:pPr algn="just">
              <a:buNone/>
            </a:pPr>
            <a:endParaRPr lang="en-GB">
              <a:cs typeface="Calibri"/>
            </a:endParaRPr>
          </a:p>
          <a:p>
            <a:pPr algn="just">
              <a:buNone/>
            </a:pPr>
            <a:r>
              <a:rPr lang="en-GB">
                <a:cs typeface="Calibri"/>
              </a:rPr>
              <a:t>"</a:t>
            </a:r>
            <a:r>
              <a:rPr lang="en-GB" b="1">
                <a:cs typeface="Calibri"/>
              </a:rPr>
              <a:t>What appears to be the most important difference between Stiglitz and us</a:t>
            </a:r>
            <a:r>
              <a:rPr lang="en-GB">
                <a:cs typeface="Calibri"/>
              </a:rPr>
              <a:t>. </a:t>
            </a:r>
            <a:r>
              <a:rPr lang="en-GB" sz="2400">
                <a:cs typeface="Calibri"/>
              </a:rPr>
              <a:t> In our understanding of the evidence, most Russian SOEs, with their immense inherited problems, were not capable of growth whatever the regulatory framework.  Given the financial, managerial and other constraints, and poor positive incentives, they were capable merely of defensive restructuring.  In our perspective, the success of transition depends above all on a rapid creation of conditions – institutional, legal, microeconomic and macroeconomic – which are conducive to the development and growth of a new private sector. "</a:t>
            </a:r>
          </a:p>
          <a:p>
            <a:pPr algn="just">
              <a:buNone/>
            </a:pPr>
            <a:endParaRPr lang="en-GB">
              <a:cs typeface="Calibri"/>
            </a:endParaRPr>
          </a:p>
        </p:txBody>
      </p:sp>
    </p:spTree>
    <p:extLst>
      <p:ext uri="{BB962C8B-B14F-4D97-AF65-F5344CB8AC3E}">
        <p14:creationId xmlns:p14="http://schemas.microsoft.com/office/powerpoint/2010/main" val="32393372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E677A10-E0AF-4E2A-9C59-20FBE2F37FF7}"/>
              </a:ext>
            </a:extLst>
          </p:cNvPr>
          <p:cNvSpPr>
            <a:spLocks noGrp="1"/>
          </p:cNvSpPr>
          <p:nvPr>
            <p:ph type="title"/>
          </p:nvPr>
        </p:nvSpPr>
        <p:spPr>
          <a:xfrm>
            <a:off x="694426" y="2507351"/>
            <a:ext cx="10515600" cy="1325563"/>
          </a:xfrm>
        </p:spPr>
        <p:txBody>
          <a:bodyPr/>
          <a:lstStyle/>
          <a:p>
            <a:pPr algn="ctr"/>
            <a:r>
              <a:rPr lang="en-GB">
                <a:cs typeface="Calibri Light" panose="020F0302020204030204"/>
              </a:rPr>
              <a:t>THANKS FOR YOUR ATTENTION </a:t>
            </a:r>
            <a:endParaRPr lang="it-IT"/>
          </a:p>
        </p:txBody>
      </p:sp>
    </p:spTree>
    <p:extLst>
      <p:ext uri="{BB962C8B-B14F-4D97-AF65-F5344CB8AC3E}">
        <p14:creationId xmlns:p14="http://schemas.microsoft.com/office/powerpoint/2010/main" val="46080183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7D85CC3-3495-40A5-8A4C-918D9CCA7FFA}"/>
              </a:ext>
            </a:extLst>
          </p:cNvPr>
          <p:cNvSpPr>
            <a:spLocks noGrp="1"/>
          </p:cNvSpPr>
          <p:nvPr>
            <p:ph type="title"/>
          </p:nvPr>
        </p:nvSpPr>
        <p:spPr/>
        <p:txBody>
          <a:bodyPr/>
          <a:lstStyle/>
          <a:p>
            <a:pPr algn="ctr"/>
            <a:r>
              <a:rPr lang="en-GB">
                <a:cs typeface="Calibri Light"/>
              </a:rPr>
              <a:t>Two Key Definitional Issues </a:t>
            </a:r>
            <a:endParaRPr lang="it-IT">
              <a:cs typeface="Calibri Light" panose="020F0302020204030204"/>
            </a:endParaRPr>
          </a:p>
        </p:txBody>
      </p:sp>
      <p:sp>
        <p:nvSpPr>
          <p:cNvPr id="3" name="Segnaposto contenuto 2">
            <a:extLst>
              <a:ext uri="{FF2B5EF4-FFF2-40B4-BE49-F238E27FC236}">
                <a16:creationId xmlns:a16="http://schemas.microsoft.com/office/drawing/2014/main" id="{FEFFE2F4-F1D9-49B5-B558-0B24CE7D5E09}"/>
              </a:ext>
            </a:extLst>
          </p:cNvPr>
          <p:cNvSpPr>
            <a:spLocks noGrp="1"/>
          </p:cNvSpPr>
          <p:nvPr>
            <p:ph idx="1"/>
          </p:nvPr>
        </p:nvSpPr>
        <p:spPr/>
        <p:txBody>
          <a:bodyPr vert="horz" lIns="91440" tIns="45720" rIns="91440" bIns="45720" rtlCol="0" anchor="t">
            <a:normAutofit/>
          </a:bodyPr>
          <a:lstStyle/>
          <a:p>
            <a:pPr algn="just">
              <a:buNone/>
            </a:pPr>
            <a:r>
              <a:rPr lang="en-GB">
                <a:cs typeface="Calibri"/>
              </a:rPr>
              <a:t>"</a:t>
            </a:r>
            <a:r>
              <a:rPr lang="en-GB" sz="2400">
                <a:cs typeface="Calibri"/>
              </a:rPr>
              <a:t>For reform evaluations and comparisons, both Stiglitz and ourselves use the terms ‘success’ and ‘privatisation’.”</a:t>
            </a:r>
          </a:p>
          <a:p>
            <a:pPr algn="just">
              <a:buNone/>
            </a:pPr>
            <a:r>
              <a:rPr lang="en-GB" sz="2000">
                <a:cs typeface="Calibri"/>
              </a:rPr>
              <a:t>-In his inter-temporal comparisons of China and Russia, Stiglitz uses the official growth rate of GDP as the yardstick of the success of reforms. </a:t>
            </a:r>
          </a:p>
          <a:p>
            <a:pPr algn="just">
              <a:buNone/>
            </a:pPr>
            <a:r>
              <a:rPr lang="en-GB" sz="2000">
                <a:cs typeface="Calibri"/>
              </a:rPr>
              <a:t>-“We propose to measure success of reform in transition countries by their ability to recreate the (institutional, legal and economic) conditions for rapid and sustainable growth. This ability is indicated by the increase of output from the start of recovery.”</a:t>
            </a:r>
          </a:p>
          <a:p>
            <a:pPr algn="just">
              <a:buNone/>
            </a:pPr>
            <a:endParaRPr lang="en-GB" sz="2000">
              <a:cs typeface="Calibri"/>
            </a:endParaRPr>
          </a:p>
          <a:p>
            <a:pPr marL="0" indent="0" algn="just">
              <a:buNone/>
            </a:pPr>
            <a:r>
              <a:rPr lang="en-GB" sz="2000">
                <a:cs typeface="Calibri"/>
              </a:rPr>
              <a:t>“As regards the concept of ‘privatisation’, we use the standard measure of the share of output which originates in the private sector. This concept refers, thus, to the privatisation of the entire economy, and not necessarily to the privatisation of enterprises”</a:t>
            </a:r>
          </a:p>
        </p:txBody>
      </p:sp>
    </p:spTree>
    <p:extLst>
      <p:ext uri="{BB962C8B-B14F-4D97-AF65-F5344CB8AC3E}">
        <p14:creationId xmlns:p14="http://schemas.microsoft.com/office/powerpoint/2010/main" val="15844764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6D8C272-6BF2-41E9-86A4-FBD553A8A394}"/>
              </a:ext>
            </a:extLst>
          </p:cNvPr>
          <p:cNvSpPr>
            <a:spLocks noGrp="1"/>
          </p:cNvSpPr>
          <p:nvPr>
            <p:ph type="title"/>
          </p:nvPr>
        </p:nvSpPr>
        <p:spPr/>
        <p:txBody>
          <a:bodyPr/>
          <a:lstStyle/>
          <a:p>
            <a:pPr algn="ctr"/>
            <a:r>
              <a:rPr lang="en-GB">
                <a:cs typeface="Calibri Light"/>
              </a:rPr>
              <a:t>Three Models of Transition from Communism</a:t>
            </a:r>
            <a:endParaRPr lang="it-IT">
              <a:cs typeface="Calibri Light" panose="020F0302020204030204"/>
            </a:endParaRPr>
          </a:p>
        </p:txBody>
      </p:sp>
      <p:sp>
        <p:nvSpPr>
          <p:cNvPr id="3" name="Segnaposto contenuto 2">
            <a:extLst>
              <a:ext uri="{FF2B5EF4-FFF2-40B4-BE49-F238E27FC236}">
                <a16:creationId xmlns:a16="http://schemas.microsoft.com/office/drawing/2014/main" id="{2F0DDD6A-ECA7-492F-8CE3-71AB0ECCF115}"/>
              </a:ext>
            </a:extLst>
          </p:cNvPr>
          <p:cNvSpPr>
            <a:spLocks noGrp="1"/>
          </p:cNvSpPr>
          <p:nvPr>
            <p:ph idx="1"/>
          </p:nvPr>
        </p:nvSpPr>
        <p:spPr/>
        <p:txBody>
          <a:bodyPr vert="horz" lIns="91440" tIns="45720" rIns="91440" bIns="45720" rtlCol="0" anchor="t">
            <a:normAutofit/>
          </a:bodyPr>
          <a:lstStyle/>
          <a:p>
            <a:pPr algn="just">
              <a:buNone/>
            </a:pPr>
            <a:r>
              <a:rPr lang="en-GB">
                <a:cs typeface="Calibri"/>
              </a:rPr>
              <a:t>Much of Joseph Stiglitz’s argument is based on the contrast between the success of the Chinese transition and the economic failure so far of the Russian. </a:t>
            </a:r>
          </a:p>
          <a:p>
            <a:pPr algn="just">
              <a:buNone/>
            </a:pPr>
            <a:r>
              <a:rPr lang="en-GB">
                <a:cs typeface="Calibri"/>
              </a:rPr>
              <a:t>"We suggest that Stiglitz has misunderstood the reasons for China’s success, and misunderstood the facts (and therefore the causes also) of Russia’s failure. Finally, he has ignored the success of some of the Central European and Baltic countries, and therefore has misconceived the real requirements for successful transition."</a:t>
            </a:r>
          </a:p>
        </p:txBody>
      </p:sp>
    </p:spTree>
    <p:extLst>
      <p:ext uri="{BB962C8B-B14F-4D97-AF65-F5344CB8AC3E}">
        <p14:creationId xmlns:p14="http://schemas.microsoft.com/office/powerpoint/2010/main" val="7880188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6864E43-C8D3-4BEC-9114-720C9E8485A9}"/>
              </a:ext>
            </a:extLst>
          </p:cNvPr>
          <p:cNvSpPr>
            <a:spLocks noGrp="1"/>
          </p:cNvSpPr>
          <p:nvPr>
            <p:ph type="title"/>
          </p:nvPr>
        </p:nvSpPr>
        <p:spPr/>
        <p:txBody>
          <a:bodyPr/>
          <a:lstStyle/>
          <a:p>
            <a:pPr algn="ctr"/>
            <a:r>
              <a:rPr lang="en-GB">
                <a:cs typeface="Calibri Light"/>
              </a:rPr>
              <a:t>CHINA</a:t>
            </a:r>
            <a:endParaRPr lang="it-IT">
              <a:cs typeface="Calibri Light" panose="020F0302020204030204"/>
            </a:endParaRPr>
          </a:p>
        </p:txBody>
      </p:sp>
      <p:sp>
        <p:nvSpPr>
          <p:cNvPr id="3" name="Segnaposto contenuto 2">
            <a:extLst>
              <a:ext uri="{FF2B5EF4-FFF2-40B4-BE49-F238E27FC236}">
                <a16:creationId xmlns:a16="http://schemas.microsoft.com/office/drawing/2014/main" id="{D79D8903-F222-4DFA-8FBA-C0EFDA2A0FAD}"/>
              </a:ext>
            </a:extLst>
          </p:cNvPr>
          <p:cNvSpPr>
            <a:spLocks noGrp="1"/>
          </p:cNvSpPr>
          <p:nvPr>
            <p:ph idx="1"/>
          </p:nvPr>
        </p:nvSpPr>
        <p:spPr/>
        <p:txBody>
          <a:bodyPr vert="horz" lIns="91440" tIns="45720" rIns="91440" bIns="45720" rtlCol="0" anchor="t">
            <a:normAutofit fontScale="85000" lnSpcReduction="10000"/>
          </a:bodyPr>
          <a:lstStyle/>
          <a:p>
            <a:pPr algn="just">
              <a:buNone/>
            </a:pPr>
            <a:r>
              <a:rPr lang="en-GB">
                <a:cs typeface="Calibri"/>
              </a:rPr>
              <a:t>“ We reject the idea that China’s economic transition has been successful because it:</a:t>
            </a:r>
          </a:p>
          <a:p>
            <a:pPr algn="just">
              <a:buNone/>
            </a:pPr>
            <a:r>
              <a:rPr lang="en-GB">
                <a:cs typeface="Calibri"/>
              </a:rPr>
              <a:t>1. Achieved efficiency enhancing restructuring by conserving the organisational</a:t>
            </a:r>
            <a:endParaRPr lang="en-GB"/>
          </a:p>
          <a:p>
            <a:pPr algn="just">
              <a:buNone/>
            </a:pPr>
            <a:r>
              <a:rPr lang="en-GB">
                <a:cs typeface="Calibri"/>
              </a:rPr>
              <a:t>capital of its SOEs.</a:t>
            </a:r>
            <a:endParaRPr lang="en-GB"/>
          </a:p>
          <a:p>
            <a:pPr algn="just">
              <a:buNone/>
            </a:pPr>
            <a:r>
              <a:rPr lang="en-GB">
                <a:cs typeface="Calibri"/>
              </a:rPr>
              <a:t>2. Sustained useful social norms inherited from socialism and avoided corruption</a:t>
            </a:r>
            <a:endParaRPr lang="en-GB"/>
          </a:p>
          <a:p>
            <a:pPr algn="just">
              <a:buNone/>
            </a:pPr>
            <a:r>
              <a:rPr lang="en-GB">
                <a:cs typeface="Calibri"/>
              </a:rPr>
              <a:t>thanks to gradual institutional development.</a:t>
            </a:r>
            <a:endParaRPr lang="en-GB"/>
          </a:p>
          <a:p>
            <a:pPr algn="just">
              <a:buNone/>
            </a:pPr>
            <a:r>
              <a:rPr lang="en-GB">
                <a:cs typeface="Calibri"/>
              </a:rPr>
              <a:t>3. Avoided harmful types of asset stripping by privatising to stakeholders and</a:t>
            </a:r>
            <a:endParaRPr lang="en-GB"/>
          </a:p>
          <a:p>
            <a:pPr algn="just">
              <a:buNone/>
            </a:pPr>
            <a:r>
              <a:rPr lang="en-GB">
                <a:cs typeface="Calibri"/>
              </a:rPr>
              <a:t>maintaining ‘short agency chains’. On the other hand it is true that China has had</a:t>
            </a:r>
            <a:endParaRPr lang="en-GB"/>
          </a:p>
          <a:p>
            <a:pPr algn="just">
              <a:buNone/>
            </a:pPr>
            <a:r>
              <a:rPr lang="en-GB">
                <a:cs typeface="Calibri"/>
              </a:rPr>
              <a:t>little recourse to bankruptcy of SOEs, but with such huge underemployment of the</a:t>
            </a:r>
            <a:endParaRPr lang="en-GB"/>
          </a:p>
          <a:p>
            <a:pPr marL="0" indent="0" algn="just">
              <a:buNone/>
            </a:pPr>
            <a:r>
              <a:rPr lang="en-GB">
                <a:cs typeface="Calibri"/>
              </a:rPr>
              <a:t>rural labour force and the small size of the state sector, it did not need to.”</a:t>
            </a:r>
            <a:endParaRPr lang="en-GB"/>
          </a:p>
        </p:txBody>
      </p:sp>
    </p:spTree>
    <p:extLst>
      <p:ext uri="{BB962C8B-B14F-4D97-AF65-F5344CB8AC3E}">
        <p14:creationId xmlns:p14="http://schemas.microsoft.com/office/powerpoint/2010/main" val="110820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5FD24B9-5B7C-43C0-84C2-072ABC34D21B}"/>
              </a:ext>
            </a:extLst>
          </p:cNvPr>
          <p:cNvSpPr>
            <a:spLocks noGrp="1"/>
          </p:cNvSpPr>
          <p:nvPr>
            <p:ph type="title"/>
          </p:nvPr>
        </p:nvSpPr>
        <p:spPr/>
        <p:txBody>
          <a:bodyPr/>
          <a:lstStyle/>
          <a:p>
            <a:pPr algn="ctr"/>
            <a:r>
              <a:rPr lang="en-GB">
                <a:cs typeface="Calibri Light"/>
              </a:rPr>
              <a:t>RUSSIA</a:t>
            </a:r>
            <a:endParaRPr lang="it-IT">
              <a:cs typeface="Calibri Light" panose="020F0302020204030204"/>
            </a:endParaRPr>
          </a:p>
        </p:txBody>
      </p:sp>
      <p:sp>
        <p:nvSpPr>
          <p:cNvPr id="3" name="Segnaposto contenuto 2">
            <a:extLst>
              <a:ext uri="{FF2B5EF4-FFF2-40B4-BE49-F238E27FC236}">
                <a16:creationId xmlns:a16="http://schemas.microsoft.com/office/drawing/2014/main" id="{7265CC92-2B7D-4EE6-B0B0-1148DA163569}"/>
              </a:ext>
            </a:extLst>
          </p:cNvPr>
          <p:cNvSpPr>
            <a:spLocks noGrp="1"/>
          </p:cNvSpPr>
          <p:nvPr>
            <p:ph idx="1"/>
          </p:nvPr>
        </p:nvSpPr>
        <p:spPr/>
        <p:txBody>
          <a:bodyPr vert="horz" lIns="91440" tIns="45720" rIns="91440" bIns="45720" rtlCol="0" anchor="t">
            <a:normAutofit fontScale="85000" lnSpcReduction="10000"/>
          </a:bodyPr>
          <a:lstStyle/>
          <a:p>
            <a:pPr algn="just">
              <a:buNone/>
            </a:pPr>
            <a:r>
              <a:rPr lang="en-GB">
                <a:cs typeface="Calibri"/>
              </a:rPr>
              <a:t>Three important “factual errors” :</a:t>
            </a:r>
            <a:endParaRPr lang="it-IT"/>
          </a:p>
          <a:p>
            <a:pPr algn="just">
              <a:buNone/>
            </a:pPr>
            <a:r>
              <a:rPr lang="en-GB">
                <a:cs typeface="Calibri"/>
              </a:rPr>
              <a:t>1.” The statement that manufacturing industry was privatised to outside ‘oligarchs’ and the attendant belief that had it been privatised to inside ‘stakeholders’, the Russian economy would have fared better. “</a:t>
            </a:r>
            <a:endParaRPr lang="en-GB"/>
          </a:p>
          <a:p>
            <a:pPr algn="just">
              <a:buNone/>
            </a:pPr>
            <a:r>
              <a:rPr lang="en-GB">
                <a:cs typeface="Calibri"/>
              </a:rPr>
              <a:t>2.”The oligarch made their money not through asset stripping manufacturing firms, but through their preferential access to cheap credits from the Central Bank of Russia, the preferential privatisation to them of natural resource based (not manufacturing) firms, and their ability to arbitrage the difference between controlled domestic natural resource prices and free world market ones. They were also helped by the policy of closing off the Russian financial sector to foreign competition. “</a:t>
            </a:r>
            <a:endParaRPr lang="en-GB"/>
          </a:p>
          <a:p>
            <a:pPr marL="0" indent="0" algn="just">
              <a:buNone/>
            </a:pPr>
            <a:r>
              <a:rPr lang="en-GB">
                <a:cs typeface="Calibri"/>
              </a:rPr>
              <a:t>3.“ A premature lifting of capital controls did not contribute to asset stripping, as Stiglitz claims, for the simple reason that capital controls were never lifted!”</a:t>
            </a:r>
            <a:endParaRPr lang="en-GB"/>
          </a:p>
        </p:txBody>
      </p:sp>
    </p:spTree>
    <p:extLst>
      <p:ext uri="{BB962C8B-B14F-4D97-AF65-F5344CB8AC3E}">
        <p14:creationId xmlns:p14="http://schemas.microsoft.com/office/powerpoint/2010/main" val="9470920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7A0A3B0-0E9E-4526-8BE6-AD439DBEBDC1}"/>
              </a:ext>
            </a:extLst>
          </p:cNvPr>
          <p:cNvSpPr>
            <a:spLocks noGrp="1"/>
          </p:cNvSpPr>
          <p:nvPr>
            <p:ph type="title"/>
          </p:nvPr>
        </p:nvSpPr>
        <p:spPr/>
        <p:txBody>
          <a:bodyPr/>
          <a:lstStyle/>
          <a:p>
            <a:pPr algn="ctr"/>
            <a:r>
              <a:rPr lang="en-GB">
                <a:cs typeface="Calibri Light"/>
              </a:rPr>
              <a:t>The POLISH Model of Transition</a:t>
            </a:r>
            <a:endParaRPr lang="it-IT">
              <a:cs typeface="Calibri Light" panose="020F0302020204030204"/>
            </a:endParaRPr>
          </a:p>
        </p:txBody>
      </p:sp>
      <p:sp>
        <p:nvSpPr>
          <p:cNvPr id="3" name="Segnaposto contenuto 2">
            <a:extLst>
              <a:ext uri="{FF2B5EF4-FFF2-40B4-BE49-F238E27FC236}">
                <a16:creationId xmlns:a16="http://schemas.microsoft.com/office/drawing/2014/main" id="{FDA37EDC-0648-412C-A46A-1C5D82540B52}"/>
              </a:ext>
            </a:extLst>
          </p:cNvPr>
          <p:cNvSpPr>
            <a:spLocks noGrp="1"/>
          </p:cNvSpPr>
          <p:nvPr>
            <p:ph idx="1"/>
          </p:nvPr>
        </p:nvSpPr>
        <p:spPr/>
        <p:txBody>
          <a:bodyPr vert="horz" lIns="91440" tIns="45720" rIns="91440" bIns="45720" rtlCol="0" anchor="t">
            <a:normAutofit fontScale="92500" lnSpcReduction="10000"/>
          </a:bodyPr>
          <a:lstStyle/>
          <a:p>
            <a:pPr algn="just">
              <a:buNone/>
            </a:pPr>
            <a:r>
              <a:rPr lang="en-GB">
                <a:cs typeface="Calibri"/>
              </a:rPr>
              <a:t>“The Polish model of transition consisted of five main elements:</a:t>
            </a:r>
            <a:endParaRPr lang="it-IT"/>
          </a:p>
          <a:p>
            <a:pPr algn="just">
              <a:buNone/>
            </a:pPr>
            <a:r>
              <a:rPr lang="en-GB">
                <a:cs typeface="Calibri"/>
              </a:rPr>
              <a:t>1. Complete liberalisation of de novo private sector entry into almost all areas of economic activity (January 1989).</a:t>
            </a:r>
            <a:endParaRPr lang="en-GB"/>
          </a:p>
          <a:p>
            <a:pPr algn="just">
              <a:buNone/>
            </a:pPr>
            <a:r>
              <a:rPr lang="en-GB">
                <a:cs typeface="Calibri"/>
              </a:rPr>
              <a:t>2. Abolition of communist party organisations in SOEs, which gave real power to the workers’ councils that had formally exercised it since 1981(end 1989).</a:t>
            </a:r>
            <a:endParaRPr lang="en-GB"/>
          </a:p>
          <a:p>
            <a:pPr algn="just">
              <a:buNone/>
            </a:pPr>
            <a:r>
              <a:rPr lang="en-GB">
                <a:cs typeface="Calibri"/>
              </a:rPr>
              <a:t>3. Very rapid price liberalisation </a:t>
            </a:r>
            <a:endParaRPr lang="en-GB"/>
          </a:p>
          <a:p>
            <a:pPr algn="just">
              <a:buNone/>
            </a:pPr>
            <a:r>
              <a:rPr lang="en-GB">
                <a:cs typeface="Calibri"/>
              </a:rPr>
              <a:t>4. Introduction of hard budget constraints on SOEs and stabilisation of inflation through tight fiscal, monetary and wages policies (January 1990).</a:t>
            </a:r>
            <a:endParaRPr lang="en-GB"/>
          </a:p>
          <a:p>
            <a:pPr algn="just">
              <a:buNone/>
            </a:pPr>
            <a:r>
              <a:rPr lang="en-GB">
                <a:cs typeface="Calibri"/>
              </a:rPr>
              <a:t>5. Current account convertibility of the currency and almost complete foreign trade liberalisation (January 1990).</a:t>
            </a:r>
            <a:endParaRPr lang="en-GB"/>
          </a:p>
          <a:p>
            <a:pPr algn="just">
              <a:buNone/>
            </a:pPr>
            <a:endParaRPr lang="en-GB"/>
          </a:p>
          <a:p>
            <a:pPr marL="0" indent="0" algn="just">
              <a:buNone/>
            </a:pPr>
            <a:endParaRPr lang="en-GB">
              <a:cs typeface="Calibri"/>
            </a:endParaRPr>
          </a:p>
        </p:txBody>
      </p:sp>
      <p:sp>
        <p:nvSpPr>
          <p:cNvPr id="4" name="Stella a 5 punte 3">
            <a:extLst>
              <a:ext uri="{FF2B5EF4-FFF2-40B4-BE49-F238E27FC236}">
                <a16:creationId xmlns:a16="http://schemas.microsoft.com/office/drawing/2014/main" id="{92ACEB07-599C-464F-B198-01C40511AAD8}"/>
              </a:ext>
            </a:extLst>
          </p:cNvPr>
          <p:cNvSpPr/>
          <p:nvPr/>
        </p:nvSpPr>
        <p:spPr>
          <a:xfrm>
            <a:off x="462951" y="311989"/>
            <a:ext cx="368061" cy="29617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3061250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de-DE">
                <a:cs typeface="Calibri Light"/>
              </a:rPr>
              <a:t>Organizational Capital</a:t>
            </a:r>
            <a:endParaRPr lang="it-IT">
              <a:cs typeface="Calibri Light" panose="020F0302020204030204"/>
            </a:endParaRPr>
          </a:p>
        </p:txBody>
      </p:sp>
      <p:sp>
        <p:nvSpPr>
          <p:cNvPr id="3" name="Sottotitolo 2"/>
          <p:cNvSpPr>
            <a:spLocks noGrp="1"/>
          </p:cNvSpPr>
          <p:nvPr>
            <p:ph idx="1"/>
          </p:nvPr>
        </p:nvSpPr>
        <p:spPr/>
        <p:txBody>
          <a:bodyPr vert="horz" lIns="91440" tIns="45720" rIns="91440" bIns="45720" rtlCol="0" anchor="t">
            <a:normAutofit/>
          </a:bodyPr>
          <a:lstStyle/>
          <a:p>
            <a:pPr algn="just"/>
            <a:endParaRPr lang="en-GB">
              <a:cs typeface="Calibri"/>
            </a:endParaRPr>
          </a:p>
          <a:p>
            <a:pPr algn="just"/>
            <a:r>
              <a:rPr lang="en-GB">
                <a:cs typeface="Calibri"/>
              </a:rPr>
              <a:t>The organizational capital is a complex indicator to measure the efficiency. One important part is the reputational capital: “On the one hand it consists in formal rules and institutions (legal codes, court systems), on the other in general rules of behaviour, which we expect even from those whose reputation we do not know.  For example, in most countries, when asking for directions in a strange city we do not expect to be intentionally lied to.” (Dabrowski, 2000)</a:t>
            </a:r>
            <a:endParaRPr lang="it-IT">
              <a:cs typeface="Calibri"/>
            </a:endParaRPr>
          </a:p>
        </p:txBody>
      </p:sp>
    </p:spTree>
    <p:extLst>
      <p:ext uri="{BB962C8B-B14F-4D97-AF65-F5344CB8AC3E}">
        <p14:creationId xmlns:p14="http://schemas.microsoft.com/office/powerpoint/2010/main" val="39625839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9B4D4F2-6450-4D52-B2E3-CF5B997DC0C1}"/>
              </a:ext>
            </a:extLst>
          </p:cNvPr>
          <p:cNvSpPr>
            <a:spLocks noGrp="1"/>
          </p:cNvSpPr>
          <p:nvPr>
            <p:ph idx="1"/>
          </p:nvPr>
        </p:nvSpPr>
        <p:spPr>
          <a:xfrm>
            <a:off x="838200" y="402267"/>
            <a:ext cx="10515600" cy="5774696"/>
          </a:xfrm>
        </p:spPr>
        <p:txBody>
          <a:bodyPr vert="horz" lIns="91440" tIns="45720" rIns="91440" bIns="45720" rtlCol="0" anchor="t">
            <a:normAutofit fontScale="92500" lnSpcReduction="10000"/>
          </a:bodyPr>
          <a:lstStyle/>
          <a:p>
            <a:pPr marL="0" indent="0" algn="just">
              <a:buNone/>
            </a:pPr>
            <a:r>
              <a:rPr lang="en-GB" sz="2400" u="sng">
                <a:solidFill>
                  <a:schemeClr val="tx1">
                    <a:lumMod val="95000"/>
                    <a:lumOff val="5000"/>
                  </a:schemeClr>
                </a:solidFill>
                <a:cs typeface="Calibri"/>
              </a:rPr>
              <a:t>Thesis 1: The organisational capital present in enterprises under socialism is still very valuable under conditions of transition.  It needs to be preserved rather than destroyed.  Once dissipated, this organisational capital is hard to reassemble, particularly in environments with little entrepreneurial experience.</a:t>
            </a:r>
          </a:p>
          <a:p>
            <a:pPr marL="0" indent="0" algn="just">
              <a:buNone/>
            </a:pPr>
            <a:endParaRPr lang="en-GB" sz="2400">
              <a:solidFill>
                <a:schemeClr val="accent1">
                  <a:lumMod val="75000"/>
                </a:schemeClr>
              </a:solidFill>
              <a:cs typeface="Calibri"/>
            </a:endParaRPr>
          </a:p>
          <a:p>
            <a:pPr marL="0" indent="0" algn="just">
              <a:buNone/>
            </a:pPr>
            <a:r>
              <a:rPr lang="en-GB" sz="2400">
                <a:cs typeface="Calibri"/>
              </a:rPr>
              <a:t>Stiglitz was wrong because the organisational capital in socialist SOEs is not valuable , and it's difficult  to summarise it in a single index. The evidence shows that de novo private firms , in a transitional economy, are far from been efficient than all other.</a:t>
            </a:r>
            <a:endParaRPr lang="it-IT">
              <a:cs typeface="Calibri"/>
            </a:endParaRPr>
          </a:p>
          <a:p>
            <a:pPr algn="just"/>
            <a:r>
              <a:rPr lang="en-GB" sz="2400">
                <a:cs typeface="Calibri"/>
              </a:rPr>
              <a:t>Much of the organisational structure of the SOE is unsuited to operation in a market.</a:t>
            </a:r>
          </a:p>
          <a:p>
            <a:pPr algn="just"/>
            <a:r>
              <a:rPr lang="en-GB" sz="2400">
                <a:cs typeface="Calibri"/>
              </a:rPr>
              <a:t>"The capital structure and the labour skills structure of SOEs are usually unsuited to producing goods profitably at the relative prices which obtain after the liberalisation of prices, entry and international trade.  Yet ‘whittling down’ SOEs to the activities which might be efficient is a far harder job than creating new tailor made private firms out of selected physical assets bought from various SOEs or imported from abroad, and labour with particular skills.  The reason for this is the resistance of stakeholders to restructuring, compared to the free hand which new entrepreneurs have in deciding what goods to produce, what assets to buy and what labour to hire on competitive markets." (Dabrowski, 2000)</a:t>
            </a:r>
          </a:p>
          <a:p>
            <a:pPr algn="just"/>
            <a:endParaRPr lang="en-GB" sz="2400">
              <a:cs typeface="Calibri"/>
            </a:endParaRPr>
          </a:p>
          <a:p>
            <a:endParaRPr lang="en-GB" sz="2400">
              <a:cs typeface="Calibri"/>
            </a:endParaRPr>
          </a:p>
        </p:txBody>
      </p:sp>
    </p:spTree>
    <p:extLst>
      <p:ext uri="{BB962C8B-B14F-4D97-AF65-F5344CB8AC3E}">
        <p14:creationId xmlns:p14="http://schemas.microsoft.com/office/powerpoint/2010/main" val="1045906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22</Slides>
  <Notes>0</Notes>
  <HiddenSlides>0</HiddenSlides>
  <ScaleCrop>false</ScaleCrop>
  <HeadingPairs>
    <vt:vector size="4" baseType="variant">
      <vt:variant>
        <vt:lpstr>Tema</vt:lpstr>
      </vt:variant>
      <vt:variant>
        <vt:i4>1</vt:i4>
      </vt:variant>
      <vt:variant>
        <vt:lpstr>Titoli diapositive</vt:lpstr>
      </vt:variant>
      <vt:variant>
        <vt:i4>22</vt:i4>
      </vt:variant>
    </vt:vector>
  </HeadingPairs>
  <TitlesOfParts>
    <vt:vector size="23" baseType="lpstr">
      <vt:lpstr>Tema di Office</vt:lpstr>
      <vt:lpstr>Whence Reform? A Critique of the Stiglitz Perspective  Marek Dabrowski, Stanislaw Gomulka and Jacek Rostowski </vt:lpstr>
      <vt:lpstr>Introduction</vt:lpstr>
      <vt:lpstr>Two Key Definitional Issues </vt:lpstr>
      <vt:lpstr>Three Models of Transition from Communism</vt:lpstr>
      <vt:lpstr>CHINA</vt:lpstr>
      <vt:lpstr>RUSSIA</vt:lpstr>
      <vt:lpstr>The POLISH Model of Transition</vt:lpstr>
      <vt:lpstr>Organizational Capital</vt:lpstr>
      <vt:lpstr>Presentazione standard di PowerPoint</vt:lpstr>
      <vt:lpstr>Social Capital </vt:lpstr>
      <vt:lpstr>Short Agency chains and Privatization </vt:lpstr>
      <vt:lpstr>Presentazione standard di PowerPoint</vt:lpstr>
      <vt:lpstr>Privatization, Corruption of Asset stripping and Capital flight</vt:lpstr>
      <vt:lpstr>Presentazione standard di PowerPoint</vt:lpstr>
      <vt:lpstr>Bankruptcy and Restructuring </vt:lpstr>
      <vt:lpstr>Presentazione standard di PowerPoint</vt:lpstr>
      <vt:lpstr>Presentazione standard di PowerPoint</vt:lpstr>
      <vt:lpstr>Inequality, Liberalisation and Stabilisation </vt:lpstr>
      <vt:lpstr>Presentazione standard di PowerPoint</vt:lpstr>
      <vt:lpstr>Conclusion</vt:lpstr>
      <vt:lpstr>Presentazione standard di PowerPoint</vt:lpstr>
      <vt:lpstr>THANKS FOR YOUR ATTENTION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
  <cp:revision>2</cp:revision>
  <dcterms:created xsi:type="dcterms:W3CDTF">2012-07-30T23:18:30Z</dcterms:created>
  <dcterms:modified xsi:type="dcterms:W3CDTF">2019-04-11T07:33:36Z</dcterms:modified>
</cp:coreProperties>
</file>