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C96B-DD33-4374-A54E-413EC4797B3F}" type="datetimeFigureOut">
              <a:rPr lang="it-IT" smtClean="0"/>
              <a:t>06/03/2019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1321A30-0986-4169-A7E5-9651B46192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3241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C96B-DD33-4374-A54E-413EC4797B3F}" type="datetimeFigureOut">
              <a:rPr lang="it-IT" smtClean="0"/>
              <a:t>06/03/2019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1321A30-0986-4169-A7E5-9651B46192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4955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C96B-DD33-4374-A54E-413EC4797B3F}" type="datetimeFigureOut">
              <a:rPr lang="it-IT" smtClean="0"/>
              <a:t>06/03/2019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1321A30-0986-4169-A7E5-9651B46192D5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2502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C96B-DD33-4374-A54E-413EC4797B3F}" type="datetimeFigureOut">
              <a:rPr lang="it-IT" smtClean="0"/>
              <a:t>06/03/2019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321A30-0986-4169-A7E5-9651B46192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4669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C96B-DD33-4374-A54E-413EC4797B3F}" type="datetimeFigureOut">
              <a:rPr lang="it-IT" smtClean="0"/>
              <a:t>06/03/2019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321A30-0986-4169-A7E5-9651B46192D5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6184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C96B-DD33-4374-A54E-413EC4797B3F}" type="datetimeFigureOut">
              <a:rPr lang="it-IT" smtClean="0"/>
              <a:t>06/03/2019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321A30-0986-4169-A7E5-9651B46192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1787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C96B-DD33-4374-A54E-413EC4797B3F}" type="datetimeFigureOut">
              <a:rPr lang="it-IT" smtClean="0"/>
              <a:t>06/03/2019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1A30-0986-4169-A7E5-9651B46192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34990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C96B-DD33-4374-A54E-413EC4797B3F}" type="datetimeFigureOut">
              <a:rPr lang="it-IT" smtClean="0"/>
              <a:t>06/03/2019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1A30-0986-4169-A7E5-9651B46192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611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C96B-DD33-4374-A54E-413EC4797B3F}" type="datetimeFigureOut">
              <a:rPr lang="it-IT" smtClean="0"/>
              <a:t>06/03/2019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1A30-0986-4169-A7E5-9651B46192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6537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C96B-DD33-4374-A54E-413EC4797B3F}" type="datetimeFigureOut">
              <a:rPr lang="it-IT" smtClean="0"/>
              <a:t>06/03/2019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1321A30-0986-4169-A7E5-9651B46192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4228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C96B-DD33-4374-A54E-413EC4797B3F}" type="datetimeFigureOut">
              <a:rPr lang="it-IT" smtClean="0"/>
              <a:t>06/03/2019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1321A30-0986-4169-A7E5-9651B46192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5038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C96B-DD33-4374-A54E-413EC4797B3F}" type="datetimeFigureOut">
              <a:rPr lang="it-IT" smtClean="0"/>
              <a:t>06/03/2019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1321A30-0986-4169-A7E5-9651B46192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1101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C96B-DD33-4374-A54E-413EC4797B3F}" type="datetimeFigureOut">
              <a:rPr lang="it-IT" smtClean="0"/>
              <a:t>06/03/2019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1A30-0986-4169-A7E5-9651B46192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4250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C96B-DD33-4374-A54E-413EC4797B3F}" type="datetimeFigureOut">
              <a:rPr lang="it-IT" smtClean="0"/>
              <a:t>06/03/2019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1A30-0986-4169-A7E5-9651B46192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2354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C96B-DD33-4374-A54E-413EC4797B3F}" type="datetimeFigureOut">
              <a:rPr lang="it-IT" smtClean="0"/>
              <a:t>06/03/2019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1A30-0986-4169-A7E5-9651B46192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6221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C96B-DD33-4374-A54E-413EC4797B3F}" type="datetimeFigureOut">
              <a:rPr lang="it-IT" smtClean="0"/>
              <a:t>06/03/2019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321A30-0986-4169-A7E5-9651B46192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7790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EC96B-DD33-4374-A54E-413EC4797B3F}" type="datetimeFigureOut">
              <a:rPr lang="it-IT" smtClean="0"/>
              <a:t>06/03/2019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1321A30-0986-4169-A7E5-9651B46192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7818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081E0A62-C176-498A-AE1A-A6E0978530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4308" y="1166219"/>
            <a:ext cx="8915399" cy="2262781"/>
          </a:xfrm>
        </p:spPr>
        <p:txBody>
          <a:bodyPr/>
          <a:lstStyle/>
          <a:p>
            <a:pPr algn="ctr"/>
            <a:r>
              <a:rPr lang="lt-LT" b="1" dirty="0"/>
              <a:t>The use of knowledge in society</a:t>
            </a:r>
            <a:endParaRPr lang="it-IT" b="1" dirty="0"/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id="{4C0DE583-4D84-4A5E-870F-676C51A918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8827" y="3340223"/>
            <a:ext cx="9706360" cy="3309151"/>
          </a:xfrm>
        </p:spPr>
        <p:txBody>
          <a:bodyPr>
            <a:normAutofit/>
          </a:bodyPr>
          <a:lstStyle/>
          <a:p>
            <a:pPr algn="ctr"/>
            <a:r>
              <a:rPr lang="it-IT" sz="2400" dirty="0"/>
              <a:t>By Friedrich August von Hayek</a:t>
            </a:r>
          </a:p>
          <a:p>
            <a:endParaRPr lang="it-IT" sz="2400" dirty="0"/>
          </a:p>
          <a:p>
            <a:endParaRPr lang="it-IT" dirty="0"/>
          </a:p>
          <a:p>
            <a:pPr algn="r"/>
            <a:endParaRPr lang="it-IT" dirty="0"/>
          </a:p>
          <a:p>
            <a:pPr algn="r"/>
            <a:endParaRPr lang="it-IT" dirty="0"/>
          </a:p>
          <a:p>
            <a:pPr algn="r"/>
            <a:r>
              <a:rPr lang="lt-LT" sz="2000" dirty="0"/>
              <a:t>Živilė Brazauskaitė</a:t>
            </a:r>
            <a:r>
              <a:rPr lang="it-IT" sz="2000" dirty="0"/>
              <a:t> and Elisa Terbio </a:t>
            </a:r>
          </a:p>
        </p:txBody>
      </p:sp>
    </p:spTree>
    <p:extLst>
      <p:ext uri="{BB962C8B-B14F-4D97-AF65-F5344CB8AC3E}">
        <p14:creationId xmlns:p14="http://schemas.microsoft.com/office/powerpoint/2010/main" val="3567777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CDCEAD-50F7-4543-9C44-6FE07B3CB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5300"/>
            <a:ext cx="10515600" cy="56816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5400" b="1" dirty="0"/>
              <a:t>Thanks for </a:t>
            </a:r>
            <a:r>
              <a:rPr lang="it-IT" sz="5400" b="1" dirty="0" err="1"/>
              <a:t>your</a:t>
            </a:r>
            <a:r>
              <a:rPr lang="it-IT" sz="5400" b="1" dirty="0"/>
              <a:t> </a:t>
            </a:r>
            <a:r>
              <a:rPr lang="it-IT" sz="5400" b="1" dirty="0" err="1"/>
              <a:t>attention</a:t>
            </a:r>
            <a:r>
              <a:rPr lang="it-IT" sz="5400" b="1" dirty="0"/>
              <a:t> </a:t>
            </a:r>
          </a:p>
          <a:p>
            <a:pPr marL="0" indent="0" algn="ctr">
              <a:buNone/>
            </a:pPr>
            <a:endParaRPr lang="it-IT" sz="5400" b="1" dirty="0"/>
          </a:p>
          <a:p>
            <a:pPr marL="0" indent="0" algn="ctr">
              <a:buNone/>
            </a:pPr>
            <a:r>
              <a:rPr lang="lt-LT" sz="2800" dirty="0"/>
              <a:t>Živilė Brazauskaitė</a:t>
            </a:r>
            <a:r>
              <a:rPr lang="it-IT" sz="2800" dirty="0"/>
              <a:t> and Elisa Terbio </a:t>
            </a:r>
          </a:p>
          <a:p>
            <a:pPr marL="0" indent="0" algn="ctr">
              <a:buNone/>
            </a:pPr>
            <a:endParaRPr lang="it-IT" sz="5400" b="1" dirty="0"/>
          </a:p>
          <a:p>
            <a:pPr marL="0" indent="0" algn="ctr">
              <a:buNone/>
            </a:pPr>
            <a:endParaRPr lang="it-IT" sz="5400" b="1" dirty="0"/>
          </a:p>
          <a:p>
            <a:pPr marL="0" indent="0" algn="r">
              <a:buNone/>
            </a:pPr>
            <a:endParaRPr lang="it-IT" sz="1200" b="1" dirty="0"/>
          </a:p>
        </p:txBody>
      </p:sp>
    </p:spTree>
    <p:extLst>
      <p:ext uri="{BB962C8B-B14F-4D97-AF65-F5344CB8AC3E}">
        <p14:creationId xmlns:p14="http://schemas.microsoft.com/office/powerpoint/2010/main" val="2523052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EAC15029-B880-4DF4-9D84-BA536E9534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21048" y="1146051"/>
            <a:ext cx="9690440" cy="5286375"/>
          </a:xfrm>
        </p:spPr>
        <p:txBody>
          <a:bodyPr/>
          <a:lstStyle/>
          <a:p>
            <a:pPr algn="l"/>
            <a:r>
              <a:rPr lang="it-IT" dirty="0">
                <a:solidFill>
                  <a:schemeClr val="tx1"/>
                </a:solidFill>
              </a:rPr>
              <a:t>The </a:t>
            </a:r>
            <a:r>
              <a:rPr lang="it-IT" dirty="0" err="1">
                <a:solidFill>
                  <a:schemeClr val="tx1"/>
                </a:solidFill>
              </a:rPr>
              <a:t>main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problem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about</a:t>
            </a:r>
            <a:r>
              <a:rPr lang="it-IT" dirty="0">
                <a:solidFill>
                  <a:schemeClr val="tx1"/>
                </a:solidFill>
              </a:rPr>
              <a:t> a </a:t>
            </a:r>
            <a:r>
              <a:rPr lang="it-IT" u="sng" dirty="0" err="1">
                <a:solidFill>
                  <a:schemeClr val="tx1"/>
                </a:solidFill>
              </a:rPr>
              <a:t>rational</a:t>
            </a:r>
            <a:r>
              <a:rPr lang="it-IT" u="sng" dirty="0">
                <a:solidFill>
                  <a:schemeClr val="tx1"/>
                </a:solidFill>
              </a:rPr>
              <a:t> </a:t>
            </a:r>
            <a:r>
              <a:rPr lang="it-IT" u="sng" dirty="0" err="1">
                <a:solidFill>
                  <a:schemeClr val="tx1"/>
                </a:solidFill>
              </a:rPr>
              <a:t>economic</a:t>
            </a:r>
            <a:r>
              <a:rPr lang="it-IT" u="sng" dirty="0">
                <a:solidFill>
                  <a:schemeClr val="tx1"/>
                </a:solidFill>
              </a:rPr>
              <a:t> </a:t>
            </a:r>
            <a:r>
              <a:rPr lang="it-IT" u="sng" dirty="0" err="1">
                <a:solidFill>
                  <a:schemeClr val="tx1"/>
                </a:solidFill>
              </a:rPr>
              <a:t>order</a:t>
            </a:r>
            <a:r>
              <a:rPr lang="it-IT" dirty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How to use the </a:t>
            </a:r>
            <a:r>
              <a:rPr lang="en-US" u="sng" dirty="0">
                <a:solidFill>
                  <a:schemeClr val="tx1"/>
                </a:solidFill>
              </a:rPr>
              <a:t>available means </a:t>
            </a:r>
            <a:r>
              <a:rPr lang="en-US" dirty="0">
                <a:solidFill>
                  <a:schemeClr val="tx1"/>
                </a:solidFill>
              </a:rPr>
              <a:t>in the most efficient way?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                              </a:t>
            </a:r>
            <a:r>
              <a:rPr lang="en-US" b="1" u="sng" dirty="0">
                <a:solidFill>
                  <a:schemeClr val="tx1"/>
                </a:solidFill>
              </a:rPr>
              <a:t>Knowledge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 that</a:t>
            </a:r>
            <a:r>
              <a:rPr lang="en-US" dirty="0">
                <a:solidFill>
                  <a:schemeClr val="tx1"/>
                </a:solidFill>
              </a:rPr>
              <a:t> is dispersed and incomplete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How to use the available Knowledge?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The best mechanism is </a:t>
            </a:r>
            <a:r>
              <a:rPr lang="en-US" b="1" dirty="0">
                <a:solidFill>
                  <a:schemeClr val="tx1"/>
                </a:solidFill>
              </a:rPr>
              <a:t>Planning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n-US" dirty="0">
                <a:solidFill>
                  <a:schemeClr val="tx1"/>
                </a:solidFill>
              </a:rPr>
              <a:t> but we need to communicate our Knowledge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It can be done in </a:t>
            </a:r>
            <a:r>
              <a:rPr lang="en-US" u="sng" dirty="0">
                <a:solidFill>
                  <a:schemeClr val="tx1"/>
                </a:solidFill>
              </a:rPr>
              <a:t>two ways: 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</a:rPr>
              <a:t>Centralized Planning </a:t>
            </a:r>
            <a:r>
              <a:rPr lang="en-US" dirty="0">
                <a:solidFill>
                  <a:schemeClr val="tx1"/>
                </a:solidFill>
              </a:rPr>
              <a:t>(given to one authority)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</a:rPr>
              <a:t>Decentralized Planning </a:t>
            </a:r>
            <a:r>
              <a:rPr lang="en-US" dirty="0">
                <a:solidFill>
                  <a:schemeClr val="tx1"/>
                </a:solidFill>
              </a:rPr>
              <a:t>(disperse among different persons) </a:t>
            </a:r>
            <a:endParaRPr lang="it-IT" dirty="0">
              <a:solidFill>
                <a:schemeClr val="tx1"/>
              </a:solidFill>
            </a:endParaRPr>
          </a:p>
          <a:p>
            <a:pPr algn="l"/>
            <a:endParaRPr lang="it-IT" dirty="0">
              <a:solidFill>
                <a:schemeClr val="tx1"/>
              </a:solidFill>
            </a:endParaRPr>
          </a:p>
          <a:p>
            <a:pPr algn="r"/>
            <a:r>
              <a:rPr lang="lt-LT" sz="1100" dirty="0">
                <a:solidFill>
                  <a:schemeClr val="bg1">
                    <a:lumMod val="65000"/>
                  </a:schemeClr>
                </a:solidFill>
              </a:rPr>
              <a:t>Živilė Brazauskaitė</a:t>
            </a:r>
            <a:r>
              <a:rPr lang="it-IT" sz="1100" dirty="0">
                <a:solidFill>
                  <a:schemeClr val="bg1">
                    <a:lumMod val="65000"/>
                  </a:schemeClr>
                </a:solidFill>
              </a:rPr>
              <a:t> and Elisa Terbio </a:t>
            </a:r>
          </a:p>
          <a:p>
            <a:pPr algn="l"/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43CDF328-2B1B-45EC-B5AD-531E071FC81C}"/>
              </a:ext>
            </a:extLst>
          </p:cNvPr>
          <p:cNvCxnSpPr>
            <a:cxnSpLocks/>
          </p:cNvCxnSpPr>
          <p:nvPr/>
        </p:nvCxnSpPr>
        <p:spPr>
          <a:xfrm>
            <a:off x="5017640" y="1950035"/>
            <a:ext cx="0" cy="429181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8416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B8270EFC-AD18-47C3-800F-29D0A5CA7B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5421" y="1508371"/>
            <a:ext cx="10021779" cy="5800725"/>
          </a:xfrm>
        </p:spPr>
        <p:txBody>
          <a:bodyPr/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Centralized or Decentralized</a:t>
            </a:r>
            <a:r>
              <a:rPr lang="en-US" dirty="0">
                <a:solidFill>
                  <a:schemeClr val="tx1"/>
                </a:solidFill>
              </a:rPr>
              <a:t>: what is the best way?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It depends on </a:t>
            </a:r>
            <a:r>
              <a:rPr lang="en-US" u="sng" dirty="0">
                <a:solidFill>
                  <a:schemeClr val="tx1"/>
                </a:solidFill>
              </a:rPr>
              <a:t>what kind of knowledge </a:t>
            </a:r>
            <a:r>
              <a:rPr lang="en-US" dirty="0">
                <a:solidFill>
                  <a:schemeClr val="tx1"/>
                </a:solidFill>
              </a:rPr>
              <a:t>people have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Two </a:t>
            </a:r>
            <a:r>
              <a:rPr lang="en-US" dirty="0"/>
              <a:t>typologies: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</a:rPr>
              <a:t>Scientific knowledge </a:t>
            </a:r>
            <a:r>
              <a:rPr lang="en-US" dirty="0">
                <a:solidFill>
                  <a:schemeClr val="tx1"/>
                </a:solidFill>
              </a:rPr>
              <a:t>(numbers in general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n-US" dirty="0">
                <a:solidFill>
                  <a:schemeClr val="tx1"/>
                </a:solidFill>
              </a:rPr>
              <a:t> easier to analyze)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</a:rPr>
              <a:t>Unorganized knowledge </a:t>
            </a:r>
            <a:r>
              <a:rPr lang="en-US" dirty="0">
                <a:solidFill>
                  <a:schemeClr val="tx1"/>
                </a:solidFill>
              </a:rPr>
              <a:t>(like personal experiences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n-US" dirty="0">
                <a:solidFill>
                  <a:schemeClr val="tx1"/>
                </a:solidFill>
              </a:rPr>
              <a:t> more difficult to analyze)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The author </a:t>
            </a:r>
            <a:r>
              <a:rPr lang="en-US" u="sng" dirty="0">
                <a:solidFill>
                  <a:schemeClr val="tx1"/>
                </a:solidFill>
              </a:rPr>
              <a:t>criticizes the former </a:t>
            </a:r>
            <a:r>
              <a:rPr lang="en-US" dirty="0">
                <a:solidFill>
                  <a:schemeClr val="tx1"/>
                </a:solidFill>
              </a:rPr>
              <a:t>and focus on the latter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In general, </a:t>
            </a:r>
            <a:r>
              <a:rPr lang="en-US" u="sng" dirty="0">
                <a:solidFill>
                  <a:schemeClr val="tx1"/>
                </a:solidFill>
              </a:rPr>
              <a:t>Scientific knowledge is taken more in consideration than Unorganized knowledge</a:t>
            </a:r>
          </a:p>
          <a:p>
            <a:pPr algn="l"/>
            <a:endParaRPr lang="it-IT" dirty="0"/>
          </a:p>
          <a:p>
            <a:pPr algn="r"/>
            <a:r>
              <a:rPr lang="lt-LT" sz="1100" dirty="0">
                <a:solidFill>
                  <a:schemeClr val="bg1">
                    <a:lumMod val="65000"/>
                  </a:schemeClr>
                </a:solidFill>
              </a:rPr>
              <a:t>Živilė Brazauskaitė</a:t>
            </a:r>
            <a:r>
              <a:rPr lang="it-IT" sz="1100" dirty="0">
                <a:solidFill>
                  <a:schemeClr val="bg1">
                    <a:lumMod val="65000"/>
                  </a:schemeClr>
                </a:solidFill>
              </a:rPr>
              <a:t> and Elisa Terbio </a:t>
            </a:r>
          </a:p>
          <a:p>
            <a:pPr algn="r"/>
            <a:endParaRPr lang="it-IT" dirty="0"/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8C9171FA-ED18-4DFA-BE4D-6BFE5B4A691E}"/>
              </a:ext>
            </a:extLst>
          </p:cNvPr>
          <p:cNvCxnSpPr>
            <a:cxnSpLocks/>
          </p:cNvCxnSpPr>
          <p:nvPr/>
        </p:nvCxnSpPr>
        <p:spPr>
          <a:xfrm>
            <a:off x="3621255" y="2289515"/>
            <a:ext cx="0" cy="444808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74CCA2B2-AEFC-4B03-8198-2E860EF2AB38}"/>
              </a:ext>
            </a:extLst>
          </p:cNvPr>
          <p:cNvCxnSpPr/>
          <p:nvPr/>
        </p:nvCxnSpPr>
        <p:spPr>
          <a:xfrm>
            <a:off x="4394447" y="4705166"/>
            <a:ext cx="0" cy="443884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4024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D48EEA6C-C2E0-407A-83A5-C63DC1A62A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4301" y="852350"/>
            <a:ext cx="10393719" cy="6267450"/>
          </a:xfrm>
        </p:spPr>
        <p:txBody>
          <a:bodyPr>
            <a:normAutofit/>
          </a:bodyPr>
          <a:lstStyle/>
          <a:p>
            <a:pPr algn="l"/>
            <a:endParaRPr lang="en-US" dirty="0"/>
          </a:p>
          <a:p>
            <a:pPr algn="l"/>
            <a:r>
              <a:rPr lang="en-US" u="sng" dirty="0">
                <a:solidFill>
                  <a:schemeClr val="tx1"/>
                </a:solidFill>
              </a:rPr>
              <a:t>Why</a:t>
            </a:r>
            <a:r>
              <a:rPr lang="en-US" dirty="0">
                <a:solidFill>
                  <a:schemeClr val="tx1"/>
                </a:solidFill>
              </a:rPr>
              <a:t> the Unorganized knowledge is less considered than the Scientific knowledge? 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b="1" u="sng" dirty="0">
                <a:solidFill>
                  <a:schemeClr val="tx1"/>
                </a:solidFill>
              </a:rPr>
              <a:t>Because the Unorganized knowledge has a closer relation with “changes”</a:t>
            </a:r>
          </a:p>
          <a:p>
            <a:r>
              <a:rPr lang="en-US" dirty="0">
                <a:solidFill>
                  <a:schemeClr val="tx1"/>
                </a:solidFill>
              </a:rPr>
              <a:t>In the economic field,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economists do not want to deal with </a:t>
            </a:r>
            <a:r>
              <a:rPr lang="en-US" b="1" u="sng" dirty="0">
                <a:solidFill>
                  <a:schemeClr val="tx1"/>
                </a:solidFill>
                <a:sym typeface="Wingdings" panose="05000000000000000000" pitchFamily="2" charset="2"/>
              </a:rPr>
              <a:t>small changes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because they can </a:t>
            </a:r>
            <a:r>
              <a:rPr lang="en-US" u="sng" dirty="0">
                <a:solidFill>
                  <a:schemeClr val="tx1"/>
                </a:solidFill>
                <a:sym typeface="Wingdings" panose="05000000000000000000" pitchFamily="2" charset="2"/>
              </a:rPr>
              <a:t>produce economic problems </a:t>
            </a:r>
            <a:endParaRPr lang="en-US" u="sng" dirty="0">
              <a:solidFill>
                <a:schemeClr val="tx1"/>
              </a:solidFill>
            </a:endParaRPr>
          </a:p>
          <a:p>
            <a:pPr algn="ctr"/>
            <a:endParaRPr lang="en-US" u="sng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Economists want to lay down </a:t>
            </a:r>
            <a:r>
              <a:rPr lang="en-US" b="1" dirty="0">
                <a:solidFill>
                  <a:schemeClr val="tx1"/>
                </a:solidFill>
                <a:sym typeface="Wingdings" panose="05000000000000000000" pitchFamily="2" charset="2"/>
              </a:rPr>
              <a:t>long term plans </a:t>
            </a:r>
          </a:p>
          <a:p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To do that, </a:t>
            </a:r>
            <a:r>
              <a:rPr lang="en-US" u="sng" dirty="0">
                <a:solidFill>
                  <a:schemeClr val="tx1"/>
                </a:solidFill>
                <a:sym typeface="Wingdings" panose="05000000000000000000" pitchFamily="2" charset="2"/>
              </a:rPr>
              <a:t>they pay</a:t>
            </a:r>
            <a:r>
              <a:rPr lang="en-US" u="sng" dirty="0">
                <a:solidFill>
                  <a:schemeClr val="tx1"/>
                </a:solidFill>
              </a:rPr>
              <a:t> more attention on </a:t>
            </a:r>
            <a:r>
              <a:rPr lang="en-US" b="1" u="sng" dirty="0">
                <a:solidFill>
                  <a:schemeClr val="tx1"/>
                </a:solidFill>
              </a:rPr>
              <a:t>Scientific knowledge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 because </a:t>
            </a:r>
            <a:r>
              <a:rPr lang="en-US" dirty="0">
                <a:solidFill>
                  <a:schemeClr val="tx1"/>
                </a:solidFill>
              </a:rPr>
              <a:t>statistical data (numbers) shows </a:t>
            </a:r>
            <a:r>
              <a:rPr lang="en-US" b="1" dirty="0">
                <a:solidFill>
                  <a:schemeClr val="tx1"/>
                </a:solidFill>
              </a:rPr>
              <a:t>greater stability </a:t>
            </a:r>
          </a:p>
          <a:p>
            <a:pPr algn="ctr"/>
            <a:endParaRPr lang="en-US" u="sng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But when it comes to </a:t>
            </a:r>
            <a:r>
              <a:rPr lang="en-US" b="1" dirty="0">
                <a:solidFill>
                  <a:schemeClr val="tx1"/>
                </a:solidFill>
              </a:rPr>
              <a:t>small changes, </a:t>
            </a:r>
            <a:r>
              <a:rPr lang="en-US" dirty="0">
                <a:solidFill>
                  <a:schemeClr val="tx1"/>
                </a:solidFill>
              </a:rPr>
              <a:t>that may occur in the short terms, they </a:t>
            </a:r>
            <a:r>
              <a:rPr lang="en-US" b="1" dirty="0">
                <a:solidFill>
                  <a:schemeClr val="tx1"/>
                </a:solidFill>
              </a:rPr>
              <a:t>are overlooked because they are less stable  </a:t>
            </a:r>
          </a:p>
          <a:p>
            <a:pPr algn="r"/>
            <a:endParaRPr lang="it-IT" sz="1200" dirty="0"/>
          </a:p>
          <a:p>
            <a:pPr algn="r"/>
            <a:r>
              <a:rPr lang="lt-LT" sz="1200" dirty="0">
                <a:solidFill>
                  <a:schemeClr val="bg1">
                    <a:lumMod val="65000"/>
                  </a:schemeClr>
                </a:solidFill>
              </a:rPr>
              <a:t>Živilė Brazauskaitė</a:t>
            </a:r>
            <a:r>
              <a:rPr lang="it-IT" sz="1200" dirty="0">
                <a:solidFill>
                  <a:schemeClr val="bg1">
                    <a:lumMod val="65000"/>
                  </a:schemeClr>
                </a:solidFill>
              </a:rPr>
              <a:t> and Elisa Terbio </a:t>
            </a:r>
          </a:p>
          <a:p>
            <a:pPr algn="r"/>
            <a:endParaRPr lang="en-US" sz="1200" dirty="0"/>
          </a:p>
          <a:p>
            <a:pPr algn="l"/>
            <a:endParaRPr lang="it-IT" dirty="0"/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B0372262-46E7-4DE8-A021-7F874097B52F}"/>
              </a:ext>
            </a:extLst>
          </p:cNvPr>
          <p:cNvCxnSpPr>
            <a:cxnSpLocks/>
          </p:cNvCxnSpPr>
          <p:nvPr/>
        </p:nvCxnSpPr>
        <p:spPr>
          <a:xfrm>
            <a:off x="4829729" y="3128545"/>
            <a:ext cx="0" cy="406246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7501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A3E92829-7776-4204-9B13-29DC1CF1E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8193" y="858175"/>
            <a:ext cx="9906186" cy="577691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</a:rPr>
              <a:t>So the </a:t>
            </a:r>
            <a:r>
              <a:rPr lang="en-US" sz="2200" b="1" dirty="0">
                <a:solidFill>
                  <a:schemeClr val="tx1"/>
                </a:solidFill>
              </a:rPr>
              <a:t>small changes </a:t>
            </a:r>
            <a:r>
              <a:rPr lang="en-US" sz="2200" dirty="0">
                <a:solidFill>
                  <a:schemeClr val="tx1"/>
                </a:solidFill>
              </a:rPr>
              <a:t>are not sufficiently taken into account by the </a:t>
            </a:r>
            <a:r>
              <a:rPr lang="en-US" sz="2200" dirty="0">
                <a:solidFill>
                  <a:schemeClr val="tx1"/>
                </a:solidFill>
                <a:sym typeface="Wingdings" panose="05000000000000000000" pitchFamily="2" charset="2"/>
              </a:rPr>
              <a:t>economists, which  prefer </a:t>
            </a:r>
            <a:r>
              <a:rPr lang="en-US" sz="2200" b="1" dirty="0">
                <a:solidFill>
                  <a:schemeClr val="tx1"/>
                </a:solidFill>
                <a:sym typeface="Wingdings" panose="05000000000000000000" pitchFamily="2" charset="2"/>
              </a:rPr>
              <a:t>Scientific knowledge </a:t>
            </a:r>
            <a:r>
              <a:rPr lang="en-US" sz="2200" dirty="0">
                <a:solidFill>
                  <a:schemeClr val="tx1"/>
                </a:solidFill>
                <a:sym typeface="Wingdings" panose="05000000000000000000" pitchFamily="2" charset="2"/>
              </a:rPr>
              <a:t>that </a:t>
            </a:r>
            <a:r>
              <a:rPr lang="en-US" sz="2200" b="1" dirty="0">
                <a:solidFill>
                  <a:schemeClr val="tx1"/>
                </a:solidFill>
                <a:sym typeface="Wingdings" panose="05000000000000000000" pitchFamily="2" charset="2"/>
              </a:rPr>
              <a:t>makes long term plans possible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chemeClr val="tx1"/>
                </a:solidFill>
              </a:rPr>
              <a:t>BUT small changes (and Unorganized knowledge) are important for making short-term decisions  </a:t>
            </a:r>
          </a:p>
          <a:p>
            <a:pPr marL="0" indent="0">
              <a:buNone/>
            </a:pPr>
            <a:endParaRPr lang="en-US" sz="2200" b="1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200" u="sng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chemeClr val="tx1"/>
                </a:solidFill>
              </a:rPr>
              <a:t>How can we solve this problem? </a:t>
            </a:r>
            <a:r>
              <a:rPr lang="en-US" sz="2200" u="sng" dirty="0">
                <a:solidFill>
                  <a:schemeClr val="tx1"/>
                </a:solidFill>
              </a:rPr>
              <a:t>How can we make short term decisions?</a:t>
            </a:r>
          </a:p>
          <a:p>
            <a:pPr marL="0" indent="0">
              <a:buNone/>
            </a:pPr>
            <a:r>
              <a:rPr lang="en-US" sz="2200" u="sng" dirty="0">
                <a:solidFill>
                  <a:schemeClr val="tx1"/>
                </a:solidFill>
              </a:rPr>
              <a:t>We need to leave the decisions to the “man on the spot” </a:t>
            </a:r>
            <a:r>
              <a:rPr lang="en-US" sz="2200" dirty="0">
                <a:solidFill>
                  <a:schemeClr val="tx1"/>
                </a:solidFill>
                <a:sym typeface="Wingdings" panose="05000000000000000000" pitchFamily="2" charset="2"/>
              </a:rPr>
              <a:t> not just “one” but </a:t>
            </a:r>
            <a:r>
              <a:rPr lang="en-US" sz="2200" u="sng" dirty="0">
                <a:solidFill>
                  <a:schemeClr val="tx1"/>
                </a:solidFill>
                <a:sym typeface="Wingdings" panose="05000000000000000000" pitchFamily="2" charset="2"/>
              </a:rPr>
              <a:t>“many men” who are familiar with the Unorganized knowledge of particular circumstances of time and place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400" b="1" dirty="0">
                <a:solidFill>
                  <a:schemeClr val="tx1"/>
                </a:solidFill>
              </a:rPr>
              <a:t>We can call this “Decentralization”</a:t>
            </a:r>
            <a:endParaRPr lang="en-US" sz="1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b="1" dirty="0"/>
          </a:p>
          <a:p>
            <a:pPr marL="0" indent="0" algn="r">
              <a:buNone/>
            </a:pPr>
            <a:endParaRPr lang="it-IT" sz="12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algn="r">
              <a:buNone/>
            </a:pPr>
            <a:r>
              <a:rPr lang="lt-LT" sz="1200" dirty="0">
                <a:solidFill>
                  <a:schemeClr val="bg1">
                    <a:lumMod val="65000"/>
                  </a:schemeClr>
                </a:solidFill>
              </a:rPr>
              <a:t>Živilė Brazauskaitė</a:t>
            </a:r>
            <a:r>
              <a:rPr lang="it-IT" sz="1200" dirty="0">
                <a:solidFill>
                  <a:schemeClr val="bg1">
                    <a:lumMod val="65000"/>
                  </a:schemeClr>
                </a:solidFill>
              </a:rPr>
              <a:t> and Elisa Terbio </a:t>
            </a:r>
          </a:p>
          <a:p>
            <a:pPr marL="0" indent="0" algn="r">
              <a:buNone/>
            </a:pPr>
            <a:endParaRPr lang="en-US" b="1" dirty="0"/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49B6DFAF-CA6E-49DF-935E-EBF6723C4BDB}"/>
              </a:ext>
            </a:extLst>
          </p:cNvPr>
          <p:cNvCxnSpPr>
            <a:cxnSpLocks/>
          </p:cNvCxnSpPr>
          <p:nvPr/>
        </p:nvCxnSpPr>
        <p:spPr>
          <a:xfrm>
            <a:off x="6803530" y="4629706"/>
            <a:ext cx="0" cy="388398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" name="Immagine 1">
            <a:extLst>
              <a:ext uri="{FF2B5EF4-FFF2-40B4-BE49-F238E27FC236}">
                <a16:creationId xmlns:a16="http://schemas.microsoft.com/office/drawing/2014/main" id="{54D9ED54-1757-4176-BD61-1E5AB6C488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3567" y="3001020"/>
            <a:ext cx="564437" cy="85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530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99C9B3F-CF55-49FE-9F70-E3A8C422A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8652" y="1320761"/>
            <a:ext cx="9866606" cy="53374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dirty="0">
                <a:solidFill>
                  <a:schemeClr val="tx1"/>
                </a:solidFill>
                <a:cs typeface="Times New Roman" pitchFamily="18" charset="0"/>
              </a:rPr>
              <a:t>So one of the </a:t>
            </a:r>
            <a:r>
              <a:rPr lang="en-GB" sz="2000" b="1" dirty="0">
                <a:solidFill>
                  <a:schemeClr val="tx1"/>
                </a:solidFill>
                <a:cs typeface="Times New Roman" pitchFamily="18" charset="0"/>
              </a:rPr>
              <a:t>main economic problem </a:t>
            </a:r>
            <a:r>
              <a:rPr lang="en-GB" sz="2000" dirty="0">
                <a:solidFill>
                  <a:schemeClr val="tx1"/>
                </a:solidFill>
                <a:cs typeface="Times New Roman" pitchFamily="18" charset="0"/>
              </a:rPr>
              <a:t>of society</a:t>
            </a:r>
            <a:r>
              <a:rPr lang="en-GB" sz="2000" dirty="0">
                <a:solidFill>
                  <a:schemeClr val="tx1"/>
                </a:solidFill>
                <a:cs typeface="Times New Roman" pitchFamily="18" charset="0"/>
                <a:sym typeface="Wingdings" panose="05000000000000000000" pitchFamily="2" charset="2"/>
              </a:rPr>
              <a:t> is the </a:t>
            </a:r>
            <a:r>
              <a:rPr lang="en-GB" sz="2000" b="1" u="sng" dirty="0">
                <a:solidFill>
                  <a:schemeClr val="tx1"/>
                </a:solidFill>
                <a:cs typeface="Times New Roman" pitchFamily="18" charset="0"/>
              </a:rPr>
              <a:t>rapid adaptation to changes </a:t>
            </a:r>
            <a:r>
              <a:rPr lang="en-GB" sz="2000" u="sng" dirty="0">
                <a:solidFill>
                  <a:schemeClr val="tx1"/>
                </a:solidFill>
                <a:cs typeface="Times New Roman" pitchFamily="18" charset="0"/>
              </a:rPr>
              <a:t>in the certain circumstances </a:t>
            </a:r>
            <a:r>
              <a:rPr lang="en-GB" sz="2000" dirty="0">
                <a:solidFill>
                  <a:schemeClr val="tx1"/>
                </a:solidFill>
                <a:cs typeface="Times New Roman" pitchFamily="18" charset="0"/>
              </a:rPr>
              <a:t>(small changes)</a:t>
            </a:r>
          </a:p>
          <a:p>
            <a:pPr marL="0" indent="0">
              <a:buNone/>
            </a:pPr>
            <a:endParaRPr lang="en-GB" sz="2000" dirty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>
              <a:buNone/>
            </a:pPr>
            <a:r>
              <a:rPr lang="en-GB" sz="2000" b="1" dirty="0">
                <a:solidFill>
                  <a:schemeClr val="tx1"/>
                </a:solidFill>
                <a:cs typeface="Times New Roman" pitchFamily="18" charset="0"/>
              </a:rPr>
              <a:t>Knowledge is dispersed </a:t>
            </a:r>
            <a:r>
              <a:rPr lang="en-GB" sz="2000" dirty="0">
                <a:solidFill>
                  <a:schemeClr val="tx1"/>
                </a:solidFill>
                <a:cs typeface="Times New Roman" pitchFamily="18" charset="0"/>
                <a:sym typeface="Wingdings" panose="05000000000000000000" pitchFamily="2" charset="2"/>
              </a:rPr>
              <a:t></a:t>
            </a:r>
            <a:r>
              <a:rPr lang="en-GB" sz="2000" dirty="0">
                <a:solidFill>
                  <a:schemeClr val="tx1"/>
                </a:solidFill>
                <a:cs typeface="Times New Roman" pitchFamily="18" charset="0"/>
              </a:rPr>
              <a:t> each person has his own personal knowledge of time and place</a:t>
            </a:r>
          </a:p>
          <a:p>
            <a:pPr marL="0" indent="0">
              <a:buNone/>
            </a:pPr>
            <a:endParaRPr lang="en-GB" sz="2000" dirty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>
              <a:buNone/>
            </a:pPr>
            <a:r>
              <a:rPr lang="en-GB" sz="2000" dirty="0">
                <a:solidFill>
                  <a:schemeClr val="tx1"/>
                </a:solidFill>
                <a:cs typeface="Times New Roman" pitchFamily="18" charset="0"/>
              </a:rPr>
              <a:t>That is why </a:t>
            </a:r>
            <a:r>
              <a:rPr lang="en-GB" sz="2000" u="sng" dirty="0">
                <a:solidFill>
                  <a:schemeClr val="tx1"/>
                </a:solidFill>
                <a:cs typeface="Times New Roman" pitchFamily="18" charset="0"/>
              </a:rPr>
              <a:t>p</a:t>
            </a:r>
            <a:r>
              <a:rPr lang="en-GB" sz="2000" u="sng" dirty="0">
                <a:solidFill>
                  <a:schemeClr val="tx1"/>
                </a:solidFill>
              </a:rPr>
              <a:t>lanning and control over resources should be </a:t>
            </a:r>
            <a:r>
              <a:rPr lang="en-GB" sz="2000" b="1" u="sng" dirty="0">
                <a:solidFill>
                  <a:schemeClr val="tx1"/>
                </a:solidFill>
              </a:rPr>
              <a:t>decentralized </a:t>
            </a:r>
            <a:r>
              <a:rPr lang="en-GB" sz="2000" dirty="0">
                <a:solidFill>
                  <a:schemeClr val="tx1"/>
                </a:solidFill>
              </a:rPr>
              <a:t>so that people can take advantage of this form of knowledge</a:t>
            </a:r>
          </a:p>
          <a:p>
            <a:pPr marL="0" indent="0">
              <a:buNone/>
            </a:pPr>
            <a:endParaRPr lang="it-IT" sz="2000" u="sng" dirty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2000" u="sng" dirty="0">
                <a:solidFill>
                  <a:schemeClr val="tx1"/>
                </a:solidFill>
                <a:cs typeface="Times New Roman" pitchFamily="18" charset="0"/>
              </a:rPr>
              <a:t>M</a:t>
            </a:r>
            <a:r>
              <a:rPr lang="en-US" sz="2000" u="sng" dirty="0" err="1">
                <a:solidFill>
                  <a:schemeClr val="tx1"/>
                </a:solidFill>
                <a:cs typeface="Times New Roman" pitchFamily="18" charset="0"/>
              </a:rPr>
              <a:t>arkets</a:t>
            </a:r>
            <a:r>
              <a:rPr lang="en-US" sz="2000" u="sng" dirty="0">
                <a:solidFill>
                  <a:schemeClr val="tx1"/>
                </a:solidFill>
                <a:cs typeface="Times New Roman" pitchFamily="18" charset="0"/>
              </a:rPr>
              <a:t> may help to coordinate and communicate the dispersed knowledge through voluntary exchange</a:t>
            </a:r>
            <a:r>
              <a:rPr lang="it-IT" sz="2000" u="sng" dirty="0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 algn="r">
              <a:buNone/>
            </a:pPr>
            <a:r>
              <a:rPr lang="lt-LT" sz="1100" dirty="0">
                <a:solidFill>
                  <a:schemeClr val="bg1">
                    <a:lumMod val="65000"/>
                  </a:schemeClr>
                </a:solidFill>
              </a:rPr>
              <a:t>Živilė Brazauskaitė</a:t>
            </a:r>
            <a:r>
              <a:rPr lang="it-IT" sz="1100" dirty="0">
                <a:solidFill>
                  <a:schemeClr val="bg1">
                    <a:lumMod val="65000"/>
                  </a:schemeClr>
                </a:solidFill>
              </a:rPr>
              <a:t> and Elisa Terbio </a:t>
            </a:r>
          </a:p>
          <a:p>
            <a:pPr marL="0" indent="0" algn="r">
              <a:buNone/>
            </a:pPr>
            <a:endParaRPr lang="en-GB" dirty="0"/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19A2CC80-CA74-46B9-A417-133899D5D0AF}"/>
              </a:ext>
            </a:extLst>
          </p:cNvPr>
          <p:cNvCxnSpPr>
            <a:cxnSpLocks/>
          </p:cNvCxnSpPr>
          <p:nvPr/>
        </p:nvCxnSpPr>
        <p:spPr>
          <a:xfrm flipH="1">
            <a:off x="3225416" y="1984079"/>
            <a:ext cx="9155" cy="384606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522BC632-EECA-4D7B-B2E2-A169354E4DCD}"/>
              </a:ext>
            </a:extLst>
          </p:cNvPr>
          <p:cNvCxnSpPr>
            <a:cxnSpLocks/>
          </p:cNvCxnSpPr>
          <p:nvPr/>
        </p:nvCxnSpPr>
        <p:spPr>
          <a:xfrm>
            <a:off x="3220839" y="3032002"/>
            <a:ext cx="9155" cy="396998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4524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DA8CD1BF-5ACD-4FCA-9F85-3F8D6D9358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1348" y="1039588"/>
            <a:ext cx="9962687" cy="5636420"/>
          </a:xfrm>
        </p:spPr>
        <p:txBody>
          <a:bodyPr>
            <a:normAutofit/>
          </a:bodyPr>
          <a:lstStyle/>
          <a:p>
            <a:pPr algn="l"/>
            <a:endParaRPr lang="it-IT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it-IT" dirty="0">
                <a:solidFill>
                  <a:schemeClr val="tx1"/>
                </a:solidFill>
              </a:rPr>
              <a:t>For </a:t>
            </a:r>
            <a:r>
              <a:rPr lang="it-IT" dirty="0" err="1">
                <a:solidFill>
                  <a:schemeClr val="tx1"/>
                </a:solidFill>
              </a:rPr>
              <a:t>example</a:t>
            </a:r>
            <a:r>
              <a:rPr lang="it-IT" dirty="0">
                <a:solidFill>
                  <a:schemeClr val="tx1"/>
                </a:solidFill>
              </a:rPr>
              <a:t>, </a:t>
            </a:r>
            <a:r>
              <a:rPr lang="it-IT" dirty="0" err="1">
                <a:solidFill>
                  <a:schemeClr val="tx1"/>
                </a:solidFill>
              </a:rPr>
              <a:t>we</a:t>
            </a:r>
            <a:r>
              <a:rPr lang="it-IT" dirty="0">
                <a:solidFill>
                  <a:schemeClr val="tx1"/>
                </a:solidFill>
              </a:rPr>
              <a:t> can look </a:t>
            </a:r>
            <a:r>
              <a:rPr lang="it-IT" dirty="0" err="1">
                <a:solidFill>
                  <a:schemeClr val="tx1"/>
                </a:solidFill>
              </a:rPr>
              <a:t>at</a:t>
            </a:r>
            <a:r>
              <a:rPr lang="it-IT" dirty="0">
                <a:solidFill>
                  <a:schemeClr val="tx1"/>
                </a:solidFill>
              </a:rPr>
              <a:t> the </a:t>
            </a:r>
            <a:r>
              <a:rPr lang="it-IT" u="sng" dirty="0" err="1">
                <a:solidFill>
                  <a:schemeClr val="tx1"/>
                </a:solidFill>
              </a:rPr>
              <a:t>mechanism</a:t>
            </a:r>
            <a:r>
              <a:rPr lang="it-IT" u="sng" dirty="0">
                <a:solidFill>
                  <a:schemeClr val="tx1"/>
                </a:solidFill>
              </a:rPr>
              <a:t> of the </a:t>
            </a:r>
            <a:r>
              <a:rPr lang="it-IT" b="1" u="sng" dirty="0">
                <a:solidFill>
                  <a:schemeClr val="tx1"/>
                </a:solidFill>
              </a:rPr>
              <a:t>Price System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lang="en-US" b="1" dirty="0">
                <a:solidFill>
                  <a:schemeClr val="tx1"/>
                </a:solidFill>
              </a:rPr>
              <a:t>Price System </a:t>
            </a:r>
            <a:r>
              <a:rPr lang="en-US" dirty="0">
                <a:solidFill>
                  <a:schemeClr val="tx1"/>
                </a:solidFill>
              </a:rPr>
              <a:t>works by linking to each kind of good a numerical index that reflects its significance in the whole structure</a:t>
            </a:r>
            <a:endParaRPr lang="it-IT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285750" indent="-285750" algn="l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chemeClr val="tx1"/>
                </a:solidFill>
                <a:sym typeface="Wingdings" panose="05000000000000000000" pitchFamily="2" charset="2"/>
              </a:rPr>
              <a:t>Through the changing prices we can receive different information and use them</a:t>
            </a:r>
            <a:endParaRPr lang="en-US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285750" indent="-285750" algn="l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prices also </a:t>
            </a:r>
            <a:r>
              <a:rPr lang="en-US" u="sng" dirty="0">
                <a:solidFill>
                  <a:schemeClr val="tx1"/>
                </a:solidFill>
              </a:rPr>
              <a:t>direct our attention to what is worth finding out </a:t>
            </a:r>
            <a:r>
              <a:rPr lang="en-US" dirty="0">
                <a:solidFill>
                  <a:schemeClr val="tx1"/>
                </a:solidFill>
              </a:rPr>
              <a:t>about market offers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Price System </a:t>
            </a:r>
            <a:r>
              <a:rPr lang="en-US" dirty="0">
                <a:solidFill>
                  <a:schemeClr val="tx1"/>
                </a:solidFill>
              </a:rPr>
              <a:t>works as a </a:t>
            </a:r>
            <a:r>
              <a:rPr lang="en-US" b="1" dirty="0">
                <a:solidFill>
                  <a:schemeClr val="tx1"/>
                </a:solidFill>
              </a:rPr>
              <a:t>knowledge substitute </a:t>
            </a:r>
            <a:r>
              <a:rPr lang="en-US" dirty="0">
                <a:solidFill>
                  <a:schemeClr val="tx1"/>
                </a:solidFill>
              </a:rPr>
              <a:t>to enable personal individual information to overlap </a:t>
            </a:r>
            <a:r>
              <a:rPr lang="en-US" b="1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b="1" u="sng" dirty="0">
                <a:solidFill>
                  <a:schemeClr val="tx1"/>
                </a:solidFill>
                <a:sym typeface="Wingdings" panose="05000000000000000000" pitchFamily="2" charset="2"/>
              </a:rPr>
              <a:t>it is a way to communicate our knowledge</a:t>
            </a:r>
          </a:p>
          <a:p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EVEN IF we do not know the complete mechanism behind it  </a:t>
            </a:r>
            <a:r>
              <a:rPr lang="it-IT" b="1" u="sng" dirty="0" err="1">
                <a:solidFill>
                  <a:schemeClr val="tx1"/>
                </a:solidFill>
                <a:sym typeface="Wingdings" panose="05000000000000000000" pitchFamily="2" charset="2"/>
              </a:rPr>
              <a:t>U</a:t>
            </a:r>
            <a:r>
              <a:rPr lang="it-IT" b="1" u="sng" dirty="0" err="1">
                <a:solidFill>
                  <a:schemeClr val="tx1"/>
                </a:solidFill>
              </a:rPr>
              <a:t>nconsciousness</a:t>
            </a:r>
            <a:endParaRPr lang="it-IT" b="1" u="sng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algn="r"/>
            <a:r>
              <a:rPr lang="lt-LT" sz="1100" dirty="0">
                <a:solidFill>
                  <a:schemeClr val="bg1">
                    <a:lumMod val="65000"/>
                  </a:schemeClr>
                </a:solidFill>
              </a:rPr>
              <a:t>Živilė Brazauskaitė</a:t>
            </a:r>
            <a:r>
              <a:rPr lang="it-IT" sz="1100" dirty="0">
                <a:solidFill>
                  <a:schemeClr val="bg1">
                    <a:lumMod val="65000"/>
                  </a:schemeClr>
                </a:solidFill>
              </a:rPr>
              <a:t> and Elisa Terbio </a:t>
            </a:r>
          </a:p>
          <a:p>
            <a:pPr algn="r"/>
            <a:endParaRPr lang="en-US" dirty="0"/>
          </a:p>
          <a:p>
            <a:pPr algn="l"/>
            <a:endParaRPr lang="lt-LT" sz="2800" dirty="0">
              <a:cs typeface="Times New Roman" pitchFamily="18" charset="0"/>
            </a:endParaRPr>
          </a:p>
          <a:p>
            <a:pPr algn="just"/>
            <a:endParaRPr lang="lt-LT" sz="2800" b="1" dirty="0">
              <a:cs typeface="Times New Roman" pitchFamily="18" charset="0"/>
            </a:endParaRPr>
          </a:p>
          <a:p>
            <a:pPr algn="l"/>
            <a:endParaRPr lang="it-IT" dirty="0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69D13AFB-3817-4F47-A119-A7541DA1C4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8999" y="3597676"/>
            <a:ext cx="688724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686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EA958FB5-3BC6-4395-B2A7-6C3C2DB6AF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5332" y="1145219"/>
            <a:ext cx="10148055" cy="5424257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2900" b="1" dirty="0">
                <a:solidFill>
                  <a:schemeClr val="tx1"/>
                </a:solidFill>
              </a:rPr>
              <a:t>Criticism to Schumpeter’s </a:t>
            </a:r>
            <a:r>
              <a:rPr lang="en-US" sz="2900" b="1" dirty="0" err="1">
                <a:solidFill>
                  <a:schemeClr val="tx1"/>
                </a:solidFill>
              </a:rPr>
              <a:t>Postivism</a:t>
            </a:r>
            <a:endParaRPr lang="en-US" sz="2900" b="1" dirty="0">
              <a:solidFill>
                <a:schemeClr val="tx1"/>
              </a:solidFill>
            </a:endParaRPr>
          </a:p>
          <a:p>
            <a:pPr algn="l">
              <a:spcBef>
                <a:spcPts val="600"/>
              </a:spcBef>
            </a:pPr>
            <a:endParaRPr lang="en-US" sz="29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l">
              <a:spcBef>
                <a:spcPts val="600"/>
              </a:spcBef>
            </a:pPr>
            <a:r>
              <a:rPr lang="en-US" sz="2900" dirty="0">
                <a:solidFill>
                  <a:schemeClr val="tx1"/>
                </a:solidFill>
                <a:sym typeface="Wingdings" panose="05000000000000000000" pitchFamily="2" charset="2"/>
              </a:rPr>
              <a:t>According to Schumpeter  </a:t>
            </a:r>
            <a:r>
              <a:rPr lang="en-US" sz="2900" u="sng" dirty="0">
                <a:solidFill>
                  <a:schemeClr val="tx1"/>
                </a:solidFill>
                <a:sym typeface="Wingdings" panose="05000000000000000000" pitchFamily="2" charset="2"/>
              </a:rPr>
              <a:t>It is possible a rational calculation in the absence of markets for the factors of productions </a:t>
            </a:r>
            <a:endParaRPr lang="en-US" sz="2900" u="sng" dirty="0">
              <a:solidFill>
                <a:schemeClr val="tx1"/>
              </a:solidFill>
            </a:endParaRPr>
          </a:p>
          <a:p>
            <a:pPr algn="l">
              <a:spcBef>
                <a:spcPts val="1200"/>
              </a:spcBef>
            </a:pPr>
            <a:r>
              <a:rPr lang="en-US" sz="2900" i="1" dirty="0">
                <a:solidFill>
                  <a:schemeClr val="tx1"/>
                </a:solidFill>
              </a:rPr>
              <a:t>Consumers evaluate good when they demand for them and, at same time (ipso facto), they evaluate the means of productions </a:t>
            </a:r>
          </a:p>
          <a:p>
            <a:pPr algn="l"/>
            <a:endParaRPr lang="en-US" sz="29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en-US" sz="29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en-US" sz="29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en-US" sz="2900" b="1" dirty="0">
                <a:solidFill>
                  <a:schemeClr val="tx1"/>
                </a:solidFill>
              </a:rPr>
              <a:t>Hayek did not agree </a:t>
            </a:r>
            <a:r>
              <a:rPr lang="en-US" sz="2900" b="1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2900" u="sng" dirty="0">
                <a:solidFill>
                  <a:schemeClr val="tx1"/>
                </a:solidFill>
                <a:sym typeface="Wingdings" panose="05000000000000000000" pitchFamily="2" charset="2"/>
              </a:rPr>
              <a:t>the implication </a:t>
            </a:r>
            <a:r>
              <a:rPr lang="en-US" sz="2900" i="1" u="sng" dirty="0">
                <a:solidFill>
                  <a:schemeClr val="tx1"/>
                </a:solidFill>
                <a:sym typeface="Wingdings" panose="05000000000000000000" pitchFamily="2" charset="2"/>
              </a:rPr>
              <a:t>«ipso facto» </a:t>
            </a:r>
            <a:r>
              <a:rPr lang="en-US" sz="2900" u="sng" dirty="0">
                <a:solidFill>
                  <a:schemeClr val="tx1"/>
                </a:solidFill>
                <a:sym typeface="Wingdings" panose="05000000000000000000" pitchFamily="2" charset="2"/>
              </a:rPr>
              <a:t>is a logical relationship which can be meaningfully asserted only if present in a </a:t>
            </a:r>
            <a:r>
              <a:rPr lang="en-US" sz="2900" b="1" u="sng" dirty="0">
                <a:solidFill>
                  <a:schemeClr val="tx1"/>
                </a:solidFill>
                <a:sym typeface="Wingdings" panose="05000000000000000000" pitchFamily="2" charset="2"/>
              </a:rPr>
              <a:t>single mind </a:t>
            </a:r>
            <a:r>
              <a:rPr lang="en-US" sz="2900" u="sng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</a:p>
          <a:p>
            <a:pPr algn="l"/>
            <a:r>
              <a:rPr lang="en-US" sz="2900" i="1" dirty="0">
                <a:solidFill>
                  <a:schemeClr val="tx1"/>
                </a:solidFill>
              </a:rPr>
              <a:t>In fact, the values of the means of productions do not depend only on the evaluation of the consumers but also on the condition of the supply of the means themselves</a:t>
            </a:r>
          </a:p>
          <a:p>
            <a:pPr algn="l"/>
            <a:r>
              <a:rPr lang="en-US" sz="2900" u="sng" dirty="0">
                <a:solidFill>
                  <a:schemeClr val="tx1"/>
                </a:solidFill>
              </a:rPr>
              <a:t> </a:t>
            </a:r>
          </a:p>
          <a:p>
            <a:pPr algn="l"/>
            <a:endParaRPr lang="en-US" sz="2000" u="sng" dirty="0"/>
          </a:p>
          <a:p>
            <a:pPr algn="r"/>
            <a:endParaRPr lang="it-IT" sz="1600" dirty="0">
              <a:solidFill>
                <a:schemeClr val="bg1">
                  <a:lumMod val="65000"/>
                </a:schemeClr>
              </a:solidFill>
            </a:endParaRPr>
          </a:p>
          <a:p>
            <a:pPr algn="r"/>
            <a:r>
              <a:rPr lang="lt-LT" sz="1600" dirty="0">
                <a:solidFill>
                  <a:schemeClr val="bg1">
                    <a:lumMod val="65000"/>
                  </a:schemeClr>
                </a:solidFill>
              </a:rPr>
              <a:t>Živilė Brazauskaitė</a:t>
            </a:r>
            <a:r>
              <a:rPr lang="it-IT" sz="1600" dirty="0">
                <a:solidFill>
                  <a:schemeClr val="bg1">
                    <a:lumMod val="65000"/>
                  </a:schemeClr>
                </a:solidFill>
              </a:rPr>
              <a:t> and Elisa Terbio </a:t>
            </a:r>
          </a:p>
          <a:p>
            <a:pPr algn="r"/>
            <a:endParaRPr lang="en-US" sz="2000" u="sng" dirty="0"/>
          </a:p>
          <a:p>
            <a:pPr algn="l"/>
            <a:endParaRPr lang="en-US" dirty="0">
              <a:sym typeface="Wingdings" panose="05000000000000000000" pitchFamily="2" charset="2"/>
            </a:endParaRPr>
          </a:p>
          <a:p>
            <a:pPr algn="l"/>
            <a:endParaRPr lang="en-US" dirty="0">
              <a:sym typeface="Wingdings" panose="05000000000000000000" pitchFamily="2" charset="2"/>
            </a:endParaRPr>
          </a:p>
          <a:p>
            <a:pPr algn="l"/>
            <a:endParaRPr lang="en-US" dirty="0">
              <a:sym typeface="Wingdings" panose="05000000000000000000" pitchFamily="2" charset="2"/>
            </a:endParaRPr>
          </a:p>
          <a:p>
            <a:pPr algn="l"/>
            <a:endParaRPr lang="en-US" dirty="0">
              <a:sym typeface="Wingdings" panose="05000000000000000000" pitchFamily="2" charset="2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BFE1C380-C0C7-4CB2-82C2-5616FB8F92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7752" y="3066256"/>
            <a:ext cx="617703" cy="807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054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BDC7D1-2EDD-4E05-8A23-F0F81B307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8283" y="1522496"/>
            <a:ext cx="9951129" cy="49138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u="sng" dirty="0"/>
              <a:t>But a single mind can not own all the information needed</a:t>
            </a:r>
          </a:p>
          <a:p>
            <a:pPr marL="0" indent="0" algn="ctr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We need to deal with the imperfection of man’s knowledge and the need for a process by which knowledge is constantly communicated and acquired</a:t>
            </a:r>
            <a:endParaRPr lang="en-US" sz="2400" b="1" dirty="0"/>
          </a:p>
          <a:p>
            <a:pPr marL="0" indent="0" algn="ctr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000" b="1" dirty="0"/>
              <a:t>For all this reason, Hayek believes that Decentralized planning is better than </a:t>
            </a:r>
            <a:r>
              <a:rPr lang="en-US" sz="2000" b="1"/>
              <a:t>Centralized planning </a:t>
            </a:r>
            <a:r>
              <a:rPr lang="en-US" sz="2000" b="1">
                <a:sym typeface="Wingdings" panose="05000000000000000000" pitchFamily="2" charset="2"/>
              </a:rPr>
              <a:t> </a:t>
            </a:r>
            <a:r>
              <a:rPr lang="en-US" sz="2000"/>
              <a:t>because </a:t>
            </a:r>
            <a:r>
              <a:rPr lang="en-US" sz="2000" dirty="0"/>
              <a:t>it is unable to receive and use all the knowledge dispersed among people, unlike Decentralized planning </a:t>
            </a:r>
          </a:p>
          <a:p>
            <a:pPr marL="0" indent="0">
              <a:buNone/>
            </a:pPr>
            <a:endParaRPr lang="it-IT" sz="12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algn="r">
              <a:buNone/>
            </a:pPr>
            <a:endParaRPr lang="it-IT" sz="11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algn="r">
              <a:buNone/>
            </a:pPr>
            <a:r>
              <a:rPr lang="lt-LT" sz="1100" dirty="0">
                <a:solidFill>
                  <a:schemeClr val="bg1">
                    <a:lumMod val="65000"/>
                  </a:schemeClr>
                </a:solidFill>
              </a:rPr>
              <a:t>Živilė Brazauskaitė</a:t>
            </a:r>
            <a:r>
              <a:rPr lang="it-IT" sz="1100" dirty="0">
                <a:solidFill>
                  <a:schemeClr val="bg1">
                    <a:lumMod val="65000"/>
                  </a:schemeClr>
                </a:solidFill>
              </a:rPr>
              <a:t> and Elisa Terbio </a:t>
            </a:r>
          </a:p>
          <a:p>
            <a:pPr marL="0" indent="0" algn="r">
              <a:buNone/>
            </a:pPr>
            <a:endParaRPr lang="en-US" sz="1000" b="1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937BDA33-E429-49B4-B1E7-7B842A8A1C3E}"/>
              </a:ext>
            </a:extLst>
          </p:cNvPr>
          <p:cNvCxnSpPr>
            <a:cxnSpLocks/>
          </p:cNvCxnSpPr>
          <p:nvPr/>
        </p:nvCxnSpPr>
        <p:spPr>
          <a:xfrm>
            <a:off x="2121763" y="3091649"/>
            <a:ext cx="0" cy="443884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6083778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395</TotalTime>
  <Words>751</Words>
  <Application>Microsoft Office PowerPoint</Application>
  <PresentationFormat>Widescreen</PresentationFormat>
  <Paragraphs>113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Filo</vt:lpstr>
      <vt:lpstr>The use of knowledge in society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use of knowledge in society</dc:title>
  <dc:creator>elisa terbio</dc:creator>
  <cp:lastModifiedBy>elisa terbio</cp:lastModifiedBy>
  <cp:revision>49</cp:revision>
  <dcterms:created xsi:type="dcterms:W3CDTF">2019-03-04T08:25:25Z</dcterms:created>
  <dcterms:modified xsi:type="dcterms:W3CDTF">2019-03-06T17:30:30Z</dcterms:modified>
</cp:coreProperties>
</file>