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6" r:id="rId2"/>
    <p:sldId id="257" r:id="rId3"/>
    <p:sldId id="278" r:id="rId4"/>
    <p:sldId id="258" r:id="rId5"/>
    <p:sldId id="259" r:id="rId6"/>
    <p:sldId id="260" r:id="rId7"/>
    <p:sldId id="270" r:id="rId8"/>
    <p:sldId id="262" r:id="rId9"/>
    <p:sldId id="263" r:id="rId10"/>
    <p:sldId id="264" r:id="rId11"/>
    <p:sldId id="265" r:id="rId12"/>
    <p:sldId id="266" r:id="rId13"/>
    <p:sldId id="267" r:id="rId14"/>
    <p:sldId id="277" r:id="rId15"/>
    <p:sldId id="269" r:id="rId16"/>
    <p:sldId id="272" r:id="rId17"/>
    <p:sldId id="271" r:id="rId18"/>
    <p:sldId id="273" r:id="rId19"/>
    <p:sldId id="276" r:id="rId20"/>
    <p:sldId id="274" r:id="rId21"/>
    <p:sldId id="275" r:id="rId22"/>
    <p:sldId id="27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96" y="10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C29AE88-162E-43D8-974B-558E4E350624}" type="datetimeFigureOut">
              <a:rPr lang="el-GR" smtClean="0"/>
              <a:t>23/5/2019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22FDB79-AC12-418B-8D08-4BCB1EA938EE}" type="slidenum">
              <a:rPr lang="el-GR" smtClean="0"/>
              <a:t>‹N›</a:t>
            </a:fld>
            <a:endParaRPr lang="el-GR"/>
          </a:p>
        </p:txBody>
      </p:sp>
    </p:spTree>
    <p:extLst>
      <p:ext uri="{BB962C8B-B14F-4D97-AF65-F5344CB8AC3E}">
        <p14:creationId xmlns:p14="http://schemas.microsoft.com/office/powerpoint/2010/main" val="48958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C29AE88-162E-43D8-974B-558E4E350624}" type="datetimeFigureOut">
              <a:rPr lang="el-GR" smtClean="0"/>
              <a:t>23/5/2019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22FDB79-AC12-418B-8D08-4BCB1EA938EE}" type="slidenum">
              <a:rPr lang="el-GR" smtClean="0"/>
              <a:t>‹N›</a:t>
            </a:fld>
            <a:endParaRPr lang="el-GR"/>
          </a:p>
        </p:txBody>
      </p:sp>
    </p:spTree>
    <p:extLst>
      <p:ext uri="{BB962C8B-B14F-4D97-AF65-F5344CB8AC3E}">
        <p14:creationId xmlns:p14="http://schemas.microsoft.com/office/powerpoint/2010/main" val="2204868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C29AE88-162E-43D8-974B-558E4E350624}" type="datetimeFigureOut">
              <a:rPr lang="el-GR" smtClean="0"/>
              <a:t>23/5/2019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22FDB79-AC12-418B-8D08-4BCB1EA938EE}" type="slidenum">
              <a:rPr lang="el-GR" smtClean="0"/>
              <a:t>‹N›</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74028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C29AE88-162E-43D8-974B-558E4E350624}" type="datetimeFigureOut">
              <a:rPr lang="el-GR" smtClean="0"/>
              <a:t>23/5/2019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22FDB79-AC12-418B-8D08-4BCB1EA938EE}" type="slidenum">
              <a:rPr lang="el-GR" smtClean="0"/>
              <a:t>‹N›</a:t>
            </a:fld>
            <a:endParaRPr lang="el-GR"/>
          </a:p>
        </p:txBody>
      </p:sp>
    </p:spTree>
    <p:extLst>
      <p:ext uri="{BB962C8B-B14F-4D97-AF65-F5344CB8AC3E}">
        <p14:creationId xmlns:p14="http://schemas.microsoft.com/office/powerpoint/2010/main" val="844003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C29AE88-162E-43D8-974B-558E4E350624}" type="datetimeFigureOut">
              <a:rPr lang="el-GR" smtClean="0"/>
              <a:t>23/5/2019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22FDB79-AC12-418B-8D08-4BCB1EA938EE}" type="slidenum">
              <a:rPr lang="el-GR" smtClean="0"/>
              <a:t>‹N›</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26219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C29AE88-162E-43D8-974B-558E4E350624}" type="datetimeFigureOut">
              <a:rPr lang="el-GR" smtClean="0"/>
              <a:t>23/5/2019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22FDB79-AC12-418B-8D08-4BCB1EA938EE}" type="slidenum">
              <a:rPr lang="el-GR" smtClean="0"/>
              <a:t>‹N›</a:t>
            </a:fld>
            <a:endParaRPr lang="el-GR"/>
          </a:p>
        </p:txBody>
      </p:sp>
    </p:spTree>
    <p:extLst>
      <p:ext uri="{BB962C8B-B14F-4D97-AF65-F5344CB8AC3E}">
        <p14:creationId xmlns:p14="http://schemas.microsoft.com/office/powerpoint/2010/main" val="3933565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C29AE88-162E-43D8-974B-558E4E350624}" type="datetimeFigureOut">
              <a:rPr lang="el-GR" smtClean="0"/>
              <a:t>23/5/2019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22FDB79-AC12-418B-8D08-4BCB1EA938EE}" type="slidenum">
              <a:rPr lang="el-GR" smtClean="0"/>
              <a:t>‹N›</a:t>
            </a:fld>
            <a:endParaRPr lang="el-GR"/>
          </a:p>
        </p:txBody>
      </p:sp>
    </p:spTree>
    <p:extLst>
      <p:ext uri="{BB962C8B-B14F-4D97-AF65-F5344CB8AC3E}">
        <p14:creationId xmlns:p14="http://schemas.microsoft.com/office/powerpoint/2010/main" val="25119566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C29AE88-162E-43D8-974B-558E4E350624}" type="datetimeFigureOut">
              <a:rPr lang="el-GR" smtClean="0"/>
              <a:t>23/5/2019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22FDB79-AC12-418B-8D08-4BCB1EA938EE}" type="slidenum">
              <a:rPr lang="el-GR" smtClean="0"/>
              <a:t>‹N›</a:t>
            </a:fld>
            <a:endParaRPr lang="el-GR"/>
          </a:p>
        </p:txBody>
      </p:sp>
    </p:spTree>
    <p:extLst>
      <p:ext uri="{BB962C8B-B14F-4D97-AF65-F5344CB8AC3E}">
        <p14:creationId xmlns:p14="http://schemas.microsoft.com/office/powerpoint/2010/main" val="548529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C29AE88-162E-43D8-974B-558E4E350624}" type="datetimeFigureOut">
              <a:rPr lang="el-GR" smtClean="0"/>
              <a:t>23/5/2019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22FDB79-AC12-418B-8D08-4BCB1EA938EE}" type="slidenum">
              <a:rPr lang="el-GR" smtClean="0"/>
              <a:t>‹N›</a:t>
            </a:fld>
            <a:endParaRPr lang="el-GR"/>
          </a:p>
        </p:txBody>
      </p:sp>
    </p:spTree>
    <p:extLst>
      <p:ext uri="{BB962C8B-B14F-4D97-AF65-F5344CB8AC3E}">
        <p14:creationId xmlns:p14="http://schemas.microsoft.com/office/powerpoint/2010/main" val="1058552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C29AE88-162E-43D8-974B-558E4E350624}" type="datetimeFigureOut">
              <a:rPr lang="el-GR" smtClean="0"/>
              <a:t>23/5/2019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22FDB79-AC12-418B-8D08-4BCB1EA938EE}" type="slidenum">
              <a:rPr lang="el-GR" smtClean="0"/>
              <a:t>‹N›</a:t>
            </a:fld>
            <a:endParaRPr lang="el-GR"/>
          </a:p>
        </p:txBody>
      </p:sp>
    </p:spTree>
    <p:extLst>
      <p:ext uri="{BB962C8B-B14F-4D97-AF65-F5344CB8AC3E}">
        <p14:creationId xmlns:p14="http://schemas.microsoft.com/office/powerpoint/2010/main" val="144735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9C29AE88-162E-43D8-974B-558E4E350624}" type="datetimeFigureOut">
              <a:rPr lang="el-GR" smtClean="0"/>
              <a:t>23/5/2019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22FDB79-AC12-418B-8D08-4BCB1EA938EE}" type="slidenum">
              <a:rPr lang="el-GR" smtClean="0"/>
              <a:t>‹N›</a:t>
            </a:fld>
            <a:endParaRPr lang="el-GR"/>
          </a:p>
        </p:txBody>
      </p:sp>
    </p:spTree>
    <p:extLst>
      <p:ext uri="{BB962C8B-B14F-4D97-AF65-F5344CB8AC3E}">
        <p14:creationId xmlns:p14="http://schemas.microsoft.com/office/powerpoint/2010/main" val="101129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C29AE88-162E-43D8-974B-558E4E350624}" type="datetimeFigureOut">
              <a:rPr lang="el-GR" smtClean="0"/>
              <a:t>23/5/2019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22FDB79-AC12-418B-8D08-4BCB1EA938EE}" type="slidenum">
              <a:rPr lang="el-GR" smtClean="0"/>
              <a:t>‹N›</a:t>
            </a:fld>
            <a:endParaRPr lang="el-GR"/>
          </a:p>
        </p:txBody>
      </p:sp>
    </p:spTree>
    <p:extLst>
      <p:ext uri="{BB962C8B-B14F-4D97-AF65-F5344CB8AC3E}">
        <p14:creationId xmlns:p14="http://schemas.microsoft.com/office/powerpoint/2010/main" val="2006422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9C29AE88-162E-43D8-974B-558E4E350624}" type="datetimeFigureOut">
              <a:rPr lang="el-GR" smtClean="0"/>
              <a:t>23/5/2019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22FDB79-AC12-418B-8D08-4BCB1EA938EE}" type="slidenum">
              <a:rPr lang="el-GR" smtClean="0"/>
              <a:t>‹N›</a:t>
            </a:fld>
            <a:endParaRPr lang="el-GR"/>
          </a:p>
        </p:txBody>
      </p:sp>
    </p:spTree>
    <p:extLst>
      <p:ext uri="{BB962C8B-B14F-4D97-AF65-F5344CB8AC3E}">
        <p14:creationId xmlns:p14="http://schemas.microsoft.com/office/powerpoint/2010/main" val="3613114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29AE88-162E-43D8-974B-558E4E350624}" type="datetimeFigureOut">
              <a:rPr lang="el-GR" smtClean="0"/>
              <a:t>23/5/2019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22FDB79-AC12-418B-8D08-4BCB1EA938EE}" type="slidenum">
              <a:rPr lang="el-GR" smtClean="0"/>
              <a:t>‹N›</a:t>
            </a:fld>
            <a:endParaRPr lang="el-GR"/>
          </a:p>
        </p:txBody>
      </p:sp>
    </p:spTree>
    <p:extLst>
      <p:ext uri="{BB962C8B-B14F-4D97-AF65-F5344CB8AC3E}">
        <p14:creationId xmlns:p14="http://schemas.microsoft.com/office/powerpoint/2010/main" val="882009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9C29AE88-162E-43D8-974B-558E4E350624}" type="datetimeFigureOut">
              <a:rPr lang="el-GR" smtClean="0"/>
              <a:t>23/5/2019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22FDB79-AC12-418B-8D08-4BCB1EA938EE}" type="slidenum">
              <a:rPr lang="el-GR" smtClean="0"/>
              <a:t>‹N›</a:t>
            </a:fld>
            <a:endParaRPr lang="el-GR"/>
          </a:p>
        </p:txBody>
      </p:sp>
    </p:spTree>
    <p:extLst>
      <p:ext uri="{BB962C8B-B14F-4D97-AF65-F5344CB8AC3E}">
        <p14:creationId xmlns:p14="http://schemas.microsoft.com/office/powerpoint/2010/main" val="1651872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9C29AE88-162E-43D8-974B-558E4E350624}" type="datetimeFigureOut">
              <a:rPr lang="el-GR" smtClean="0"/>
              <a:t>23/5/2019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22FDB79-AC12-418B-8D08-4BCB1EA938EE}" type="slidenum">
              <a:rPr lang="el-GR" smtClean="0"/>
              <a:t>‹N›</a:t>
            </a:fld>
            <a:endParaRPr lang="el-GR"/>
          </a:p>
        </p:txBody>
      </p:sp>
    </p:spTree>
    <p:extLst>
      <p:ext uri="{BB962C8B-B14F-4D97-AF65-F5344CB8AC3E}">
        <p14:creationId xmlns:p14="http://schemas.microsoft.com/office/powerpoint/2010/main" val="458085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29AE88-162E-43D8-974B-558E4E350624}" type="datetimeFigureOut">
              <a:rPr lang="el-GR" smtClean="0"/>
              <a:t>23/5/2019</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22FDB79-AC12-418B-8D08-4BCB1EA938EE}" type="slidenum">
              <a:rPr lang="el-GR" smtClean="0"/>
              <a:t>‹N›</a:t>
            </a:fld>
            <a:endParaRPr lang="el-GR"/>
          </a:p>
        </p:txBody>
      </p:sp>
    </p:spTree>
    <p:extLst>
      <p:ext uri="{BB962C8B-B14F-4D97-AF65-F5344CB8AC3E}">
        <p14:creationId xmlns:p14="http://schemas.microsoft.com/office/powerpoint/2010/main" val="179046773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Documento_di_Microsoft_Word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_bookmark6"/><Relationship Id="rId7" Type="http://schemas.openxmlformats.org/officeDocument/2006/relationships/image" Target="../media/image11.emf"/><Relationship Id="rId2" Type="http://schemas.openxmlformats.org/officeDocument/2006/relationships/image" Target="../media/image9.emf"/><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hyperlink" Target="#_bookmark19"/><Relationship Id="rId4" Type="http://schemas.openxmlformats.org/officeDocument/2006/relationships/hyperlink" Target="#_bookmark35"/></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hyperlink" Target="#_bookmark7"/></Relationships>
</file>

<file path=ppt/slides/_rels/slide17.xml.rels><?xml version="1.0" encoding="UTF-8" standalone="yes"?>
<Relationships xmlns="http://schemas.openxmlformats.org/package/2006/relationships"><Relationship Id="rId3" Type="http://schemas.openxmlformats.org/officeDocument/2006/relationships/image" Target="../media/image15.emf"/><Relationship Id="rId7" Type="http://schemas.openxmlformats.org/officeDocument/2006/relationships/hyperlink" Target="#_bookmark9"/><Relationship Id="rId2" Type="http://schemas.openxmlformats.org/officeDocument/2006/relationships/image" Target="../media/image14.emf"/><Relationship Id="rId1" Type="http://schemas.openxmlformats.org/officeDocument/2006/relationships/slideLayout" Target="../slideLayouts/slideLayout2.xml"/><Relationship Id="rId6" Type="http://schemas.openxmlformats.org/officeDocument/2006/relationships/hyperlink" Target="#_bookmark8"/><Relationship Id="rId5" Type="http://schemas.openxmlformats.org/officeDocument/2006/relationships/image" Target="../media/image17.emf"/><Relationship Id="rId4" Type="http://schemas.openxmlformats.org/officeDocument/2006/relationships/image" Target="../media/image16.emf"/></Relationships>
</file>

<file path=ppt/slides/_rels/slide18.xml.rels><?xml version="1.0" encoding="UTF-8" standalone="yes"?>
<Relationships xmlns="http://schemas.openxmlformats.org/package/2006/relationships"><Relationship Id="rId3" Type="http://schemas.openxmlformats.org/officeDocument/2006/relationships/hyperlink" Target="#_bookmark10"/><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hyperlink" Target="#_bookmark11"/><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_bookmark0"/><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2" Type="http://schemas.openxmlformats.org/officeDocument/2006/relationships/hyperlink" Target="#_bookmark0"/><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_bookmark1"/><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_bookmark2"/><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package" Target="../embeddings/Documento_di_Microsoft_Word.docx"/></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9C4FF9-5C50-4830-B9E5-35F879055B8D}"/>
              </a:ext>
            </a:extLst>
          </p:cNvPr>
          <p:cNvSpPr>
            <a:spLocks noGrp="1"/>
          </p:cNvSpPr>
          <p:nvPr>
            <p:ph type="ctrTitle"/>
          </p:nvPr>
        </p:nvSpPr>
        <p:spPr>
          <a:xfrm>
            <a:off x="1304103" y="1318591"/>
            <a:ext cx="5800929" cy="4220820"/>
          </a:xfrm>
        </p:spPr>
        <p:txBody>
          <a:bodyPr anchor="ctr">
            <a:normAutofit fontScale="90000"/>
          </a:bodyPr>
          <a:lstStyle/>
          <a:p>
            <a:r>
              <a:rPr lang="en-US" sz="6600" dirty="0">
                <a:solidFill>
                  <a:schemeClr val="tx2">
                    <a:lumMod val="75000"/>
                  </a:schemeClr>
                </a:solidFill>
              </a:rPr>
              <a:t>Informal Employment in Transition Countries</a:t>
            </a:r>
            <a:br>
              <a:rPr lang="en-US" sz="6600" dirty="0">
                <a:solidFill>
                  <a:schemeClr val="tx2">
                    <a:lumMod val="75000"/>
                  </a:schemeClr>
                </a:solidFill>
              </a:rPr>
            </a:br>
            <a:r>
              <a:rPr lang="en-US" sz="1600" dirty="0">
                <a:solidFill>
                  <a:schemeClr val="tx2">
                    <a:lumMod val="75000"/>
                  </a:schemeClr>
                </a:solidFill>
              </a:rPr>
              <a:t>By </a:t>
            </a:r>
            <a:r>
              <a:rPr lang="en-US" sz="1600" dirty="0"/>
              <a:t>HARTMUT LEHMANN</a:t>
            </a:r>
            <a:r>
              <a:rPr lang="en-US" sz="6600" dirty="0">
                <a:solidFill>
                  <a:schemeClr val="tx2">
                    <a:lumMod val="75000"/>
                  </a:schemeClr>
                </a:solidFill>
              </a:rPr>
              <a:t/>
            </a:r>
            <a:br>
              <a:rPr lang="en-US" sz="6600" dirty="0">
                <a:solidFill>
                  <a:schemeClr val="tx2">
                    <a:lumMod val="75000"/>
                  </a:schemeClr>
                </a:solidFill>
              </a:rPr>
            </a:br>
            <a:endParaRPr lang="el-GR" sz="6600" dirty="0">
              <a:solidFill>
                <a:schemeClr val="tx2">
                  <a:lumMod val="75000"/>
                </a:schemeClr>
              </a:solidFill>
            </a:endParaRPr>
          </a:p>
        </p:txBody>
      </p:sp>
      <p:sp>
        <p:nvSpPr>
          <p:cNvPr id="3" name="Υπότιτλος 2">
            <a:extLst>
              <a:ext uri="{FF2B5EF4-FFF2-40B4-BE49-F238E27FC236}">
                <a16:creationId xmlns:a16="http://schemas.microsoft.com/office/drawing/2014/main" id="{EBE3C6BF-8646-400A-A64B-D3439AB6D3E3}"/>
              </a:ext>
            </a:extLst>
          </p:cNvPr>
          <p:cNvSpPr>
            <a:spLocks noGrp="1"/>
          </p:cNvSpPr>
          <p:nvPr>
            <p:ph type="subTitle" idx="1"/>
          </p:nvPr>
        </p:nvSpPr>
        <p:spPr>
          <a:xfrm>
            <a:off x="7855048" y="1871831"/>
            <a:ext cx="3084569" cy="3199806"/>
          </a:xfrm>
        </p:spPr>
        <p:txBody>
          <a:bodyPr anchor="ctr">
            <a:normAutofit/>
          </a:bodyPr>
          <a:lstStyle/>
          <a:p>
            <a:r>
              <a:rPr lang="en-US" dirty="0">
                <a:solidFill>
                  <a:schemeClr val="tx2">
                    <a:lumMod val="75000"/>
                  </a:schemeClr>
                </a:solidFill>
              </a:rPr>
              <a:t>Lesson: Political Economy of Transition</a:t>
            </a:r>
          </a:p>
          <a:p>
            <a:r>
              <a:rPr lang="en-US" dirty="0">
                <a:solidFill>
                  <a:schemeClr val="tx2">
                    <a:lumMod val="75000"/>
                  </a:schemeClr>
                </a:solidFill>
              </a:rPr>
              <a:t>Student: Kalogeorgou Rafaela </a:t>
            </a:r>
            <a:r>
              <a:rPr lang="en-US" dirty="0" err="1">
                <a:solidFill>
                  <a:schemeClr val="tx2">
                    <a:lumMod val="75000"/>
                  </a:schemeClr>
                </a:solidFill>
              </a:rPr>
              <a:t>Effrosyni</a:t>
            </a:r>
            <a:endParaRPr lang="en-US" dirty="0">
              <a:solidFill>
                <a:schemeClr val="tx2">
                  <a:lumMod val="75000"/>
                </a:schemeClr>
              </a:solidFill>
            </a:endParaRPr>
          </a:p>
          <a:p>
            <a:r>
              <a:rPr lang="en-US" dirty="0">
                <a:solidFill>
                  <a:schemeClr val="tx2">
                    <a:lumMod val="75000"/>
                  </a:schemeClr>
                </a:solidFill>
              </a:rPr>
              <a:t>Matricola:1900077156</a:t>
            </a:r>
          </a:p>
          <a:p>
            <a:r>
              <a:rPr lang="en-US" dirty="0">
                <a:solidFill>
                  <a:schemeClr val="tx2">
                    <a:lumMod val="75000"/>
                  </a:schemeClr>
                </a:solidFill>
              </a:rPr>
              <a:t>Date: 23/05/2019</a:t>
            </a:r>
          </a:p>
        </p:txBody>
      </p:sp>
    </p:spTree>
    <p:extLst>
      <p:ext uri="{BB962C8B-B14F-4D97-AF65-F5344CB8AC3E}">
        <p14:creationId xmlns:p14="http://schemas.microsoft.com/office/powerpoint/2010/main" val="20129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B5B66C-9298-4811-BF16-0EF4135EC9E7}"/>
              </a:ext>
            </a:extLst>
          </p:cNvPr>
          <p:cNvSpPr>
            <a:spLocks noGrp="1"/>
          </p:cNvSpPr>
          <p:nvPr>
            <p:ph type="title"/>
          </p:nvPr>
        </p:nvSpPr>
        <p:spPr/>
        <p:txBody>
          <a:bodyPr>
            <a:normAutofit/>
          </a:bodyPr>
          <a:lstStyle/>
          <a:p>
            <a:r>
              <a:rPr lang="en-US" sz="2400" dirty="0"/>
              <a:t>Which should be the approach to the analysis of informal employment in transition countries?</a:t>
            </a:r>
            <a:endParaRPr lang="el-GR" sz="2400" dirty="0"/>
          </a:p>
        </p:txBody>
      </p:sp>
      <p:sp>
        <p:nvSpPr>
          <p:cNvPr id="3" name="Θέση περιεχομένου 2">
            <a:extLst>
              <a:ext uri="{FF2B5EF4-FFF2-40B4-BE49-F238E27FC236}">
                <a16:creationId xmlns:a16="http://schemas.microsoft.com/office/drawing/2014/main" id="{0B635CB4-7F45-4FBF-BD4F-294CC5FF01C0}"/>
              </a:ext>
            </a:extLst>
          </p:cNvPr>
          <p:cNvSpPr>
            <a:spLocks noGrp="1"/>
          </p:cNvSpPr>
          <p:nvPr>
            <p:ph idx="1"/>
          </p:nvPr>
        </p:nvSpPr>
        <p:spPr/>
        <p:txBody>
          <a:bodyPr>
            <a:normAutofit fontScale="92500"/>
          </a:bodyPr>
          <a:lstStyle/>
          <a:p>
            <a:pPr>
              <a:buFont typeface="+mj-lt"/>
              <a:buAutoNum type="arabicPeriod"/>
            </a:pPr>
            <a:r>
              <a:rPr lang="en-US" dirty="0"/>
              <a:t>Estimates of the incidence of informal employment depend crucially on the deﬁnition used. Researchers need to use a series of deﬁnitions or measures to produce a reliable picture of the extent of informal employment in an economy. </a:t>
            </a:r>
          </a:p>
          <a:p>
            <a:pPr>
              <a:buFont typeface="+mj-lt"/>
              <a:buAutoNum type="arabicPeriod"/>
            </a:pPr>
            <a:r>
              <a:rPr lang="en-US" dirty="0"/>
              <a:t>The use of non-professional self-employment as a measure of informality, as often done in the literature can be misleading in transition countries that start out with economies where the vast majority of workers are wage workers in formal jobs. </a:t>
            </a:r>
          </a:p>
          <a:p>
            <a:pPr>
              <a:buFont typeface="+mj-lt"/>
              <a:buAutoNum type="arabicPeriod"/>
            </a:pPr>
            <a:r>
              <a:rPr lang="en-US" dirty="0"/>
              <a:t>Third, ﬁrm size strikes to be a criterion of dubious value to pin down informal employment in transition countries since the correlations of workers in small ﬁrms and informal workers deﬁned on the basis of one of the ‘legalistic’ deﬁnitions are small and insigniﬁcant.</a:t>
            </a:r>
          </a:p>
          <a:p>
            <a:pPr marL="0" indent="0">
              <a:buNone/>
            </a:pPr>
            <a:r>
              <a:rPr lang="en-US" dirty="0"/>
              <a:t> Authors believe that measures that are based on ‘legalistic’ criteria should be predominantly employed when analyzing the incidence and the determination of informal employment in transition countries.</a:t>
            </a:r>
            <a:endParaRPr lang="el-GR" dirty="0"/>
          </a:p>
          <a:p>
            <a:endParaRPr lang="el-GR" dirty="0"/>
          </a:p>
        </p:txBody>
      </p:sp>
    </p:spTree>
    <p:extLst>
      <p:ext uri="{BB962C8B-B14F-4D97-AF65-F5344CB8AC3E}">
        <p14:creationId xmlns:p14="http://schemas.microsoft.com/office/powerpoint/2010/main" val="4040255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BF1F90-72DC-4654-82EE-180F8AB2E6ED}"/>
              </a:ext>
            </a:extLst>
          </p:cNvPr>
          <p:cNvSpPr>
            <a:spLocks noGrp="1"/>
          </p:cNvSpPr>
          <p:nvPr>
            <p:ph type="title"/>
          </p:nvPr>
        </p:nvSpPr>
        <p:spPr/>
        <p:txBody>
          <a:bodyPr>
            <a:normAutofit/>
          </a:bodyPr>
          <a:lstStyle/>
          <a:p>
            <a:r>
              <a:rPr lang="en-US" sz="2800" dirty="0"/>
              <a:t>Wage Gap</a:t>
            </a:r>
            <a:endParaRPr lang="el-GR" sz="2800" dirty="0"/>
          </a:p>
        </p:txBody>
      </p:sp>
      <p:sp>
        <p:nvSpPr>
          <p:cNvPr id="3" name="Θέση περιεχομένου 2">
            <a:extLst>
              <a:ext uri="{FF2B5EF4-FFF2-40B4-BE49-F238E27FC236}">
                <a16:creationId xmlns:a16="http://schemas.microsoft.com/office/drawing/2014/main" id="{57372288-1318-49BA-9AB9-D8B90EEAD764}"/>
              </a:ext>
            </a:extLst>
          </p:cNvPr>
          <p:cNvSpPr>
            <a:spLocks noGrp="1"/>
          </p:cNvSpPr>
          <p:nvPr>
            <p:ph idx="1"/>
          </p:nvPr>
        </p:nvSpPr>
        <p:spPr>
          <a:xfrm>
            <a:off x="277839" y="1930400"/>
            <a:ext cx="8596668" cy="3880773"/>
          </a:xfrm>
        </p:spPr>
        <p:txBody>
          <a:bodyPr/>
          <a:lstStyle/>
          <a:p>
            <a:r>
              <a:rPr lang="en-US" dirty="0"/>
              <a:t>Wage gap along  with the  formal– informal divide, is very limited for transition countries. Evidence, which is based on cross-sectional data, is severely biased because of selection problem, like,  unobserved characteristics such as ability or motivation might be important determinants of an  individual’s  selection  into  a formal or informal job.</a:t>
            </a:r>
          </a:p>
          <a:p>
            <a:r>
              <a:rPr lang="en-US" dirty="0"/>
              <a:t> Fixed effects estimates of wage differentials based on longitudinal data  control  for  unobserved  heterogeneity  as  long  as  the unobserved characteristics are time invariant and equally remunerated across jobs.</a:t>
            </a:r>
            <a:endParaRPr lang="el-GR" dirty="0"/>
          </a:p>
        </p:txBody>
      </p:sp>
    </p:spTree>
    <p:extLst>
      <p:ext uri="{BB962C8B-B14F-4D97-AF65-F5344CB8AC3E}">
        <p14:creationId xmlns:p14="http://schemas.microsoft.com/office/powerpoint/2010/main" val="3344230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A05021C-89EA-4BE0-9653-E4E9E257DF38}"/>
              </a:ext>
            </a:extLst>
          </p:cNvPr>
          <p:cNvSpPr>
            <a:spLocks noGrp="1"/>
          </p:cNvSpPr>
          <p:nvPr>
            <p:ph idx="1"/>
          </p:nvPr>
        </p:nvSpPr>
        <p:spPr>
          <a:xfrm>
            <a:off x="233450" y="385055"/>
            <a:ext cx="6149595" cy="5962479"/>
          </a:xfrm>
        </p:spPr>
        <p:txBody>
          <a:bodyPr>
            <a:normAutofit fontScale="85000" lnSpcReduction="20000"/>
          </a:bodyPr>
          <a:lstStyle/>
          <a:p>
            <a:r>
              <a:rPr lang="en-US" dirty="0"/>
              <a:t>Pagés and Stampini analysis of wage.</a:t>
            </a:r>
          </a:p>
          <a:p>
            <a:pPr marL="0" indent="0">
              <a:buNone/>
            </a:pPr>
            <a:r>
              <a:rPr lang="en-US" dirty="0"/>
              <a:t>Pagés and Stampini analyze wage differentials in three transition countries: Albania, Georgia, Ukraine.</a:t>
            </a:r>
          </a:p>
          <a:p>
            <a:pPr marL="0" indent="0">
              <a:buNone/>
            </a:pPr>
            <a:r>
              <a:rPr lang="en-US" dirty="0"/>
              <a:t>The authors use cross-sectional and ﬁxed effects regressions and difference-in-differences analysis to investigate whether there is a premium for formal jobs or for informal jobs in the three countries. They perform this analysis distinguishing between skilled and unskilled workers.</a:t>
            </a:r>
          </a:p>
          <a:p>
            <a:r>
              <a:rPr lang="en-US" dirty="0"/>
              <a:t>The results of the analysis are:</a:t>
            </a:r>
          </a:p>
          <a:p>
            <a:pPr marL="0" indent="0">
              <a:buNone/>
            </a:pPr>
            <a:r>
              <a:rPr lang="en-US" dirty="0"/>
              <a:t> The cross-sectional results establish a premium in informal jobs in Georgia for the unskilled and a formality premium in Ukraine across both skill levels. These results are overturned when longitudinal data are employed in the estimations. </a:t>
            </a:r>
          </a:p>
          <a:p>
            <a:pPr>
              <a:buFont typeface="+mj-lt"/>
              <a:buAutoNum type="arabicPeriod"/>
            </a:pPr>
            <a:r>
              <a:rPr lang="en-US" dirty="0"/>
              <a:t>In Georgia, the authors establish a wage gain for workers who change from formal to informal jobs, and this wage gain is larger for skilled workers than for their unskilled counterparts. Also in Georgia, workers seem to select themselves into informal jobs. </a:t>
            </a:r>
          </a:p>
          <a:p>
            <a:pPr>
              <a:buFont typeface="+mj-lt"/>
              <a:buAutoNum type="arabicPeriod"/>
            </a:pPr>
            <a:r>
              <a:rPr lang="en-US" dirty="0"/>
              <a:t>In Ukraine the formality premium disappears when unobserved characteristics are controlled for. Thus, in Ukraine, the formal wage premium comes about because higher ability workers select themselves into formal jobs and not because jobs are of higher quality in the formal sector. </a:t>
            </a:r>
          </a:p>
          <a:p>
            <a:pPr>
              <a:buFont typeface="+mj-lt"/>
              <a:buAutoNum type="arabicPeriod"/>
            </a:pPr>
            <a:r>
              <a:rPr lang="en-US" dirty="0"/>
              <a:t>In Albania the results show no premium independent of the estimation method used. </a:t>
            </a:r>
          </a:p>
          <a:p>
            <a:pPr marL="0" indent="0">
              <a:buNone/>
            </a:pPr>
            <a:r>
              <a:rPr lang="en-US" dirty="0"/>
              <a:t>Thus, the evidence of Pagés and Stampini seems to point to integrated labor markets in the three analyzed transition countries.</a:t>
            </a:r>
            <a:endParaRPr lang="el-GR" dirty="0"/>
          </a:p>
          <a:p>
            <a:pPr marL="0" indent="0">
              <a:buNone/>
            </a:pPr>
            <a:endParaRPr lang="el-GR" dirty="0"/>
          </a:p>
        </p:txBody>
      </p:sp>
      <p:graphicFrame>
        <p:nvGraphicFramePr>
          <p:cNvPr id="2" name="Αντικείμενο 1">
            <a:extLst>
              <a:ext uri="{FF2B5EF4-FFF2-40B4-BE49-F238E27FC236}">
                <a16:creationId xmlns:a16="http://schemas.microsoft.com/office/drawing/2014/main" id="{F7AA1D37-1BB1-4156-B7A8-9BA91CD9EF94}"/>
              </a:ext>
            </a:extLst>
          </p:cNvPr>
          <p:cNvGraphicFramePr>
            <a:graphicFrameLocks noChangeAspect="1"/>
          </p:cNvGraphicFramePr>
          <p:nvPr>
            <p:extLst>
              <p:ext uri="{D42A27DB-BD31-4B8C-83A1-F6EECF244321}">
                <p14:modId xmlns:p14="http://schemas.microsoft.com/office/powerpoint/2010/main" val="4091709034"/>
              </p:ext>
            </p:extLst>
          </p:nvPr>
        </p:nvGraphicFramePr>
        <p:xfrm>
          <a:off x="6508503" y="917790"/>
          <a:ext cx="5876176" cy="4444323"/>
        </p:xfrm>
        <a:graphic>
          <a:graphicData uri="http://schemas.openxmlformats.org/presentationml/2006/ole">
            <mc:AlternateContent xmlns:mc="http://schemas.openxmlformats.org/markup-compatibility/2006">
              <mc:Choice xmlns:v="urn:schemas-microsoft-com:vml" Requires="v">
                <p:oleObj spid="_x0000_s4135" name="Document" r:id="rId3" imgW="5016974" imgH="3794176" progId="Word.Document.12">
                  <p:embed/>
                </p:oleObj>
              </mc:Choice>
              <mc:Fallback>
                <p:oleObj name="Document" r:id="rId3" imgW="5016974" imgH="3794176" progId="Word.Document.12">
                  <p:embed/>
                  <p:pic>
                    <p:nvPicPr>
                      <p:cNvPr id="0" name=""/>
                      <p:cNvPicPr/>
                      <p:nvPr/>
                    </p:nvPicPr>
                    <p:blipFill>
                      <a:blip r:embed="rId4"/>
                      <a:stretch>
                        <a:fillRect/>
                      </a:stretch>
                    </p:blipFill>
                    <p:spPr>
                      <a:xfrm>
                        <a:off x="6508503" y="917790"/>
                        <a:ext cx="5876176" cy="4444323"/>
                      </a:xfrm>
                      <a:prstGeom prst="rect">
                        <a:avLst/>
                      </a:prstGeom>
                    </p:spPr>
                  </p:pic>
                </p:oleObj>
              </mc:Fallback>
            </mc:AlternateContent>
          </a:graphicData>
        </a:graphic>
      </p:graphicFrame>
    </p:spTree>
    <p:extLst>
      <p:ext uri="{BB962C8B-B14F-4D97-AF65-F5344CB8AC3E}">
        <p14:creationId xmlns:p14="http://schemas.microsoft.com/office/powerpoint/2010/main" val="846037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id="{4184C882-5116-4CF2-ACDE-AB48A02B7CEA}"/>
              </a:ext>
            </a:extLst>
          </p:cNvPr>
          <p:cNvSpPr>
            <a:spLocks noGrp="1"/>
          </p:cNvSpPr>
          <p:nvPr>
            <p:ph idx="1"/>
          </p:nvPr>
        </p:nvSpPr>
        <p:spPr>
          <a:xfrm>
            <a:off x="133165" y="0"/>
            <a:ext cx="8413072" cy="3226710"/>
          </a:xfrm>
        </p:spPr>
        <p:txBody>
          <a:bodyPr>
            <a:noAutofit/>
          </a:bodyPr>
          <a:lstStyle/>
          <a:p>
            <a:pPr marL="0" indent="0">
              <a:buNone/>
            </a:pPr>
            <a:r>
              <a:rPr lang="en-US" sz="1100" dirty="0">
                <a:solidFill>
                  <a:srgbClr val="FF0000"/>
                </a:solidFill>
              </a:rPr>
              <a:t>Lehmann and Pignatti</a:t>
            </a:r>
            <a:r>
              <a:rPr lang="en-US" sz="1100" dirty="0"/>
              <a:t> analysis of labor market segmentation.</a:t>
            </a:r>
          </a:p>
          <a:p>
            <a:r>
              <a:rPr lang="en-US" sz="1100" dirty="0"/>
              <a:t>The authors use  the waves of 2003 and 2004 of the Ukrainian Longitudinal Monitoring Survey (ULMS)</a:t>
            </a:r>
            <a:r>
              <a:rPr lang="en-US" sz="1100" baseline="30000" dirty="0"/>
              <a:t>7</a:t>
            </a:r>
            <a:r>
              <a:rPr lang="en-US" sz="1100" dirty="0"/>
              <a:t> to analyze labor market segmentation in Ukraine. They estimate ﬁxed effects and difference in differences regressions. They, however, use more detailed information on labor market states, dividing employment into ﬁve mutually exclusive states: </a:t>
            </a:r>
          </a:p>
          <a:p>
            <a:pPr marL="228600" indent="-228600">
              <a:buFont typeface="+mj-lt"/>
              <a:buAutoNum type="arabicPeriod"/>
            </a:pPr>
            <a:r>
              <a:rPr lang="en-US" sz="1100" dirty="0"/>
              <a:t>Formal salaried</a:t>
            </a:r>
          </a:p>
          <a:p>
            <a:pPr marL="228600" indent="-228600">
              <a:buFont typeface="+mj-lt"/>
              <a:buAutoNum type="arabicPeriod"/>
            </a:pPr>
            <a:r>
              <a:rPr lang="en-US" sz="1100" dirty="0"/>
              <a:t> Voluntary informal salaried</a:t>
            </a:r>
          </a:p>
          <a:p>
            <a:pPr marL="228600" indent="-228600">
              <a:buFont typeface="+mj-lt"/>
              <a:buAutoNum type="arabicPeriod"/>
            </a:pPr>
            <a:r>
              <a:rPr lang="en-US" sz="1100" dirty="0"/>
              <a:t>Involuntary informal salaried</a:t>
            </a:r>
          </a:p>
          <a:p>
            <a:pPr marL="228600" indent="-228600">
              <a:buFont typeface="+mj-lt"/>
              <a:buAutoNum type="arabicPeriod"/>
            </a:pPr>
            <a:r>
              <a:rPr lang="en-US" sz="1100" dirty="0"/>
              <a:t> Formal self-employment </a:t>
            </a:r>
          </a:p>
          <a:p>
            <a:pPr marL="228600" indent="-228600">
              <a:buFont typeface="+mj-lt"/>
              <a:buAutoNum type="arabicPeriod"/>
            </a:pPr>
            <a:r>
              <a:rPr lang="en-US" sz="1100" dirty="0"/>
              <a:t>Informal self-employment</a:t>
            </a:r>
          </a:p>
          <a:p>
            <a:r>
              <a:rPr lang="en-US" sz="1100" dirty="0"/>
              <a:t>The ﬁxed effects regressions take on three forms: </a:t>
            </a:r>
          </a:p>
          <a:p>
            <a:pPr>
              <a:buFont typeface="+mj-lt"/>
              <a:buAutoNum type="arabicPeriod"/>
            </a:pPr>
            <a:r>
              <a:rPr lang="en-US" sz="1100" dirty="0"/>
              <a:t>simple ﬁxed effects regressions</a:t>
            </a:r>
          </a:p>
          <a:p>
            <a:pPr>
              <a:buFont typeface="+mj-lt"/>
              <a:buAutoNum type="arabicPeriod"/>
            </a:pPr>
            <a:r>
              <a:rPr lang="en-US" sz="1100" dirty="0"/>
              <a:t>ﬁxed effects regressions with a Heckman correction term for selection into employment categories </a:t>
            </a:r>
          </a:p>
          <a:p>
            <a:pPr>
              <a:buFont typeface="+mj-lt"/>
              <a:buAutoNum type="arabicPeriod"/>
            </a:pPr>
            <a:r>
              <a:rPr lang="en-US" sz="1100" dirty="0"/>
              <a:t>and a Hausman–Taylor version of ﬁxed effects</a:t>
            </a:r>
          </a:p>
          <a:p>
            <a:pPr marL="0" indent="0">
              <a:buNone/>
            </a:pPr>
            <a:r>
              <a:rPr lang="en-US" sz="1100" dirty="0">
                <a:solidFill>
                  <a:srgbClr val="FF0000"/>
                </a:solidFill>
              </a:rPr>
              <a:t>Observations:</a:t>
            </a:r>
          </a:p>
          <a:p>
            <a:pPr>
              <a:buFont typeface="+mj-lt"/>
              <a:buAutoNum type="arabicPeriod"/>
            </a:pPr>
            <a:r>
              <a:rPr lang="en-US" sz="1100" dirty="0"/>
              <a:t>All versions show positive wage differentials for voluntary informal salaried, formal self-employment and informal self-employment</a:t>
            </a:r>
          </a:p>
          <a:p>
            <a:pPr>
              <a:buFont typeface="+mj-lt"/>
              <a:buAutoNum type="arabicPeriod"/>
            </a:pPr>
            <a:r>
              <a:rPr lang="en-US" sz="1100" dirty="0"/>
              <a:t>There is no signiﬁcant difference in the wages of formal salaried and involuntary informal salaried workers</a:t>
            </a:r>
          </a:p>
          <a:p>
            <a:pPr>
              <a:buFont typeface="+mj-lt"/>
              <a:buAutoNum type="arabicPeriod"/>
            </a:pPr>
            <a:r>
              <a:rPr lang="en-US" sz="1100" dirty="0"/>
              <a:t>There is no difference in the growth rates of hourly wages for formal salaried and involuntary informal salaried workers </a:t>
            </a:r>
          </a:p>
          <a:p>
            <a:pPr>
              <a:buFont typeface="+mj-lt"/>
              <a:buAutoNum type="arabicPeriod"/>
            </a:pPr>
            <a:r>
              <a:rPr lang="en-US" sz="1100" dirty="0"/>
              <a:t>For the other three employment categories hourly wages grow more than for formal salaried workers. This growth differential is particularly large for the informally self-employed.</a:t>
            </a:r>
          </a:p>
          <a:p>
            <a:pPr>
              <a:buFont typeface="+mj-lt"/>
              <a:buAutoNum type="arabicPeriod"/>
            </a:pPr>
            <a:r>
              <a:rPr lang="en-US" sz="1100" dirty="0"/>
              <a:t>Low-skilled informal employees experience a statistically significant and economically meaningful wage penalty while</a:t>
            </a:r>
            <a:r>
              <a:rPr lang="el-GR" sz="1100" dirty="0"/>
              <a:t> </a:t>
            </a:r>
            <a:r>
              <a:rPr lang="en-US" sz="1100" dirty="0"/>
              <a:t>informal employees with high skills have the same wages as their formal counterparts</a:t>
            </a:r>
            <a:endParaRPr lang="el-GR" sz="1100" dirty="0"/>
          </a:p>
          <a:p>
            <a:r>
              <a:rPr lang="en-US" sz="1100" dirty="0"/>
              <a:t>The results on the Ukrainian labor market essentially say that once we control for self-selection into an employment state, the wage differential between the formal and informal sector disappears. They also imply that the informal sector is  itself segmented since we ﬁnd a positive wage premium for those who voluntarily choose informality, that is, the voluntary informal salaried and the informal self-employed.</a:t>
            </a:r>
            <a:endParaRPr lang="el-GR" sz="1100" dirty="0"/>
          </a:p>
        </p:txBody>
      </p:sp>
    </p:spTree>
    <p:extLst>
      <p:ext uri="{BB962C8B-B14F-4D97-AF65-F5344CB8AC3E}">
        <p14:creationId xmlns:p14="http://schemas.microsoft.com/office/powerpoint/2010/main" val="3185248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32209827-35CB-4DA3-9BE0-1EB7CD4FC8C8}"/>
              </a:ext>
            </a:extLst>
          </p:cNvPr>
          <p:cNvPicPr>
            <a:picLocks noChangeAspect="1"/>
          </p:cNvPicPr>
          <p:nvPr/>
        </p:nvPicPr>
        <p:blipFill>
          <a:blip r:embed="rId2"/>
          <a:stretch>
            <a:fillRect/>
          </a:stretch>
        </p:blipFill>
        <p:spPr>
          <a:xfrm>
            <a:off x="492673" y="844881"/>
            <a:ext cx="5283289" cy="2467662"/>
          </a:xfrm>
          <a:prstGeom prst="rect">
            <a:avLst/>
          </a:prstGeom>
        </p:spPr>
      </p:pic>
      <p:sp>
        <p:nvSpPr>
          <p:cNvPr id="3" name="Θέση περιεχομένου 2">
            <a:extLst>
              <a:ext uri="{FF2B5EF4-FFF2-40B4-BE49-F238E27FC236}">
                <a16:creationId xmlns:a16="http://schemas.microsoft.com/office/drawing/2014/main" id="{F3583595-E3A1-4940-8AE8-A736052B50AC}"/>
              </a:ext>
            </a:extLst>
          </p:cNvPr>
          <p:cNvSpPr>
            <a:spLocks noGrp="1"/>
          </p:cNvSpPr>
          <p:nvPr>
            <p:ph idx="1"/>
          </p:nvPr>
        </p:nvSpPr>
        <p:spPr>
          <a:xfrm>
            <a:off x="6096000" y="180725"/>
            <a:ext cx="3051811" cy="1897987"/>
          </a:xfrm>
        </p:spPr>
        <p:txBody>
          <a:bodyPr>
            <a:normAutofit fontScale="25000" lnSpcReduction="20000"/>
          </a:bodyPr>
          <a:lstStyle/>
          <a:p>
            <a:pPr marL="0" indent="0">
              <a:buNone/>
            </a:pPr>
            <a:r>
              <a:rPr lang="en-US" sz="4800" dirty="0">
                <a:solidFill>
                  <a:srgbClr val="FF0000"/>
                </a:solidFill>
              </a:rPr>
              <a:t>Figure 3 </a:t>
            </a:r>
            <a:r>
              <a:rPr lang="en-US" sz="4800" dirty="0"/>
              <a:t>presents the hourly wage gap over the entire wage distribution for informal employees (panel a) and the joint set of informal employees and informal self-employed and entrepreneurs (panel b). The ﬁgure is based on simple quantile regressions that do not control for unobserved individual heterogeneity. The estimates of the wage gap are based on the simple quantile regressions. </a:t>
            </a:r>
            <a:endParaRPr lang="el-GR" sz="4800" dirty="0"/>
          </a:p>
          <a:p>
            <a:r>
              <a:rPr lang="en-US" sz="4800" dirty="0"/>
              <a:t>Low-skilled informal employees experience a statistically signiﬁcant and economically meaningful wage penalty while informal employees with high skills have the same wages as their formal counterparts.  </a:t>
            </a:r>
            <a:endParaRPr lang="el-GR" sz="4800" dirty="0"/>
          </a:p>
          <a:p>
            <a:r>
              <a:rPr lang="en-US" sz="4800" dirty="0">
                <a:solidFill>
                  <a:schemeClr val="tx1"/>
                </a:solidFill>
                <a:hlinkClick r:id="rId3" action="ppaction://hlinkfile">
                  <a:extLst>
                    <a:ext uri="{A12FA001-AC4F-418D-AE19-62706E023703}">
                      <ahyp:hlinkClr xmlns:ahyp="http://schemas.microsoft.com/office/drawing/2018/hyperlinkcolor" xmlns="" val="tx"/>
                    </a:ext>
                  </a:extLst>
                </a:hlinkClick>
              </a:rPr>
              <a:t>Figure 3 </a:t>
            </a:r>
            <a:r>
              <a:rPr lang="en-US" sz="4800" dirty="0"/>
              <a:t>tells us that for highly skilled informal employees, having a share of roughly 30% of informal salaried employment, the labor market is integrated; in contrast, the majority of salaried informal workers, who have lower skills, are confronted with a segmented labor market in Russia.  </a:t>
            </a:r>
            <a:endParaRPr lang="el-GR" sz="4800" dirty="0"/>
          </a:p>
          <a:p>
            <a:r>
              <a:rPr lang="en-US" sz="4800" dirty="0"/>
              <a:t>When the self-employed and entrepreneurs to dependent employees is added there are some changes, the informal sector seems segmented in the sense of </a:t>
            </a:r>
            <a:r>
              <a:rPr lang="en-US" sz="4800" dirty="0" err="1">
                <a:hlinkClick r:id="rId4" action="ppaction://hlinkfile"/>
              </a:rPr>
              <a:t>Tokman</a:t>
            </a:r>
            <a:r>
              <a:rPr lang="en-US" sz="4800" dirty="0">
                <a:hlinkClick r:id="rId4" action="ppaction://hlinkfile"/>
              </a:rPr>
              <a:t> (1986) </a:t>
            </a:r>
            <a:r>
              <a:rPr lang="en-US" sz="4800" dirty="0"/>
              <a:t>and </a:t>
            </a:r>
            <a:r>
              <a:rPr lang="en-US" sz="4800" dirty="0">
                <a:hlinkClick r:id="rId5" action="ppaction://hlinkfile"/>
              </a:rPr>
              <a:t>Fields</a:t>
            </a:r>
            <a:r>
              <a:rPr lang="en-US" sz="4800" dirty="0"/>
              <a:t> </a:t>
            </a:r>
            <a:r>
              <a:rPr lang="en-US" sz="4800" dirty="0">
                <a:hlinkClick r:id="rId5" action="ppaction://hlinkfile"/>
              </a:rPr>
              <a:t>(1990)</a:t>
            </a:r>
            <a:r>
              <a:rPr lang="en-US" sz="4800" dirty="0"/>
              <a:t> since we there is a  lower part of the distribution with wage penalties (a free entry lower tier) and an upper part with positive wage differentials (an upper rationed upper tier).</a:t>
            </a:r>
            <a:endParaRPr lang="el-GR" sz="4800" dirty="0"/>
          </a:p>
          <a:p>
            <a:pPr marL="0" indent="0">
              <a:lnSpc>
                <a:spcPct val="90000"/>
              </a:lnSpc>
              <a:buNone/>
            </a:pPr>
            <a:endParaRPr lang="el-GR" sz="1500" dirty="0"/>
          </a:p>
        </p:txBody>
      </p:sp>
      <p:pic>
        <p:nvPicPr>
          <p:cNvPr id="6" name="Εικόνα 5">
            <a:extLst>
              <a:ext uri="{FF2B5EF4-FFF2-40B4-BE49-F238E27FC236}">
                <a16:creationId xmlns:a16="http://schemas.microsoft.com/office/drawing/2014/main" id="{BCF12C9D-BA55-4C5C-A487-98FBA8282510}"/>
              </a:ext>
            </a:extLst>
          </p:cNvPr>
          <p:cNvPicPr>
            <a:picLocks noChangeAspect="1"/>
          </p:cNvPicPr>
          <p:nvPr/>
        </p:nvPicPr>
        <p:blipFill>
          <a:blip r:embed="rId6"/>
          <a:stretch>
            <a:fillRect/>
          </a:stretch>
        </p:blipFill>
        <p:spPr>
          <a:xfrm>
            <a:off x="492673" y="3312543"/>
            <a:ext cx="5018158" cy="2654713"/>
          </a:xfrm>
          <a:prstGeom prst="rect">
            <a:avLst/>
          </a:prstGeom>
        </p:spPr>
      </p:pic>
      <p:pic>
        <p:nvPicPr>
          <p:cNvPr id="7" name="Εικόνα 6">
            <a:extLst>
              <a:ext uri="{FF2B5EF4-FFF2-40B4-BE49-F238E27FC236}">
                <a16:creationId xmlns:a16="http://schemas.microsoft.com/office/drawing/2014/main" id="{1485AA19-2EFF-4111-927F-F56EF202BE16}"/>
              </a:ext>
            </a:extLst>
          </p:cNvPr>
          <p:cNvPicPr>
            <a:picLocks noChangeAspect="1"/>
          </p:cNvPicPr>
          <p:nvPr/>
        </p:nvPicPr>
        <p:blipFill>
          <a:blip r:embed="rId7"/>
          <a:stretch>
            <a:fillRect/>
          </a:stretch>
        </p:blipFill>
        <p:spPr>
          <a:xfrm>
            <a:off x="881821" y="6105532"/>
            <a:ext cx="5018158" cy="419085"/>
          </a:xfrm>
          <a:prstGeom prst="rect">
            <a:avLst/>
          </a:prstGeom>
        </p:spPr>
      </p:pic>
    </p:spTree>
    <p:extLst>
      <p:ext uri="{BB962C8B-B14F-4D97-AF65-F5344CB8AC3E}">
        <p14:creationId xmlns:p14="http://schemas.microsoft.com/office/powerpoint/2010/main" val="150231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761EBF-6706-4D57-A3A4-CB16B326097E}"/>
              </a:ext>
            </a:extLst>
          </p:cNvPr>
          <p:cNvSpPr>
            <a:spLocks noGrp="1"/>
          </p:cNvSpPr>
          <p:nvPr>
            <p:ph type="title"/>
          </p:nvPr>
        </p:nvSpPr>
        <p:spPr>
          <a:xfrm>
            <a:off x="268961" y="369903"/>
            <a:ext cx="8596668" cy="1320800"/>
          </a:xfrm>
        </p:spPr>
        <p:txBody>
          <a:bodyPr>
            <a:normAutofit/>
          </a:bodyPr>
          <a:lstStyle/>
          <a:p>
            <a:r>
              <a:rPr lang="en-US" sz="2800" dirty="0"/>
              <a:t>Risk attitudes and informal employment</a:t>
            </a:r>
            <a:endParaRPr lang="el-GR" sz="2800" dirty="0"/>
          </a:p>
        </p:txBody>
      </p:sp>
      <p:sp>
        <p:nvSpPr>
          <p:cNvPr id="3" name="Θέση περιεχομένου 2">
            <a:extLst>
              <a:ext uri="{FF2B5EF4-FFF2-40B4-BE49-F238E27FC236}">
                <a16:creationId xmlns:a16="http://schemas.microsoft.com/office/drawing/2014/main" id="{7AAB64CD-5EBD-4B12-840B-279A449B618E}"/>
              </a:ext>
            </a:extLst>
          </p:cNvPr>
          <p:cNvSpPr>
            <a:spLocks noGrp="1"/>
          </p:cNvSpPr>
          <p:nvPr>
            <p:ph idx="1"/>
          </p:nvPr>
        </p:nvSpPr>
        <p:spPr>
          <a:xfrm>
            <a:off x="197899" y="1375471"/>
            <a:ext cx="8993726" cy="4625279"/>
          </a:xfrm>
        </p:spPr>
        <p:txBody>
          <a:bodyPr>
            <a:normAutofit fontScale="85000" lnSpcReduction="10000"/>
          </a:bodyPr>
          <a:lstStyle/>
          <a:p>
            <a:pPr algn="just"/>
            <a:r>
              <a:rPr lang="en-US" dirty="0"/>
              <a:t>There are two papers analyzed about the risk attitudes and informal employment. The first one is by </a:t>
            </a:r>
            <a:r>
              <a:rPr lang="en-US" dirty="0" err="1">
                <a:solidFill>
                  <a:srgbClr val="FF0000"/>
                </a:solidFill>
              </a:rPr>
              <a:t>Dohmen</a:t>
            </a:r>
            <a:r>
              <a:rPr lang="en-US" dirty="0"/>
              <a:t> and it focuses in the Ukrainian labor market and the second is by </a:t>
            </a:r>
            <a:r>
              <a:rPr lang="en-US" dirty="0">
                <a:solidFill>
                  <a:srgbClr val="FF0000"/>
                </a:solidFill>
              </a:rPr>
              <a:t>Lehmann</a:t>
            </a:r>
            <a:r>
              <a:rPr lang="en-US" dirty="0"/>
              <a:t> and </a:t>
            </a:r>
            <a:r>
              <a:rPr lang="en-US" dirty="0" err="1">
                <a:solidFill>
                  <a:srgbClr val="FF0000"/>
                </a:solidFill>
              </a:rPr>
              <a:t>Zaiceva</a:t>
            </a:r>
            <a:r>
              <a:rPr lang="en-US" dirty="0"/>
              <a:t> and focuses on the Russian labor market link risk preferences and selection into various labor market states among them informal employment. In both studies it is underlined that </a:t>
            </a:r>
            <a:r>
              <a:rPr lang="en-US" dirty="0">
                <a:solidFill>
                  <a:srgbClr val="FF0000"/>
                </a:solidFill>
              </a:rPr>
              <a:t>informal employment is an inherently risky state </a:t>
            </a:r>
            <a:r>
              <a:rPr lang="en-US" dirty="0"/>
              <a:t>and that </a:t>
            </a:r>
            <a:r>
              <a:rPr lang="en-US" dirty="0">
                <a:solidFill>
                  <a:srgbClr val="FF0000"/>
                </a:solidFill>
              </a:rPr>
              <a:t>workers who have a higher tendency to take risks are more likely to consider informal employment.</a:t>
            </a:r>
          </a:p>
          <a:p>
            <a:pPr algn="just"/>
            <a:r>
              <a:rPr lang="en-US" dirty="0"/>
              <a:t>In the ﬁrst study, the authors look at the relationship between risk attitudes and the decision to migrate, showing that individuals with a higher propensity to take risks are more prone to migrate. In the setting of a quasi-natural experiment in the Ukrainian labor market, </a:t>
            </a:r>
            <a:r>
              <a:rPr lang="en-US" dirty="0" err="1"/>
              <a:t>Dohmen</a:t>
            </a:r>
            <a:r>
              <a:rPr lang="en-US" dirty="0"/>
              <a:t> studies occupational sorting and establishes that workers with a larger propensity to take risk sort into occupations with higher earnings risk. In the third study, the authors ﬁnd that risk-takers are more likely to become and stay self-employed.</a:t>
            </a:r>
          </a:p>
          <a:p>
            <a:pPr algn="just"/>
            <a:r>
              <a:rPr lang="en-US" dirty="0"/>
              <a:t>Types of risk attitudes measures that are recovered from these modules:</a:t>
            </a:r>
            <a:endParaRPr lang="el-GR" dirty="0"/>
          </a:p>
          <a:p>
            <a:pPr marL="0" indent="0" algn="just">
              <a:buNone/>
            </a:pPr>
            <a:r>
              <a:rPr lang="en-US" dirty="0"/>
              <a:t>(a) self-assessed ‘subjective’ measures of risk preferences of the general type and speciﬁc to life domains</a:t>
            </a:r>
          </a:p>
          <a:p>
            <a:pPr marL="0" indent="0" algn="just">
              <a:buNone/>
            </a:pPr>
            <a:r>
              <a:rPr lang="en-US" dirty="0"/>
              <a:t>(b) ‘objective’ measures linked to hypothetical investment  questions  and </a:t>
            </a:r>
          </a:p>
          <a:p>
            <a:pPr marL="0" indent="0" algn="just">
              <a:buNone/>
            </a:pPr>
            <a:r>
              <a:rPr lang="en-US" dirty="0"/>
              <a:t> (c)  lottery  questions. </a:t>
            </a:r>
            <a:endParaRPr lang="el-GR" dirty="0"/>
          </a:p>
        </p:txBody>
      </p:sp>
    </p:spTree>
    <p:extLst>
      <p:ext uri="{BB962C8B-B14F-4D97-AF65-F5344CB8AC3E}">
        <p14:creationId xmlns:p14="http://schemas.microsoft.com/office/powerpoint/2010/main" val="3466277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a:extLst>
              <a:ext uri="{FF2B5EF4-FFF2-40B4-BE49-F238E27FC236}">
                <a16:creationId xmlns:a16="http://schemas.microsoft.com/office/drawing/2014/main" id="{FD0D9118-E09C-4899-8A53-F5A5A858E8C8}"/>
              </a:ext>
            </a:extLst>
          </p:cNvPr>
          <p:cNvPicPr>
            <a:picLocks noGrp="1" noChangeAspect="1"/>
          </p:cNvPicPr>
          <p:nvPr>
            <p:ph idx="1"/>
          </p:nvPr>
        </p:nvPicPr>
        <p:blipFill>
          <a:blip r:embed="rId2"/>
          <a:stretch>
            <a:fillRect/>
          </a:stretch>
        </p:blipFill>
        <p:spPr>
          <a:xfrm>
            <a:off x="76522" y="496570"/>
            <a:ext cx="5017443" cy="2932430"/>
          </a:xfrm>
          <a:prstGeom prst="rect">
            <a:avLst/>
          </a:prstGeom>
        </p:spPr>
      </p:pic>
      <p:pic>
        <p:nvPicPr>
          <p:cNvPr id="6" name="Εικόνα 5">
            <a:extLst>
              <a:ext uri="{FF2B5EF4-FFF2-40B4-BE49-F238E27FC236}">
                <a16:creationId xmlns:a16="http://schemas.microsoft.com/office/drawing/2014/main" id="{909288DB-3E13-4F80-A197-C76D3B1680E2}"/>
              </a:ext>
            </a:extLst>
          </p:cNvPr>
          <p:cNvPicPr>
            <a:picLocks noChangeAspect="1"/>
          </p:cNvPicPr>
          <p:nvPr/>
        </p:nvPicPr>
        <p:blipFill>
          <a:blip r:embed="rId3"/>
          <a:stretch>
            <a:fillRect/>
          </a:stretch>
        </p:blipFill>
        <p:spPr>
          <a:xfrm>
            <a:off x="76522" y="3520855"/>
            <a:ext cx="5018158" cy="3270470"/>
          </a:xfrm>
          <a:prstGeom prst="rect">
            <a:avLst/>
          </a:prstGeom>
        </p:spPr>
      </p:pic>
      <p:sp>
        <p:nvSpPr>
          <p:cNvPr id="8" name="TextBox 7">
            <a:extLst>
              <a:ext uri="{FF2B5EF4-FFF2-40B4-BE49-F238E27FC236}">
                <a16:creationId xmlns:a16="http://schemas.microsoft.com/office/drawing/2014/main" id="{C2EF52CE-0AB0-4CEE-A91A-BAD79CDBB042}"/>
              </a:ext>
            </a:extLst>
          </p:cNvPr>
          <p:cNvSpPr txBox="1"/>
          <p:nvPr/>
        </p:nvSpPr>
        <p:spPr>
          <a:xfrm>
            <a:off x="6572250" y="962025"/>
            <a:ext cx="1581150" cy="2076450"/>
          </a:xfrm>
          <a:prstGeom prst="rect">
            <a:avLst/>
          </a:prstGeom>
          <a:noFill/>
        </p:spPr>
        <p:txBody>
          <a:bodyPr wrap="square" rtlCol="0">
            <a:spAutoFit/>
          </a:bodyPr>
          <a:lstStyle/>
          <a:p>
            <a:endParaRPr lang="el-GR" dirty="0"/>
          </a:p>
        </p:txBody>
      </p:sp>
      <p:sp>
        <p:nvSpPr>
          <p:cNvPr id="9" name="Ορθογώνιο 8">
            <a:extLst>
              <a:ext uri="{FF2B5EF4-FFF2-40B4-BE49-F238E27FC236}">
                <a16:creationId xmlns:a16="http://schemas.microsoft.com/office/drawing/2014/main" id="{4D69B0E1-4738-4CB5-9699-55CB90FD5695}"/>
              </a:ext>
            </a:extLst>
          </p:cNvPr>
          <p:cNvSpPr/>
          <p:nvPr/>
        </p:nvSpPr>
        <p:spPr>
          <a:xfrm>
            <a:off x="4202097" y="772332"/>
            <a:ext cx="5017443" cy="4144020"/>
          </a:xfrm>
          <a:prstGeom prst="rect">
            <a:avLst/>
          </a:prstGeom>
        </p:spPr>
        <p:txBody>
          <a:bodyPr wrap="square">
            <a:spAutoFit/>
          </a:bodyPr>
          <a:lstStyle/>
          <a:p>
            <a:pPr marL="99060" marR="664210" indent="227330" algn="just">
              <a:lnSpc>
                <a:spcPct val="105000"/>
              </a:lnSpc>
              <a:spcBef>
                <a:spcPts val="45"/>
              </a:spcBef>
            </a:pPr>
            <a:r>
              <a:rPr lang="en-US" dirty="0">
                <a:solidFill>
                  <a:srgbClr val="FF0000"/>
                </a:solidFill>
                <a:latin typeface="Cambria" panose="02040503050406030204" pitchFamily="18" charset="0"/>
                <a:ea typeface="Cambria" panose="02040503050406030204" pitchFamily="18" charset="0"/>
                <a:cs typeface="Cambria" panose="02040503050406030204" pitchFamily="18" charset="0"/>
                <a:hlinkClick r:id="rId4" action="ppaction://hlinkfile">
                  <a:extLst>
                    <a:ext uri="{A12FA001-AC4F-418D-AE19-62706E023703}">
                      <ahyp:hlinkClr xmlns:ahyp="http://schemas.microsoft.com/office/drawing/2018/hyperlinkcolor" xmlns="" val="tx"/>
                    </a:ext>
                  </a:extLst>
                </a:hlinkClick>
              </a:rPr>
              <a:t>Figures</a:t>
            </a:r>
            <a:r>
              <a:rPr lang="en-US" spc="-35" dirty="0">
                <a:solidFill>
                  <a:srgbClr val="FF0000"/>
                </a:solidFill>
                <a:latin typeface="Cambria" panose="02040503050406030204" pitchFamily="18" charset="0"/>
                <a:ea typeface="Cambria" panose="02040503050406030204" pitchFamily="18" charset="0"/>
                <a:cs typeface="Cambria" panose="02040503050406030204" pitchFamily="18" charset="0"/>
                <a:hlinkClick r:id="rId4" action="ppaction://hlinkfile">
                  <a:extLst>
                    <a:ext uri="{A12FA001-AC4F-418D-AE19-62706E023703}">
                      <ahyp:hlinkClr xmlns:ahyp="http://schemas.microsoft.com/office/drawing/2018/hyperlinkcolor" xmlns="" val="tx"/>
                    </a:ext>
                  </a:extLst>
                </a:hlinkClick>
              </a:rPr>
              <a:t> </a:t>
            </a:r>
            <a:r>
              <a:rPr lang="en-US" dirty="0">
                <a:solidFill>
                  <a:srgbClr val="FF0000"/>
                </a:solidFill>
                <a:latin typeface="Cambria" panose="02040503050406030204" pitchFamily="18" charset="0"/>
                <a:ea typeface="Cambria" panose="02040503050406030204" pitchFamily="18" charset="0"/>
                <a:cs typeface="Cambria" panose="02040503050406030204" pitchFamily="18" charset="0"/>
                <a:hlinkClick r:id="rId4" action="ppaction://hlinkfile">
                  <a:extLst>
                    <a:ext uri="{A12FA001-AC4F-418D-AE19-62706E023703}">
                      <ahyp:hlinkClr xmlns:ahyp="http://schemas.microsoft.com/office/drawing/2018/hyperlinkcolor" xmlns="" val="tx"/>
                    </a:ext>
                  </a:extLst>
                </a:hlinkClick>
              </a:rPr>
              <a:t>4</a:t>
            </a:r>
            <a:r>
              <a:rPr lang="en-US" spc="-30" dirty="0">
                <a:solidFill>
                  <a:srgbClr val="FF0000"/>
                </a:solidFill>
                <a:latin typeface="Cambria" panose="02040503050406030204" pitchFamily="18" charset="0"/>
                <a:ea typeface="Cambria" panose="02040503050406030204" pitchFamily="18" charset="0"/>
                <a:cs typeface="Cambria" panose="02040503050406030204" pitchFamily="18" charset="0"/>
                <a:hlinkClick r:id="rId4" action="ppaction://hlinkfile">
                  <a:extLst>
                    <a:ext uri="{A12FA001-AC4F-418D-AE19-62706E023703}">
                      <ahyp:hlinkClr xmlns:ahyp="http://schemas.microsoft.com/office/drawing/2018/hyperlinkcolor" xmlns="" val="tx"/>
                    </a:ext>
                  </a:extLst>
                </a:hlinkClick>
              </a:rPr>
              <a:t> </a:t>
            </a:r>
            <a:r>
              <a:rPr lang="en-US" dirty="0">
                <a:solidFill>
                  <a:srgbClr val="FF0000"/>
                </a:solidFill>
                <a:latin typeface="Cambria" panose="02040503050406030204" pitchFamily="18" charset="0"/>
                <a:ea typeface="Cambria" panose="02040503050406030204" pitchFamily="18" charset="0"/>
                <a:cs typeface="Cambria" panose="02040503050406030204" pitchFamily="18" charset="0"/>
                <a:hlinkClick r:id="rId4" action="ppaction://hlinkfile">
                  <a:extLst>
                    <a:ext uri="{A12FA001-AC4F-418D-AE19-62706E023703}">
                      <ahyp:hlinkClr xmlns:ahyp="http://schemas.microsoft.com/office/drawing/2018/hyperlinkcolor" xmlns="" val="tx"/>
                    </a:ext>
                  </a:extLst>
                </a:hlinkClick>
              </a:rPr>
              <a:t>and</a:t>
            </a:r>
            <a:r>
              <a:rPr lang="en-US" spc="-30" dirty="0">
                <a:solidFill>
                  <a:srgbClr val="FF0000"/>
                </a:solidFill>
                <a:latin typeface="Cambria" panose="02040503050406030204" pitchFamily="18" charset="0"/>
                <a:ea typeface="Cambria" panose="02040503050406030204" pitchFamily="18" charset="0"/>
                <a:cs typeface="Cambria" panose="02040503050406030204" pitchFamily="18" charset="0"/>
                <a:hlinkClick r:id="rId4" action="ppaction://hlinkfile">
                  <a:extLst>
                    <a:ext uri="{A12FA001-AC4F-418D-AE19-62706E023703}">
                      <ahyp:hlinkClr xmlns:ahyp="http://schemas.microsoft.com/office/drawing/2018/hyperlinkcolor" xmlns="" val="tx"/>
                    </a:ext>
                  </a:extLst>
                </a:hlinkClick>
              </a:rPr>
              <a:t> </a:t>
            </a:r>
            <a:r>
              <a:rPr lang="en-US" dirty="0">
                <a:solidFill>
                  <a:srgbClr val="FF0000"/>
                </a:solidFill>
                <a:latin typeface="Cambria" panose="02040503050406030204" pitchFamily="18" charset="0"/>
                <a:ea typeface="Cambria" panose="02040503050406030204" pitchFamily="18" charset="0"/>
                <a:cs typeface="Cambria" panose="02040503050406030204" pitchFamily="18" charset="0"/>
                <a:hlinkClick r:id="rId4" action="ppaction://hlinkfile">
                  <a:extLst>
                    <a:ext uri="{A12FA001-AC4F-418D-AE19-62706E023703}">
                      <ahyp:hlinkClr xmlns:ahyp="http://schemas.microsoft.com/office/drawing/2018/hyperlinkcolor" xmlns="" val="tx"/>
                    </a:ext>
                  </a:extLst>
                </a:hlinkClick>
              </a:rPr>
              <a:t>5</a:t>
            </a:r>
            <a:r>
              <a:rPr lang="en-US" spc="-30" dirty="0">
                <a:solidFill>
                  <a:srgbClr val="FF0000"/>
                </a:solidFill>
                <a:latin typeface="Cambria" panose="02040503050406030204" pitchFamily="18" charset="0"/>
                <a:ea typeface="Cambria" panose="02040503050406030204" pitchFamily="18" charset="0"/>
                <a:cs typeface="Cambria" panose="02040503050406030204" pitchFamily="18" charset="0"/>
                <a:hlinkClick r:id="rId4" action="ppaction://hlinkfile">
                  <a:extLst>
                    <a:ext uri="{A12FA001-AC4F-418D-AE19-62706E023703}">
                      <ahyp:hlinkClr xmlns:ahyp="http://schemas.microsoft.com/office/drawing/2018/hyperlinkcolor" xmlns="" val="tx"/>
                    </a:ext>
                  </a:extLst>
                </a:hlinkClick>
              </a:rPr>
              <a:t> </a:t>
            </a:r>
            <a:r>
              <a:rPr lang="en-US" u="sng" dirty="0">
                <a:solidFill>
                  <a:srgbClr val="FF0000"/>
                </a:solidFill>
                <a:latin typeface="Cambria" panose="02040503050406030204" pitchFamily="18" charset="0"/>
                <a:ea typeface="Cambria" panose="02040503050406030204" pitchFamily="18" charset="0"/>
                <a:cs typeface="Cambria" panose="02040503050406030204" pitchFamily="18" charset="0"/>
              </a:rPr>
              <a:t>show</a:t>
            </a:r>
            <a:r>
              <a:rPr lang="en-US" u="sng" spc="-25" dirty="0">
                <a:solidFill>
                  <a:srgbClr val="FF0000"/>
                </a:solidFill>
                <a:latin typeface="Cambria" panose="02040503050406030204" pitchFamily="18" charset="0"/>
                <a:ea typeface="Cambria" panose="02040503050406030204" pitchFamily="18" charset="0"/>
                <a:cs typeface="Cambria" panose="02040503050406030204" pitchFamily="18" charset="0"/>
              </a:rPr>
              <a:t> </a:t>
            </a:r>
            <a:r>
              <a:rPr lang="en-US" u="sng" dirty="0">
                <a:solidFill>
                  <a:srgbClr val="FF0000"/>
                </a:solidFill>
                <a:latin typeface="Cambria" panose="02040503050406030204" pitchFamily="18" charset="0"/>
                <a:ea typeface="Cambria" panose="02040503050406030204" pitchFamily="18" charset="0"/>
                <a:cs typeface="Cambria" panose="02040503050406030204" pitchFamily="18" charset="0"/>
              </a:rPr>
              <a:t>the</a:t>
            </a:r>
            <a:r>
              <a:rPr lang="en-US" u="sng" spc="-30" dirty="0">
                <a:solidFill>
                  <a:srgbClr val="FF0000"/>
                </a:solidFill>
                <a:latin typeface="Cambria" panose="02040503050406030204" pitchFamily="18" charset="0"/>
                <a:ea typeface="Cambria" panose="02040503050406030204" pitchFamily="18" charset="0"/>
                <a:cs typeface="Cambria" panose="02040503050406030204" pitchFamily="18" charset="0"/>
              </a:rPr>
              <a:t> </a:t>
            </a:r>
            <a:r>
              <a:rPr lang="en-US" u="sng" dirty="0">
                <a:solidFill>
                  <a:srgbClr val="FF0000"/>
                </a:solidFill>
                <a:latin typeface="Cambria" panose="02040503050406030204" pitchFamily="18" charset="0"/>
                <a:ea typeface="Cambria" panose="02040503050406030204" pitchFamily="18" charset="0"/>
                <a:cs typeface="Cambria" panose="02040503050406030204" pitchFamily="18" charset="0"/>
              </a:rPr>
              <a:t>distributions</a:t>
            </a:r>
            <a:r>
              <a:rPr lang="en-US" u="sng" spc="-35" dirty="0">
                <a:solidFill>
                  <a:srgbClr val="FF0000"/>
                </a:solidFill>
                <a:latin typeface="Cambria" panose="02040503050406030204" pitchFamily="18" charset="0"/>
                <a:ea typeface="Cambria" panose="02040503050406030204" pitchFamily="18" charset="0"/>
                <a:cs typeface="Cambria" panose="02040503050406030204" pitchFamily="18" charset="0"/>
              </a:rPr>
              <a:t> </a:t>
            </a:r>
            <a:r>
              <a:rPr lang="en-US" u="sng" dirty="0">
                <a:solidFill>
                  <a:srgbClr val="FF0000"/>
                </a:solidFill>
                <a:latin typeface="Cambria" panose="02040503050406030204" pitchFamily="18" charset="0"/>
                <a:ea typeface="Cambria" panose="02040503050406030204" pitchFamily="18" charset="0"/>
                <a:cs typeface="Cambria" panose="02040503050406030204" pitchFamily="18" charset="0"/>
              </a:rPr>
              <a:t>for</a:t>
            </a:r>
            <a:r>
              <a:rPr lang="en-US" u="sng" spc="-25" dirty="0">
                <a:solidFill>
                  <a:srgbClr val="FF0000"/>
                </a:solidFill>
                <a:latin typeface="Cambria" panose="02040503050406030204" pitchFamily="18" charset="0"/>
                <a:ea typeface="Cambria" panose="02040503050406030204" pitchFamily="18" charset="0"/>
                <a:cs typeface="Cambria" panose="02040503050406030204" pitchFamily="18" charset="0"/>
              </a:rPr>
              <a:t> </a:t>
            </a:r>
            <a:r>
              <a:rPr lang="en-US" u="sng" dirty="0">
                <a:solidFill>
                  <a:srgbClr val="FF0000"/>
                </a:solidFill>
                <a:latin typeface="Cambria" panose="02040503050406030204" pitchFamily="18" charset="0"/>
                <a:ea typeface="Cambria" panose="02040503050406030204" pitchFamily="18" charset="0"/>
                <a:cs typeface="Cambria" panose="02040503050406030204" pitchFamily="18" charset="0"/>
              </a:rPr>
              <a:t>the</a:t>
            </a:r>
            <a:r>
              <a:rPr lang="en-US" u="sng" spc="-30" dirty="0">
                <a:solidFill>
                  <a:srgbClr val="FF0000"/>
                </a:solidFill>
                <a:latin typeface="Cambria" panose="02040503050406030204" pitchFamily="18" charset="0"/>
                <a:ea typeface="Cambria" panose="02040503050406030204" pitchFamily="18" charset="0"/>
                <a:cs typeface="Cambria" panose="02040503050406030204" pitchFamily="18" charset="0"/>
              </a:rPr>
              <a:t> </a:t>
            </a:r>
            <a:r>
              <a:rPr lang="en-US" u="sng" dirty="0">
                <a:solidFill>
                  <a:srgbClr val="FF0000"/>
                </a:solidFill>
                <a:latin typeface="Cambria" panose="02040503050406030204" pitchFamily="18" charset="0"/>
                <a:ea typeface="Cambria" panose="02040503050406030204" pitchFamily="18" charset="0"/>
                <a:cs typeface="Cambria" panose="02040503050406030204" pitchFamily="18" charset="0"/>
              </a:rPr>
              <a:t>general</a:t>
            </a:r>
            <a:r>
              <a:rPr lang="en-US" u="sng" spc="-25" dirty="0">
                <a:solidFill>
                  <a:srgbClr val="FF0000"/>
                </a:solidFill>
                <a:latin typeface="Cambria" panose="02040503050406030204" pitchFamily="18" charset="0"/>
                <a:ea typeface="Cambria" panose="02040503050406030204" pitchFamily="18" charset="0"/>
                <a:cs typeface="Cambria" panose="02040503050406030204" pitchFamily="18" charset="0"/>
              </a:rPr>
              <a:t> </a:t>
            </a:r>
            <a:r>
              <a:rPr lang="en-US" u="sng" dirty="0">
                <a:solidFill>
                  <a:srgbClr val="FF0000"/>
                </a:solidFill>
                <a:latin typeface="Cambria" panose="02040503050406030204" pitchFamily="18" charset="0"/>
                <a:ea typeface="Cambria" panose="02040503050406030204" pitchFamily="18" charset="0"/>
                <a:cs typeface="Cambria" panose="02040503050406030204" pitchFamily="18" charset="0"/>
              </a:rPr>
              <a:t>risk</a:t>
            </a:r>
            <a:r>
              <a:rPr lang="en-US" u="sng" spc="-35" dirty="0">
                <a:solidFill>
                  <a:srgbClr val="FF0000"/>
                </a:solidFill>
                <a:latin typeface="Cambria" panose="02040503050406030204" pitchFamily="18" charset="0"/>
                <a:ea typeface="Cambria" panose="02040503050406030204" pitchFamily="18" charset="0"/>
                <a:cs typeface="Cambria" panose="02040503050406030204" pitchFamily="18" charset="0"/>
              </a:rPr>
              <a:t> </a:t>
            </a:r>
            <a:r>
              <a:rPr lang="en-US" u="sng" dirty="0">
                <a:solidFill>
                  <a:srgbClr val="FF0000"/>
                </a:solidFill>
                <a:latin typeface="Cambria" panose="02040503050406030204" pitchFamily="18" charset="0"/>
                <a:ea typeface="Cambria" panose="02040503050406030204" pitchFamily="18" charset="0"/>
                <a:cs typeface="Cambria" panose="02040503050406030204" pitchFamily="18" charset="0"/>
              </a:rPr>
              <a:t>index</a:t>
            </a:r>
            <a:r>
              <a:rPr lang="en-US" u="sng" spc="-30" dirty="0">
                <a:solidFill>
                  <a:srgbClr val="FF0000"/>
                </a:solidFill>
                <a:latin typeface="Cambria" panose="02040503050406030204" pitchFamily="18" charset="0"/>
                <a:ea typeface="Cambria" panose="02040503050406030204" pitchFamily="18" charset="0"/>
                <a:cs typeface="Cambria" panose="02040503050406030204" pitchFamily="18" charset="0"/>
              </a:rPr>
              <a:t> </a:t>
            </a:r>
            <a:r>
              <a:rPr lang="en-US" u="sng" dirty="0">
                <a:solidFill>
                  <a:srgbClr val="FF0000"/>
                </a:solidFill>
                <a:latin typeface="Cambria" panose="02040503050406030204" pitchFamily="18" charset="0"/>
                <a:ea typeface="Cambria" panose="02040503050406030204" pitchFamily="18" charset="0"/>
                <a:cs typeface="Cambria" panose="02040503050406030204" pitchFamily="18" charset="0"/>
              </a:rPr>
              <a:t>in</a:t>
            </a:r>
            <a:r>
              <a:rPr lang="en-US" u="sng" spc="-30" dirty="0">
                <a:solidFill>
                  <a:srgbClr val="FF0000"/>
                </a:solidFill>
                <a:latin typeface="Cambria" panose="02040503050406030204" pitchFamily="18" charset="0"/>
                <a:ea typeface="Cambria" panose="02040503050406030204" pitchFamily="18" charset="0"/>
                <a:cs typeface="Cambria" panose="02040503050406030204" pitchFamily="18" charset="0"/>
              </a:rPr>
              <a:t> </a:t>
            </a:r>
            <a:r>
              <a:rPr lang="en-US" u="sng" dirty="0">
                <a:solidFill>
                  <a:srgbClr val="FF0000"/>
                </a:solidFill>
                <a:latin typeface="Cambria" panose="02040503050406030204" pitchFamily="18" charset="0"/>
                <a:ea typeface="Cambria" panose="02040503050406030204" pitchFamily="18" charset="0"/>
                <a:cs typeface="Cambria" panose="02040503050406030204" pitchFamily="18" charset="0"/>
              </a:rPr>
              <a:t>Ukraine and Russia. </a:t>
            </a:r>
          </a:p>
          <a:p>
            <a:pPr marL="99060" marR="664210" indent="227330" algn="just">
              <a:lnSpc>
                <a:spcPct val="105000"/>
              </a:lnSpc>
              <a:spcBef>
                <a:spcPts val="45"/>
              </a:spcBef>
            </a:pPr>
            <a:endParaRPr lang="en-US" u="sng" dirty="0">
              <a:solidFill>
                <a:srgbClr val="FF0000"/>
              </a:solidFill>
              <a:latin typeface="Cambria" panose="02040503050406030204" pitchFamily="18" charset="0"/>
              <a:ea typeface="Cambria" panose="02040503050406030204" pitchFamily="18" charset="0"/>
              <a:cs typeface="Cambria" panose="02040503050406030204" pitchFamily="18" charset="0"/>
            </a:endParaRPr>
          </a:p>
          <a:p>
            <a:pPr marL="99060" marR="664210" indent="227330" algn="just">
              <a:lnSpc>
                <a:spcPct val="105000"/>
              </a:lnSpc>
              <a:spcBef>
                <a:spcPts val="45"/>
              </a:spcBef>
            </a:pPr>
            <a:r>
              <a:rPr lang="en-US" dirty="0">
                <a:solidFill>
                  <a:srgbClr val="FF0000"/>
                </a:solidFill>
                <a:latin typeface="Cambria" panose="02040503050406030204" pitchFamily="18" charset="0"/>
                <a:ea typeface="Cambria" panose="02040503050406030204" pitchFamily="18" charset="0"/>
                <a:cs typeface="Cambria" panose="02040503050406030204" pitchFamily="18" charset="0"/>
              </a:rPr>
              <a:t>Results:</a:t>
            </a:r>
          </a:p>
          <a:p>
            <a:pPr marL="441960" marR="664210" indent="-342900" algn="just">
              <a:lnSpc>
                <a:spcPct val="105000"/>
              </a:lnSpc>
              <a:spcBef>
                <a:spcPts val="45"/>
              </a:spcBef>
              <a:buFont typeface="+mj-lt"/>
              <a:buAutoNum type="arabicPeriod"/>
            </a:pPr>
            <a:r>
              <a:rPr lang="en-US" sz="1600" dirty="0">
                <a:ea typeface="Cambria" panose="02040503050406030204" pitchFamily="18" charset="0"/>
                <a:cs typeface="Cambria" panose="02040503050406030204" pitchFamily="18" charset="0"/>
              </a:rPr>
              <a:t>In both countries, one-ﬁfth of workers are completely risk averse. </a:t>
            </a:r>
          </a:p>
          <a:p>
            <a:pPr marL="441960" marR="664210" indent="-342900" algn="just">
              <a:lnSpc>
                <a:spcPct val="105000"/>
              </a:lnSpc>
              <a:spcBef>
                <a:spcPts val="45"/>
              </a:spcBef>
              <a:buFont typeface="+mj-lt"/>
              <a:buAutoNum type="arabicPeriod"/>
            </a:pPr>
            <a:endParaRPr lang="en-US" sz="1600" dirty="0">
              <a:ea typeface="Cambria" panose="02040503050406030204" pitchFamily="18" charset="0"/>
              <a:cs typeface="Cambria" panose="02040503050406030204" pitchFamily="18" charset="0"/>
            </a:endParaRPr>
          </a:p>
          <a:p>
            <a:pPr marL="441960" marR="664210" indent="-342900" algn="just">
              <a:lnSpc>
                <a:spcPct val="105000"/>
              </a:lnSpc>
              <a:spcBef>
                <a:spcPts val="45"/>
              </a:spcBef>
              <a:buFont typeface="+mj-lt"/>
              <a:buAutoNum type="arabicPeriod"/>
            </a:pPr>
            <a:r>
              <a:rPr lang="en-US" sz="1600" dirty="0">
                <a:ea typeface="Cambria" panose="02040503050406030204" pitchFamily="18" charset="0"/>
                <a:cs typeface="Cambria" panose="02040503050406030204" pitchFamily="18" charset="0"/>
              </a:rPr>
              <a:t>In Ukraine people tend to be more disinclined to take risks than in Russia. </a:t>
            </a:r>
          </a:p>
          <a:p>
            <a:pPr marL="441960" marR="664210" indent="-342900" algn="just">
              <a:lnSpc>
                <a:spcPct val="105000"/>
              </a:lnSpc>
              <a:spcBef>
                <a:spcPts val="45"/>
              </a:spcBef>
              <a:buFont typeface="+mj-lt"/>
              <a:buAutoNum type="arabicPeriod"/>
            </a:pPr>
            <a:endParaRPr lang="en-US" sz="1600" dirty="0">
              <a:ea typeface="Cambria" panose="02040503050406030204" pitchFamily="18" charset="0"/>
              <a:cs typeface="Cambria" panose="02040503050406030204" pitchFamily="18" charset="0"/>
            </a:endParaRPr>
          </a:p>
          <a:p>
            <a:pPr marL="441960" marR="664210" indent="-342900" algn="just">
              <a:lnSpc>
                <a:spcPct val="105000"/>
              </a:lnSpc>
              <a:spcBef>
                <a:spcPts val="45"/>
              </a:spcBef>
              <a:buFont typeface="+mj-lt"/>
              <a:buAutoNum type="arabicPeriod"/>
            </a:pPr>
            <a:r>
              <a:rPr lang="en-US" sz="1600" dirty="0"/>
              <a:t>Roughly three quarters of Ukrainian and Russian workers are relatively risk averse.</a:t>
            </a:r>
            <a:endParaRPr lang="el-GR" sz="1600" dirty="0"/>
          </a:p>
          <a:p>
            <a:pPr marL="99060" marR="664210" indent="227330" algn="just">
              <a:lnSpc>
                <a:spcPct val="105000"/>
              </a:lnSpc>
              <a:spcBef>
                <a:spcPts val="45"/>
              </a:spcBef>
              <a:spcAft>
                <a:spcPts val="0"/>
              </a:spcAft>
            </a:pPr>
            <a:endParaRPr lang="el-GR" dirty="0">
              <a:latin typeface="Cambria" panose="02040503050406030204" pitchFamily="18" charset="0"/>
              <a:ea typeface="Cambria" panose="02040503050406030204" pitchFamily="18" charset="0"/>
              <a:cs typeface="Cambria" panose="02040503050406030204" pitchFamily="18" charset="0"/>
            </a:endParaRPr>
          </a:p>
        </p:txBody>
      </p:sp>
    </p:spTree>
    <p:extLst>
      <p:ext uri="{BB962C8B-B14F-4D97-AF65-F5344CB8AC3E}">
        <p14:creationId xmlns:p14="http://schemas.microsoft.com/office/powerpoint/2010/main" val="3196304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Θέση περιεχομένου 9">
            <a:extLst>
              <a:ext uri="{FF2B5EF4-FFF2-40B4-BE49-F238E27FC236}">
                <a16:creationId xmlns:a16="http://schemas.microsoft.com/office/drawing/2014/main" id="{43C9125B-7935-4F9C-88E5-B67AD658B951}"/>
              </a:ext>
            </a:extLst>
          </p:cNvPr>
          <p:cNvPicPr>
            <a:picLocks noGrp="1" noChangeAspect="1"/>
          </p:cNvPicPr>
          <p:nvPr>
            <p:ph idx="1"/>
          </p:nvPr>
        </p:nvPicPr>
        <p:blipFill>
          <a:blip r:embed="rId2"/>
          <a:stretch>
            <a:fillRect/>
          </a:stretch>
        </p:blipFill>
        <p:spPr>
          <a:xfrm>
            <a:off x="-611667" y="190501"/>
            <a:ext cx="5850418" cy="2654622"/>
          </a:xfrm>
          <a:prstGeom prst="rect">
            <a:avLst/>
          </a:prstGeom>
        </p:spPr>
      </p:pic>
      <p:pic>
        <p:nvPicPr>
          <p:cNvPr id="11" name="Εικόνα 10">
            <a:extLst>
              <a:ext uri="{FF2B5EF4-FFF2-40B4-BE49-F238E27FC236}">
                <a16:creationId xmlns:a16="http://schemas.microsoft.com/office/drawing/2014/main" id="{9B392B65-73AE-438B-ACBA-9F36AAB9C644}"/>
              </a:ext>
            </a:extLst>
          </p:cNvPr>
          <p:cNvPicPr>
            <a:picLocks noChangeAspect="1"/>
          </p:cNvPicPr>
          <p:nvPr/>
        </p:nvPicPr>
        <p:blipFill>
          <a:blip r:embed="rId3"/>
          <a:stretch>
            <a:fillRect/>
          </a:stretch>
        </p:blipFill>
        <p:spPr>
          <a:xfrm>
            <a:off x="119820" y="2619375"/>
            <a:ext cx="5835281" cy="381000"/>
          </a:xfrm>
          <a:prstGeom prst="rect">
            <a:avLst/>
          </a:prstGeom>
        </p:spPr>
      </p:pic>
      <p:pic>
        <p:nvPicPr>
          <p:cNvPr id="12" name="Εικόνα 11">
            <a:extLst>
              <a:ext uri="{FF2B5EF4-FFF2-40B4-BE49-F238E27FC236}">
                <a16:creationId xmlns:a16="http://schemas.microsoft.com/office/drawing/2014/main" id="{220EFA68-0C8E-45BE-9FBA-712763FD7318}"/>
              </a:ext>
            </a:extLst>
          </p:cNvPr>
          <p:cNvPicPr>
            <a:picLocks noChangeAspect="1"/>
          </p:cNvPicPr>
          <p:nvPr/>
        </p:nvPicPr>
        <p:blipFill>
          <a:blip r:embed="rId4"/>
          <a:stretch>
            <a:fillRect/>
          </a:stretch>
        </p:blipFill>
        <p:spPr>
          <a:xfrm>
            <a:off x="-375480" y="3584102"/>
            <a:ext cx="5518979" cy="2193934"/>
          </a:xfrm>
          <a:prstGeom prst="rect">
            <a:avLst/>
          </a:prstGeom>
        </p:spPr>
      </p:pic>
      <p:pic>
        <p:nvPicPr>
          <p:cNvPr id="13" name="Εικόνα 12">
            <a:extLst>
              <a:ext uri="{FF2B5EF4-FFF2-40B4-BE49-F238E27FC236}">
                <a16:creationId xmlns:a16="http://schemas.microsoft.com/office/drawing/2014/main" id="{C1CE6728-01B9-4183-98FB-A0E61204E211}"/>
              </a:ext>
            </a:extLst>
          </p:cNvPr>
          <p:cNvPicPr>
            <a:picLocks noChangeAspect="1"/>
          </p:cNvPicPr>
          <p:nvPr/>
        </p:nvPicPr>
        <p:blipFill>
          <a:blip r:embed="rId5"/>
          <a:stretch>
            <a:fillRect/>
          </a:stretch>
        </p:blipFill>
        <p:spPr>
          <a:xfrm>
            <a:off x="639693" y="5778036"/>
            <a:ext cx="4018031" cy="507303"/>
          </a:xfrm>
          <a:prstGeom prst="rect">
            <a:avLst/>
          </a:prstGeom>
        </p:spPr>
      </p:pic>
      <p:sp>
        <p:nvSpPr>
          <p:cNvPr id="18" name="Ορθογώνιο 17">
            <a:extLst>
              <a:ext uri="{FF2B5EF4-FFF2-40B4-BE49-F238E27FC236}">
                <a16:creationId xmlns:a16="http://schemas.microsoft.com/office/drawing/2014/main" id="{D1D23195-022A-43EC-A111-07B1874D42EA}"/>
              </a:ext>
            </a:extLst>
          </p:cNvPr>
          <p:cNvSpPr/>
          <p:nvPr/>
        </p:nvSpPr>
        <p:spPr>
          <a:xfrm>
            <a:off x="4657724" y="840818"/>
            <a:ext cx="6096000" cy="5598264"/>
          </a:xfrm>
          <a:prstGeom prst="rect">
            <a:avLst/>
          </a:prstGeom>
        </p:spPr>
        <p:txBody>
          <a:bodyPr>
            <a:spAutoFit/>
          </a:bodyPr>
          <a:lstStyle/>
          <a:p>
            <a:pPr marL="99060" marR="664210" indent="227330" algn="just">
              <a:lnSpc>
                <a:spcPct val="105000"/>
              </a:lnSpc>
              <a:spcAft>
                <a:spcPts val="0"/>
              </a:spcAft>
            </a:pPr>
            <a:r>
              <a:rPr lang="en-US" spc="-15" dirty="0">
                <a:solidFill>
                  <a:srgbClr val="FF0000"/>
                </a:solidFill>
                <a:latin typeface="Cambria" panose="02040503050406030204" pitchFamily="18" charset="0"/>
                <a:ea typeface="Cambria" panose="02040503050406030204" pitchFamily="18" charset="0"/>
                <a:cs typeface="Cambria" panose="02040503050406030204" pitchFamily="18" charset="0"/>
                <a:hlinkClick r:id="rId6" action="ppaction://hlinkfile">
                  <a:extLst>
                    <a:ext uri="{A12FA001-AC4F-418D-AE19-62706E023703}">
                      <ahyp:hlinkClr xmlns:ahyp="http://schemas.microsoft.com/office/drawing/2018/hyperlinkcolor" xmlns="" val="tx"/>
                    </a:ext>
                  </a:extLst>
                </a:hlinkClick>
              </a:rPr>
              <a:t>Figures </a:t>
            </a:r>
            <a:r>
              <a:rPr lang="en-US" dirty="0">
                <a:solidFill>
                  <a:srgbClr val="FF0000"/>
                </a:solidFill>
                <a:latin typeface="Cambria" panose="02040503050406030204" pitchFamily="18" charset="0"/>
                <a:ea typeface="Cambria" panose="02040503050406030204" pitchFamily="18" charset="0"/>
                <a:cs typeface="Cambria" panose="02040503050406030204" pitchFamily="18" charset="0"/>
                <a:hlinkClick r:id="rId6" action="ppaction://hlinkfile">
                  <a:extLst>
                    <a:ext uri="{A12FA001-AC4F-418D-AE19-62706E023703}">
                      <ahyp:hlinkClr xmlns:ahyp="http://schemas.microsoft.com/office/drawing/2018/hyperlinkcolor" xmlns="" val="tx"/>
                    </a:ext>
                  </a:extLst>
                </a:hlinkClick>
              </a:rPr>
              <a:t>6 and 7 </a:t>
            </a:r>
            <a:r>
              <a:rPr lang="en-US" spc="-15" dirty="0">
                <a:latin typeface="Cambria" panose="02040503050406030204" pitchFamily="18" charset="0"/>
                <a:ea typeface="Cambria" panose="02040503050406030204" pitchFamily="18" charset="0"/>
                <a:cs typeface="Cambria" panose="02040503050406030204" pitchFamily="18" charset="0"/>
              </a:rPr>
              <a:t>link risk attitudes </a:t>
            </a:r>
            <a:r>
              <a:rPr lang="en-US" dirty="0">
                <a:latin typeface="Cambria" panose="02040503050406030204" pitchFamily="18" charset="0"/>
                <a:ea typeface="Cambria" panose="02040503050406030204" pitchFamily="18" charset="0"/>
                <a:cs typeface="Cambria" panose="02040503050406030204" pitchFamily="18" charset="0"/>
              </a:rPr>
              <a:t>to </a:t>
            </a:r>
            <a:r>
              <a:rPr lang="en-US" spc="-15" dirty="0">
                <a:latin typeface="Cambria" panose="02040503050406030204" pitchFamily="18" charset="0"/>
                <a:ea typeface="Cambria" panose="02040503050406030204" pitchFamily="18" charset="0"/>
                <a:cs typeface="Cambria" panose="02040503050406030204" pitchFamily="18" charset="0"/>
              </a:rPr>
              <a:t>labor market states. </a:t>
            </a:r>
          </a:p>
          <a:p>
            <a:pPr marL="384810" marR="664210" indent="-285750" algn="just">
              <a:lnSpc>
                <a:spcPct val="105000"/>
              </a:lnSpc>
              <a:spcAft>
                <a:spcPts val="0"/>
              </a:spcAft>
              <a:buFont typeface="Arial" panose="020B0604020202020204" pitchFamily="34" charset="0"/>
              <a:buChar char="•"/>
            </a:pPr>
            <a:r>
              <a:rPr lang="en-US" dirty="0">
                <a:solidFill>
                  <a:srgbClr val="FF0000"/>
                </a:solidFill>
                <a:latin typeface="Cambria" panose="02040503050406030204" pitchFamily="18" charset="0"/>
                <a:ea typeface="Cambria" panose="02040503050406030204" pitchFamily="18" charset="0"/>
                <a:cs typeface="Cambria" panose="02040503050406030204" pitchFamily="18" charset="0"/>
              </a:rPr>
              <a:t>In </a:t>
            </a:r>
            <a:r>
              <a:rPr lang="en-US" spc="-15" dirty="0">
                <a:solidFill>
                  <a:srgbClr val="FF0000"/>
                </a:solidFill>
                <a:latin typeface="Cambria" panose="02040503050406030204" pitchFamily="18" charset="0"/>
                <a:ea typeface="Cambria" panose="02040503050406030204" pitchFamily="18" charset="0"/>
                <a:cs typeface="Cambria" panose="02040503050406030204" pitchFamily="18" charset="0"/>
              </a:rPr>
              <a:t>both countries (Russia and Ukraine), formal employees </a:t>
            </a:r>
            <a:r>
              <a:rPr lang="en-US" dirty="0">
                <a:solidFill>
                  <a:srgbClr val="FF0000"/>
                </a:solidFill>
                <a:latin typeface="Cambria" panose="02040503050406030204" pitchFamily="18" charset="0"/>
                <a:ea typeface="Cambria" panose="02040503050406030204" pitchFamily="18" charset="0"/>
                <a:cs typeface="Cambria" panose="02040503050406030204" pitchFamily="18" charset="0"/>
              </a:rPr>
              <a:t>are the </a:t>
            </a:r>
            <a:r>
              <a:rPr lang="en-US" spc="-15" dirty="0">
                <a:solidFill>
                  <a:srgbClr val="FF0000"/>
                </a:solidFill>
                <a:latin typeface="Cambria" panose="02040503050406030204" pitchFamily="18" charset="0"/>
                <a:ea typeface="Cambria" panose="02040503050406030204" pitchFamily="18" charset="0"/>
                <a:cs typeface="Cambria" panose="02040503050406030204" pitchFamily="18" charset="0"/>
              </a:rPr>
              <a:t>most risk averse while </a:t>
            </a:r>
            <a:r>
              <a:rPr lang="en-US" dirty="0">
                <a:solidFill>
                  <a:srgbClr val="FF0000"/>
                </a:solidFill>
                <a:latin typeface="Cambria" panose="02040503050406030204" pitchFamily="18" charset="0"/>
                <a:ea typeface="Cambria" panose="02040503050406030204" pitchFamily="18" charset="0"/>
                <a:cs typeface="Cambria" panose="02040503050406030204" pitchFamily="18" charset="0"/>
              </a:rPr>
              <a:t>the </a:t>
            </a:r>
            <a:r>
              <a:rPr lang="en-US" spc="-15" dirty="0">
                <a:solidFill>
                  <a:srgbClr val="FF0000"/>
                </a:solidFill>
                <a:latin typeface="Cambria" panose="02040503050406030204" pitchFamily="18" charset="0"/>
                <a:ea typeface="Cambria" panose="02040503050406030204" pitchFamily="18" charset="0"/>
                <a:cs typeface="Cambria" panose="02040503050406030204" pitchFamily="18" charset="0"/>
              </a:rPr>
              <a:t>self-employed show </a:t>
            </a:r>
            <a:r>
              <a:rPr lang="en-US" dirty="0">
                <a:solidFill>
                  <a:srgbClr val="FF0000"/>
                </a:solidFill>
                <a:latin typeface="Cambria" panose="02040503050406030204" pitchFamily="18" charset="0"/>
                <a:ea typeface="Cambria" panose="02040503050406030204" pitchFamily="18" charset="0"/>
                <a:cs typeface="Cambria" panose="02040503050406030204" pitchFamily="18" charset="0"/>
              </a:rPr>
              <a:t>the </a:t>
            </a:r>
            <a:r>
              <a:rPr lang="en-US" spc="-15" dirty="0">
                <a:solidFill>
                  <a:srgbClr val="FF0000"/>
                </a:solidFill>
                <a:latin typeface="Cambria" panose="02040503050406030204" pitchFamily="18" charset="0"/>
                <a:ea typeface="Cambria" panose="02040503050406030204" pitchFamily="18" charset="0"/>
                <a:cs typeface="Cambria" panose="02040503050406030204" pitchFamily="18" charset="0"/>
              </a:rPr>
              <a:t>highest</a:t>
            </a:r>
            <a:r>
              <a:rPr lang="en-US" spc="-40" dirty="0">
                <a:solidFill>
                  <a:srgbClr val="FF0000"/>
                </a:solidFill>
                <a:latin typeface="Cambria" panose="02040503050406030204" pitchFamily="18" charset="0"/>
                <a:ea typeface="Cambria" panose="02040503050406030204" pitchFamily="18" charset="0"/>
                <a:cs typeface="Cambria" panose="02040503050406030204" pitchFamily="18" charset="0"/>
              </a:rPr>
              <a:t> </a:t>
            </a:r>
            <a:r>
              <a:rPr lang="en-US" spc="-15" dirty="0">
                <a:solidFill>
                  <a:srgbClr val="FF0000"/>
                </a:solidFill>
                <a:latin typeface="Cambria" panose="02040503050406030204" pitchFamily="18" charset="0"/>
                <a:ea typeface="Cambria" panose="02040503050406030204" pitchFamily="18" charset="0"/>
                <a:cs typeface="Cambria" panose="02040503050406030204" pitchFamily="18" charset="0"/>
              </a:rPr>
              <a:t>propensity</a:t>
            </a:r>
            <a:r>
              <a:rPr lang="en-US" spc="-50" dirty="0">
                <a:solidFill>
                  <a:srgbClr val="FF0000"/>
                </a:solidFill>
                <a:latin typeface="Cambria" panose="02040503050406030204" pitchFamily="18" charset="0"/>
                <a:ea typeface="Cambria" panose="02040503050406030204" pitchFamily="18" charset="0"/>
                <a:cs typeface="Cambria" panose="02040503050406030204" pitchFamily="18" charset="0"/>
              </a:rPr>
              <a:t> </a:t>
            </a:r>
            <a:r>
              <a:rPr lang="en-US" dirty="0">
                <a:solidFill>
                  <a:srgbClr val="FF0000"/>
                </a:solidFill>
                <a:latin typeface="Cambria" panose="02040503050406030204" pitchFamily="18" charset="0"/>
                <a:ea typeface="Cambria" panose="02040503050406030204" pitchFamily="18" charset="0"/>
                <a:cs typeface="Cambria" panose="02040503050406030204" pitchFamily="18" charset="0"/>
              </a:rPr>
              <a:t>to</a:t>
            </a:r>
            <a:r>
              <a:rPr lang="en-US" spc="-45" dirty="0">
                <a:solidFill>
                  <a:srgbClr val="FF0000"/>
                </a:solidFill>
                <a:latin typeface="Cambria" panose="02040503050406030204" pitchFamily="18" charset="0"/>
                <a:ea typeface="Cambria" panose="02040503050406030204" pitchFamily="18" charset="0"/>
                <a:cs typeface="Cambria" panose="02040503050406030204" pitchFamily="18" charset="0"/>
              </a:rPr>
              <a:t> </a:t>
            </a:r>
            <a:r>
              <a:rPr lang="en-US" spc="-15" dirty="0">
                <a:solidFill>
                  <a:srgbClr val="FF0000"/>
                </a:solidFill>
                <a:latin typeface="Cambria" panose="02040503050406030204" pitchFamily="18" charset="0"/>
                <a:ea typeface="Cambria" panose="02040503050406030204" pitchFamily="18" charset="0"/>
                <a:cs typeface="Cambria" panose="02040503050406030204" pitchFamily="18" charset="0"/>
              </a:rPr>
              <a:t>take</a:t>
            </a:r>
            <a:r>
              <a:rPr lang="en-US" spc="-40" dirty="0">
                <a:solidFill>
                  <a:srgbClr val="FF0000"/>
                </a:solidFill>
                <a:latin typeface="Cambria" panose="02040503050406030204" pitchFamily="18" charset="0"/>
                <a:ea typeface="Cambria" panose="02040503050406030204" pitchFamily="18" charset="0"/>
                <a:cs typeface="Cambria" panose="02040503050406030204" pitchFamily="18" charset="0"/>
              </a:rPr>
              <a:t> </a:t>
            </a:r>
            <a:r>
              <a:rPr lang="en-US" spc="-15" dirty="0">
                <a:solidFill>
                  <a:srgbClr val="FF0000"/>
                </a:solidFill>
                <a:latin typeface="Cambria" panose="02040503050406030204" pitchFamily="18" charset="0"/>
                <a:ea typeface="Cambria" panose="02040503050406030204" pitchFamily="18" charset="0"/>
                <a:cs typeface="Cambria" panose="02040503050406030204" pitchFamily="18" charset="0"/>
              </a:rPr>
              <a:t>risk.</a:t>
            </a:r>
            <a:r>
              <a:rPr lang="en-US" spc="-35" dirty="0">
                <a:solidFill>
                  <a:srgbClr val="FF0000"/>
                </a:solidFill>
                <a:latin typeface="Cambria" panose="02040503050406030204" pitchFamily="18" charset="0"/>
                <a:ea typeface="Cambria" panose="02040503050406030204" pitchFamily="18" charset="0"/>
                <a:cs typeface="Cambria" panose="02040503050406030204" pitchFamily="18" charset="0"/>
              </a:rPr>
              <a:t> </a:t>
            </a:r>
            <a:r>
              <a:rPr lang="en-US" spc="-15" dirty="0">
                <a:latin typeface="Cambria" panose="02040503050406030204" pitchFamily="18" charset="0"/>
                <a:ea typeface="Cambria" panose="02040503050406030204" pitchFamily="18" charset="0"/>
                <a:cs typeface="Cambria" panose="02040503050406030204" pitchFamily="18" charset="0"/>
              </a:rPr>
              <a:t>This</a:t>
            </a:r>
            <a:r>
              <a:rPr lang="en-US" spc="-40" dirty="0">
                <a:latin typeface="Cambria" panose="02040503050406030204" pitchFamily="18" charset="0"/>
                <a:ea typeface="Cambria" panose="02040503050406030204" pitchFamily="18" charset="0"/>
                <a:cs typeface="Cambria" panose="02040503050406030204" pitchFamily="18" charset="0"/>
              </a:rPr>
              <a:t> </a:t>
            </a:r>
            <a:r>
              <a:rPr lang="en-US" dirty="0">
                <a:latin typeface="Cambria" panose="02040503050406030204" pitchFamily="18" charset="0"/>
                <a:ea typeface="Cambria" panose="02040503050406030204" pitchFamily="18" charset="0"/>
                <a:cs typeface="Cambria" panose="02040503050406030204" pitchFamily="18" charset="0"/>
              </a:rPr>
              <a:t>is</a:t>
            </a:r>
            <a:r>
              <a:rPr lang="en-US" spc="-40" dirty="0">
                <a:latin typeface="Cambria" panose="02040503050406030204" pitchFamily="18" charset="0"/>
                <a:ea typeface="Cambria" panose="02040503050406030204" pitchFamily="18" charset="0"/>
                <a:cs typeface="Cambria" panose="02040503050406030204" pitchFamily="18" charset="0"/>
              </a:rPr>
              <a:t> </a:t>
            </a:r>
            <a:r>
              <a:rPr lang="en-US" spc="-15" dirty="0">
                <a:latin typeface="Cambria" panose="02040503050406030204" pitchFamily="18" charset="0"/>
                <a:ea typeface="Cambria" panose="02040503050406030204" pitchFamily="18" charset="0"/>
                <a:cs typeface="Cambria" panose="02040503050406030204" pitchFamily="18" charset="0"/>
              </a:rPr>
              <a:t>con</a:t>
            </a:r>
            <a:r>
              <a:rPr lang="en-US" spc="-15" dirty="0">
                <a:latin typeface="Arial" panose="020B0604020202020204" pitchFamily="34" charset="0"/>
                <a:ea typeface="Cambria" panose="02040503050406030204" pitchFamily="18" charset="0"/>
                <a:cs typeface="Cambria" panose="02040503050406030204" pitchFamily="18" charset="0"/>
              </a:rPr>
              <a:t>ﬁ</a:t>
            </a:r>
            <a:r>
              <a:rPr lang="en-US" spc="-15" dirty="0">
                <a:latin typeface="Cambria" panose="02040503050406030204" pitchFamily="18" charset="0"/>
                <a:ea typeface="Cambria" panose="02040503050406030204" pitchFamily="18" charset="0"/>
                <a:cs typeface="Cambria" panose="02040503050406030204" pitchFamily="18" charset="0"/>
              </a:rPr>
              <a:t>rmed</a:t>
            </a:r>
            <a:r>
              <a:rPr lang="en-US" spc="-35" dirty="0">
                <a:latin typeface="Cambria" panose="02040503050406030204" pitchFamily="18" charset="0"/>
                <a:ea typeface="Cambria" panose="02040503050406030204" pitchFamily="18" charset="0"/>
                <a:cs typeface="Cambria" panose="02040503050406030204" pitchFamily="18" charset="0"/>
              </a:rPr>
              <a:t> </a:t>
            </a:r>
            <a:r>
              <a:rPr lang="en-US" dirty="0">
                <a:latin typeface="Cambria" panose="02040503050406030204" pitchFamily="18" charset="0"/>
                <a:ea typeface="Cambria" panose="02040503050406030204" pitchFamily="18" charset="0"/>
                <a:cs typeface="Cambria" panose="02040503050406030204" pitchFamily="18" charset="0"/>
              </a:rPr>
              <a:t>by</a:t>
            </a:r>
            <a:r>
              <a:rPr lang="en-US" spc="-40" dirty="0">
                <a:latin typeface="Cambria" panose="02040503050406030204" pitchFamily="18" charset="0"/>
                <a:ea typeface="Cambria" panose="02040503050406030204" pitchFamily="18" charset="0"/>
                <a:cs typeface="Cambria" panose="02040503050406030204" pitchFamily="18" charset="0"/>
              </a:rPr>
              <a:t> </a:t>
            </a:r>
            <a:r>
              <a:rPr lang="en-US" dirty="0">
                <a:latin typeface="Cambria" panose="02040503050406030204" pitchFamily="18" charset="0"/>
                <a:ea typeface="Cambria" panose="02040503050406030204" pitchFamily="18" charset="0"/>
                <a:cs typeface="Cambria" panose="02040503050406030204" pitchFamily="18" charset="0"/>
              </a:rPr>
              <a:t>the</a:t>
            </a:r>
            <a:r>
              <a:rPr lang="en-US" spc="-40" dirty="0">
                <a:latin typeface="Cambria" panose="02040503050406030204" pitchFamily="18" charset="0"/>
                <a:ea typeface="Cambria" panose="02040503050406030204" pitchFamily="18" charset="0"/>
                <a:cs typeface="Cambria" panose="02040503050406030204" pitchFamily="18" charset="0"/>
              </a:rPr>
              <a:t> </a:t>
            </a:r>
            <a:r>
              <a:rPr lang="en-US" spc="-15" dirty="0">
                <a:latin typeface="Cambria" panose="02040503050406030204" pitchFamily="18" charset="0"/>
                <a:ea typeface="Cambria" panose="02040503050406030204" pitchFamily="18" charset="0"/>
                <a:cs typeface="Cambria" panose="02040503050406030204" pitchFamily="18" charset="0"/>
              </a:rPr>
              <a:t>averages</a:t>
            </a:r>
            <a:r>
              <a:rPr lang="en-US" spc="-35" dirty="0">
                <a:latin typeface="Cambria" panose="02040503050406030204" pitchFamily="18" charset="0"/>
                <a:ea typeface="Cambria" panose="02040503050406030204" pitchFamily="18" charset="0"/>
                <a:cs typeface="Cambria" panose="02040503050406030204" pitchFamily="18" charset="0"/>
              </a:rPr>
              <a:t> </a:t>
            </a:r>
            <a:r>
              <a:rPr lang="en-US" dirty="0">
                <a:latin typeface="Cambria" panose="02040503050406030204" pitchFamily="18" charset="0"/>
                <a:ea typeface="Cambria" panose="02040503050406030204" pitchFamily="18" charset="0"/>
                <a:cs typeface="Cambria" panose="02040503050406030204" pitchFamily="18" charset="0"/>
              </a:rPr>
              <a:t>of</a:t>
            </a:r>
            <a:r>
              <a:rPr lang="en-US" spc="-40" dirty="0">
                <a:latin typeface="Cambria" panose="02040503050406030204" pitchFamily="18" charset="0"/>
                <a:ea typeface="Cambria" panose="02040503050406030204" pitchFamily="18" charset="0"/>
                <a:cs typeface="Cambria" panose="02040503050406030204" pitchFamily="18" charset="0"/>
              </a:rPr>
              <a:t> </a:t>
            </a:r>
            <a:r>
              <a:rPr lang="en-US" dirty="0">
                <a:latin typeface="Cambria" panose="02040503050406030204" pitchFamily="18" charset="0"/>
                <a:ea typeface="Cambria" panose="02040503050406030204" pitchFamily="18" charset="0"/>
                <a:cs typeface="Cambria" panose="02040503050406030204" pitchFamily="18" charset="0"/>
              </a:rPr>
              <a:t>the</a:t>
            </a:r>
            <a:r>
              <a:rPr lang="en-US" spc="-50" dirty="0">
                <a:latin typeface="Cambria" panose="02040503050406030204" pitchFamily="18" charset="0"/>
                <a:ea typeface="Cambria" panose="02040503050406030204" pitchFamily="18" charset="0"/>
                <a:cs typeface="Cambria" panose="02040503050406030204" pitchFamily="18" charset="0"/>
              </a:rPr>
              <a:t> </a:t>
            </a:r>
            <a:r>
              <a:rPr lang="en-US" spc="-15" dirty="0">
                <a:latin typeface="Cambria" panose="02040503050406030204" pitchFamily="18" charset="0"/>
                <a:ea typeface="Cambria" panose="02040503050406030204" pitchFamily="18" charset="0"/>
                <a:cs typeface="Cambria" panose="02040503050406030204" pitchFamily="18" charset="0"/>
              </a:rPr>
              <a:t>risk</a:t>
            </a:r>
            <a:r>
              <a:rPr lang="en-US" spc="-35" dirty="0">
                <a:latin typeface="Cambria" panose="02040503050406030204" pitchFamily="18" charset="0"/>
                <a:ea typeface="Cambria" panose="02040503050406030204" pitchFamily="18" charset="0"/>
                <a:cs typeface="Cambria" panose="02040503050406030204" pitchFamily="18" charset="0"/>
              </a:rPr>
              <a:t> </a:t>
            </a:r>
            <a:r>
              <a:rPr lang="en-US" spc="-15" dirty="0">
                <a:latin typeface="Cambria" panose="02040503050406030204" pitchFamily="18" charset="0"/>
                <a:ea typeface="Cambria" panose="02040503050406030204" pitchFamily="18" charset="0"/>
                <a:cs typeface="Cambria" panose="02040503050406030204" pitchFamily="18" charset="0"/>
              </a:rPr>
              <a:t>index across labor market states and demographic characteristics shown </a:t>
            </a:r>
            <a:r>
              <a:rPr lang="en-US" dirty="0">
                <a:latin typeface="Cambria" panose="02040503050406030204" pitchFamily="18" charset="0"/>
                <a:ea typeface="Cambria" panose="02040503050406030204" pitchFamily="18" charset="0"/>
                <a:cs typeface="Cambria" panose="02040503050406030204" pitchFamily="18" charset="0"/>
              </a:rPr>
              <a:t>in </a:t>
            </a:r>
            <a:r>
              <a:rPr lang="en-US" spc="-15" dirty="0">
                <a:solidFill>
                  <a:srgbClr val="FF0000"/>
                </a:solidFill>
                <a:latin typeface="Cambria" panose="02040503050406030204" pitchFamily="18" charset="0"/>
                <a:ea typeface="Cambria" panose="02040503050406030204" pitchFamily="18" charset="0"/>
                <a:cs typeface="Cambria" panose="02040503050406030204" pitchFamily="18" charset="0"/>
                <a:hlinkClick r:id="rId7" action="ppaction://hlinkfile">
                  <a:extLst>
                    <a:ext uri="{A12FA001-AC4F-418D-AE19-62706E023703}">
                      <ahyp:hlinkClr xmlns:ahyp="http://schemas.microsoft.com/office/drawing/2018/hyperlinkcolor" xmlns="" val="tx"/>
                    </a:ext>
                  </a:extLst>
                </a:hlinkClick>
              </a:rPr>
              <a:t>Table </a:t>
            </a:r>
            <a:r>
              <a:rPr lang="en-US" dirty="0">
                <a:solidFill>
                  <a:srgbClr val="FF0000"/>
                </a:solidFill>
                <a:latin typeface="Cambria" panose="02040503050406030204" pitchFamily="18" charset="0"/>
                <a:ea typeface="Cambria" panose="02040503050406030204" pitchFamily="18" charset="0"/>
                <a:cs typeface="Cambria" panose="02040503050406030204" pitchFamily="18" charset="0"/>
                <a:hlinkClick r:id="rId7" action="ppaction://hlinkfile">
                  <a:extLst>
                    <a:ext uri="{A12FA001-AC4F-418D-AE19-62706E023703}">
                      <ahyp:hlinkClr xmlns:ahyp="http://schemas.microsoft.com/office/drawing/2018/hyperlinkcolor" xmlns="" val="tx"/>
                    </a:ext>
                  </a:extLst>
                </a:hlinkClick>
              </a:rPr>
              <a:t>5 </a:t>
            </a:r>
            <a:r>
              <a:rPr lang="en-US" spc="-20" dirty="0">
                <a:latin typeface="Cambria" panose="02040503050406030204" pitchFamily="18" charset="0"/>
                <a:ea typeface="Cambria" panose="02040503050406030204" pitchFamily="18" charset="0"/>
                <a:cs typeface="Cambria" panose="02040503050406030204" pitchFamily="18" charset="0"/>
              </a:rPr>
              <a:t>for </a:t>
            </a:r>
            <a:r>
              <a:rPr lang="en-US" spc="-15" dirty="0">
                <a:latin typeface="Cambria" panose="02040503050406030204" pitchFamily="18" charset="0"/>
                <a:ea typeface="Cambria" panose="02040503050406030204" pitchFamily="18" charset="0"/>
                <a:cs typeface="Cambria" panose="02040503050406030204" pitchFamily="18" charset="0"/>
              </a:rPr>
              <a:t>Ukraine. </a:t>
            </a:r>
            <a:endParaRPr lang="el-GR" spc="-15" dirty="0">
              <a:latin typeface="Cambria" panose="02040503050406030204" pitchFamily="18" charset="0"/>
              <a:ea typeface="Cambria" panose="02040503050406030204" pitchFamily="18" charset="0"/>
              <a:cs typeface="Cambria" panose="02040503050406030204" pitchFamily="18" charset="0"/>
            </a:endParaRPr>
          </a:p>
          <a:p>
            <a:pPr marL="384810" marR="664210" indent="-285750" algn="just">
              <a:lnSpc>
                <a:spcPct val="105000"/>
              </a:lnSpc>
              <a:spcAft>
                <a:spcPts val="0"/>
              </a:spcAft>
              <a:buFont typeface="Arial" panose="020B0604020202020204" pitchFamily="34" charset="0"/>
              <a:buChar char="•"/>
            </a:pPr>
            <a:r>
              <a:rPr lang="en-US" spc="-15" dirty="0">
                <a:latin typeface="Cambria" panose="02040503050406030204" pitchFamily="18" charset="0"/>
                <a:ea typeface="Cambria" panose="02040503050406030204" pitchFamily="18" charset="0"/>
                <a:cs typeface="Cambria" panose="02040503050406030204" pitchFamily="18" charset="0"/>
              </a:rPr>
              <a:t>No matter what </a:t>
            </a:r>
            <a:r>
              <a:rPr lang="en-US" dirty="0">
                <a:latin typeface="Cambria" panose="02040503050406030204" pitchFamily="18" charset="0"/>
                <a:ea typeface="Cambria" panose="02040503050406030204" pitchFamily="18" charset="0"/>
                <a:cs typeface="Cambria" panose="02040503050406030204" pitchFamily="18" charset="0"/>
              </a:rPr>
              <a:t>the </a:t>
            </a:r>
            <a:r>
              <a:rPr lang="en-US" spc="-15" dirty="0">
                <a:latin typeface="Cambria" panose="02040503050406030204" pitchFamily="18" charset="0"/>
                <a:ea typeface="Cambria" panose="02040503050406030204" pitchFamily="18" charset="0"/>
                <a:cs typeface="Cambria" panose="02040503050406030204" pitchFamily="18" charset="0"/>
              </a:rPr>
              <a:t>demographic characteristic, </a:t>
            </a:r>
            <a:r>
              <a:rPr lang="en-US" dirty="0">
                <a:latin typeface="Cambria" panose="02040503050406030204" pitchFamily="18" charset="0"/>
                <a:ea typeface="Cambria" panose="02040503050406030204" pitchFamily="18" charset="0"/>
                <a:cs typeface="Cambria" panose="02040503050406030204" pitchFamily="18" charset="0"/>
              </a:rPr>
              <a:t>the </a:t>
            </a:r>
            <a:r>
              <a:rPr lang="en-US" spc="-15" dirty="0">
                <a:solidFill>
                  <a:srgbClr val="FF0000"/>
                </a:solidFill>
                <a:latin typeface="Cambria" panose="02040503050406030204" pitchFamily="18" charset="0"/>
                <a:ea typeface="Cambria" panose="02040503050406030204" pitchFamily="18" charset="0"/>
                <a:cs typeface="Cambria" panose="02040503050406030204" pitchFamily="18" charset="0"/>
              </a:rPr>
              <a:t>average </a:t>
            </a:r>
            <a:r>
              <a:rPr lang="en-US" dirty="0">
                <a:solidFill>
                  <a:srgbClr val="FF0000"/>
                </a:solidFill>
                <a:latin typeface="Cambria" panose="02040503050406030204" pitchFamily="18" charset="0"/>
                <a:ea typeface="Cambria" panose="02040503050406030204" pitchFamily="18" charset="0"/>
                <a:cs typeface="Cambria" panose="02040503050406030204" pitchFamily="18" charset="0"/>
              </a:rPr>
              <a:t>of the </a:t>
            </a:r>
            <a:r>
              <a:rPr lang="en-US" spc="-15" dirty="0">
                <a:solidFill>
                  <a:srgbClr val="FF0000"/>
                </a:solidFill>
                <a:latin typeface="Cambria" panose="02040503050406030204" pitchFamily="18" charset="0"/>
                <a:ea typeface="Cambria" panose="02040503050406030204" pitchFamily="18" charset="0"/>
                <a:cs typeface="Cambria" panose="02040503050406030204" pitchFamily="18" charset="0"/>
              </a:rPr>
              <a:t>risk index </a:t>
            </a:r>
            <a:r>
              <a:rPr lang="en-US" dirty="0">
                <a:solidFill>
                  <a:srgbClr val="FF0000"/>
                </a:solidFill>
                <a:latin typeface="Cambria" panose="02040503050406030204" pitchFamily="18" charset="0"/>
                <a:ea typeface="Cambria" panose="02040503050406030204" pitchFamily="18" charset="0"/>
                <a:cs typeface="Cambria" panose="02040503050406030204" pitchFamily="18" charset="0"/>
              </a:rPr>
              <a:t>is the </a:t>
            </a:r>
            <a:r>
              <a:rPr lang="en-US" spc="-15" dirty="0">
                <a:solidFill>
                  <a:srgbClr val="FF0000"/>
                </a:solidFill>
                <a:latin typeface="Cambria" panose="02040503050406030204" pitchFamily="18" charset="0"/>
                <a:ea typeface="Cambria" panose="02040503050406030204" pitchFamily="18" charset="0"/>
                <a:cs typeface="Cambria" panose="02040503050406030204" pitchFamily="18" charset="0"/>
              </a:rPr>
              <a:t>lowest </a:t>
            </a:r>
            <a:r>
              <a:rPr lang="en-US" dirty="0">
                <a:solidFill>
                  <a:srgbClr val="FF0000"/>
                </a:solidFill>
                <a:latin typeface="Cambria" panose="02040503050406030204" pitchFamily="18" charset="0"/>
                <a:ea typeface="Cambria" panose="02040503050406030204" pitchFamily="18" charset="0"/>
                <a:cs typeface="Cambria" panose="02040503050406030204" pitchFamily="18" charset="0"/>
              </a:rPr>
              <a:t>for </a:t>
            </a:r>
            <a:r>
              <a:rPr lang="en-US" spc="-15" dirty="0">
                <a:solidFill>
                  <a:srgbClr val="FF0000"/>
                </a:solidFill>
                <a:latin typeface="Cambria" panose="02040503050406030204" pitchFamily="18" charset="0"/>
                <a:ea typeface="Cambria" panose="02040503050406030204" pitchFamily="18" charset="0"/>
                <a:cs typeface="Cambria" panose="02040503050406030204" pitchFamily="18" charset="0"/>
              </a:rPr>
              <a:t>formal employees, while </a:t>
            </a:r>
            <a:r>
              <a:rPr lang="en-US" dirty="0">
                <a:solidFill>
                  <a:srgbClr val="FF0000"/>
                </a:solidFill>
                <a:latin typeface="Cambria" panose="02040503050406030204" pitchFamily="18" charset="0"/>
                <a:ea typeface="Cambria" panose="02040503050406030204" pitchFamily="18" charset="0"/>
                <a:cs typeface="Cambria" panose="02040503050406030204" pitchFamily="18" charset="0"/>
              </a:rPr>
              <a:t>the </a:t>
            </a:r>
            <a:r>
              <a:rPr lang="en-US" spc="-15" dirty="0">
                <a:solidFill>
                  <a:srgbClr val="FF0000"/>
                </a:solidFill>
                <a:latin typeface="Cambria" panose="02040503050406030204" pitchFamily="18" charset="0"/>
                <a:ea typeface="Cambria" panose="02040503050406030204" pitchFamily="18" charset="0"/>
                <a:cs typeface="Cambria" panose="02040503050406030204" pitchFamily="18" charset="0"/>
              </a:rPr>
              <a:t>averages </a:t>
            </a:r>
            <a:r>
              <a:rPr lang="en-US" dirty="0">
                <a:solidFill>
                  <a:srgbClr val="FF0000"/>
                </a:solidFill>
                <a:latin typeface="Cambria" panose="02040503050406030204" pitchFamily="18" charset="0"/>
                <a:ea typeface="Cambria" panose="02040503050406030204" pitchFamily="18" charset="0"/>
                <a:cs typeface="Cambria" panose="02040503050406030204" pitchFamily="18" charset="0"/>
              </a:rPr>
              <a:t>for </a:t>
            </a:r>
            <a:r>
              <a:rPr lang="en-US" spc="-15" dirty="0">
                <a:solidFill>
                  <a:srgbClr val="FF0000"/>
                </a:solidFill>
                <a:latin typeface="Cambria" panose="02040503050406030204" pitchFamily="18" charset="0"/>
                <a:ea typeface="Cambria" panose="02040503050406030204" pitchFamily="18" charset="0"/>
                <a:cs typeface="Cambria" panose="02040503050406030204" pitchFamily="18" charset="0"/>
              </a:rPr>
              <a:t>informal employees </a:t>
            </a:r>
            <a:r>
              <a:rPr lang="en-US" dirty="0">
                <a:solidFill>
                  <a:srgbClr val="FF0000"/>
                </a:solidFill>
                <a:latin typeface="Cambria" panose="02040503050406030204" pitchFamily="18" charset="0"/>
                <a:ea typeface="Cambria" panose="02040503050406030204" pitchFamily="18" charset="0"/>
                <a:cs typeface="Cambria" panose="02040503050406030204" pitchFamily="18" charset="0"/>
              </a:rPr>
              <a:t>and </a:t>
            </a:r>
            <a:r>
              <a:rPr lang="en-US" spc="-15" dirty="0">
                <a:solidFill>
                  <a:srgbClr val="FF0000"/>
                </a:solidFill>
                <a:latin typeface="Cambria" panose="02040503050406030204" pitchFamily="18" charset="0"/>
                <a:ea typeface="Cambria" panose="02040503050406030204" pitchFamily="18" charset="0"/>
                <a:cs typeface="Cambria" panose="02040503050406030204" pitchFamily="18" charset="0"/>
              </a:rPr>
              <a:t>self-employed are more or less</a:t>
            </a:r>
            <a:r>
              <a:rPr lang="en-US" spc="-30" dirty="0">
                <a:solidFill>
                  <a:srgbClr val="FF0000"/>
                </a:solidFill>
                <a:latin typeface="Cambria" panose="02040503050406030204" pitchFamily="18" charset="0"/>
                <a:ea typeface="Cambria" panose="02040503050406030204" pitchFamily="18" charset="0"/>
                <a:cs typeface="Cambria" panose="02040503050406030204" pitchFamily="18" charset="0"/>
              </a:rPr>
              <a:t> </a:t>
            </a:r>
            <a:r>
              <a:rPr lang="en-US" spc="-15" dirty="0">
                <a:solidFill>
                  <a:srgbClr val="FF0000"/>
                </a:solidFill>
                <a:latin typeface="Cambria" panose="02040503050406030204" pitchFamily="18" charset="0"/>
                <a:ea typeface="Cambria" panose="02040503050406030204" pitchFamily="18" charset="0"/>
                <a:cs typeface="Cambria" panose="02040503050406030204" pitchFamily="18" charset="0"/>
              </a:rPr>
              <a:t>close</a:t>
            </a:r>
            <a:r>
              <a:rPr lang="en-US" spc="-30" dirty="0">
                <a:solidFill>
                  <a:srgbClr val="FF0000"/>
                </a:solidFill>
                <a:latin typeface="Cambria" panose="02040503050406030204" pitchFamily="18" charset="0"/>
                <a:ea typeface="Cambria" panose="02040503050406030204" pitchFamily="18" charset="0"/>
                <a:cs typeface="Cambria" panose="02040503050406030204" pitchFamily="18" charset="0"/>
              </a:rPr>
              <a:t> </a:t>
            </a:r>
            <a:r>
              <a:rPr lang="en-US" dirty="0">
                <a:solidFill>
                  <a:srgbClr val="FF0000"/>
                </a:solidFill>
                <a:latin typeface="Cambria" panose="02040503050406030204" pitchFamily="18" charset="0"/>
                <a:ea typeface="Cambria" panose="02040503050406030204" pitchFamily="18" charset="0"/>
                <a:cs typeface="Cambria" panose="02040503050406030204" pitchFamily="18" charset="0"/>
              </a:rPr>
              <a:t>to</a:t>
            </a:r>
            <a:r>
              <a:rPr lang="en-US" spc="-35" dirty="0">
                <a:solidFill>
                  <a:srgbClr val="FF0000"/>
                </a:solidFill>
                <a:latin typeface="Cambria" panose="02040503050406030204" pitchFamily="18" charset="0"/>
                <a:ea typeface="Cambria" panose="02040503050406030204" pitchFamily="18" charset="0"/>
                <a:cs typeface="Cambria" panose="02040503050406030204" pitchFamily="18" charset="0"/>
              </a:rPr>
              <a:t> </a:t>
            </a:r>
            <a:r>
              <a:rPr lang="en-US" spc="-15" dirty="0">
                <a:solidFill>
                  <a:srgbClr val="FF0000"/>
                </a:solidFill>
                <a:latin typeface="Cambria" panose="02040503050406030204" pitchFamily="18" charset="0"/>
                <a:ea typeface="Cambria" panose="02040503050406030204" pitchFamily="18" charset="0"/>
                <a:cs typeface="Cambria" panose="02040503050406030204" pitchFamily="18" charset="0"/>
              </a:rPr>
              <a:t>each</a:t>
            </a:r>
            <a:r>
              <a:rPr lang="en-US" spc="-25" dirty="0">
                <a:solidFill>
                  <a:srgbClr val="FF0000"/>
                </a:solidFill>
                <a:latin typeface="Cambria" panose="02040503050406030204" pitchFamily="18" charset="0"/>
                <a:ea typeface="Cambria" panose="02040503050406030204" pitchFamily="18" charset="0"/>
                <a:cs typeface="Cambria" panose="02040503050406030204" pitchFamily="18" charset="0"/>
              </a:rPr>
              <a:t> </a:t>
            </a:r>
            <a:r>
              <a:rPr lang="en-US" spc="-15" dirty="0">
                <a:solidFill>
                  <a:srgbClr val="FF0000"/>
                </a:solidFill>
                <a:latin typeface="Cambria" panose="02040503050406030204" pitchFamily="18" charset="0"/>
                <a:ea typeface="Cambria" panose="02040503050406030204" pitchFamily="18" charset="0"/>
                <a:cs typeface="Cambria" panose="02040503050406030204" pitchFamily="18" charset="0"/>
              </a:rPr>
              <a:t>other</a:t>
            </a:r>
            <a:r>
              <a:rPr lang="en-US" spc="-15" dirty="0">
                <a:latin typeface="Cambria" panose="02040503050406030204" pitchFamily="18" charset="0"/>
                <a:ea typeface="Cambria" panose="02040503050406030204" pitchFamily="18" charset="0"/>
                <a:cs typeface="Cambria" panose="02040503050406030204" pitchFamily="18" charset="0"/>
              </a:rPr>
              <a:t>.</a:t>
            </a:r>
            <a:endParaRPr lang="el-GR" spc="-30" dirty="0">
              <a:latin typeface="Cambria" panose="02040503050406030204" pitchFamily="18" charset="0"/>
              <a:ea typeface="Cambria" panose="02040503050406030204" pitchFamily="18" charset="0"/>
              <a:cs typeface="Cambria" panose="02040503050406030204" pitchFamily="18" charset="0"/>
            </a:endParaRPr>
          </a:p>
          <a:p>
            <a:pPr marL="384810" marR="664210" indent="-285750" algn="just">
              <a:lnSpc>
                <a:spcPct val="105000"/>
              </a:lnSpc>
              <a:spcAft>
                <a:spcPts val="0"/>
              </a:spcAft>
              <a:buFont typeface="Arial" panose="020B0604020202020204" pitchFamily="34" charset="0"/>
              <a:buChar char="•"/>
            </a:pPr>
            <a:r>
              <a:rPr lang="en-US" spc="-15" dirty="0">
                <a:latin typeface="Cambria" panose="02040503050406030204" pitchFamily="18" charset="0"/>
                <a:ea typeface="Cambria" panose="02040503050406030204" pitchFamily="18" charset="0"/>
                <a:cs typeface="Cambria" panose="02040503050406030204" pitchFamily="18" charset="0"/>
              </a:rPr>
              <a:t>Workers</a:t>
            </a:r>
            <a:r>
              <a:rPr lang="en-US" spc="-30" dirty="0">
                <a:latin typeface="Cambria" panose="02040503050406030204" pitchFamily="18" charset="0"/>
                <a:ea typeface="Cambria" panose="02040503050406030204" pitchFamily="18" charset="0"/>
                <a:cs typeface="Cambria" panose="02040503050406030204" pitchFamily="18" charset="0"/>
              </a:rPr>
              <a:t> </a:t>
            </a:r>
            <a:r>
              <a:rPr lang="en-US" dirty="0">
                <a:latin typeface="Cambria" panose="02040503050406030204" pitchFamily="18" charset="0"/>
                <a:ea typeface="Cambria" panose="02040503050406030204" pitchFamily="18" charset="0"/>
                <a:cs typeface="Cambria" panose="02040503050406030204" pitchFamily="18" charset="0"/>
              </a:rPr>
              <a:t>who</a:t>
            </a:r>
            <a:r>
              <a:rPr lang="en-US" spc="-30" dirty="0">
                <a:latin typeface="Cambria" panose="02040503050406030204" pitchFamily="18" charset="0"/>
                <a:ea typeface="Cambria" panose="02040503050406030204" pitchFamily="18" charset="0"/>
                <a:cs typeface="Cambria" panose="02040503050406030204" pitchFamily="18" charset="0"/>
              </a:rPr>
              <a:t> </a:t>
            </a:r>
            <a:r>
              <a:rPr lang="en-US" dirty="0">
                <a:latin typeface="Cambria" panose="02040503050406030204" pitchFamily="18" charset="0"/>
                <a:ea typeface="Cambria" panose="02040503050406030204" pitchFamily="18" charset="0"/>
                <a:cs typeface="Cambria" panose="02040503050406030204" pitchFamily="18" charset="0"/>
              </a:rPr>
              <a:t>are</a:t>
            </a:r>
            <a:r>
              <a:rPr lang="en-US" spc="-35" dirty="0">
                <a:latin typeface="Cambria" panose="02040503050406030204" pitchFamily="18" charset="0"/>
                <a:ea typeface="Cambria" panose="02040503050406030204" pitchFamily="18" charset="0"/>
                <a:cs typeface="Cambria" panose="02040503050406030204" pitchFamily="18" charset="0"/>
              </a:rPr>
              <a:t> </a:t>
            </a:r>
            <a:r>
              <a:rPr lang="en-US" spc="-15" dirty="0">
                <a:latin typeface="Cambria" panose="02040503050406030204" pitchFamily="18" charset="0"/>
                <a:ea typeface="Cambria" panose="02040503050406030204" pitchFamily="18" charset="0"/>
                <a:cs typeface="Cambria" panose="02040503050406030204" pitchFamily="18" charset="0"/>
              </a:rPr>
              <a:t>voluntarily</a:t>
            </a:r>
            <a:r>
              <a:rPr lang="en-US" spc="-25" dirty="0">
                <a:latin typeface="Cambria" panose="02040503050406030204" pitchFamily="18" charset="0"/>
                <a:ea typeface="Cambria" panose="02040503050406030204" pitchFamily="18" charset="0"/>
                <a:cs typeface="Cambria" panose="02040503050406030204" pitchFamily="18" charset="0"/>
              </a:rPr>
              <a:t> </a:t>
            </a:r>
            <a:r>
              <a:rPr lang="en-US" dirty="0">
                <a:latin typeface="Cambria" panose="02040503050406030204" pitchFamily="18" charset="0"/>
                <a:ea typeface="Cambria" panose="02040503050406030204" pitchFamily="18" charset="0"/>
                <a:cs typeface="Cambria" panose="02040503050406030204" pitchFamily="18" charset="0"/>
              </a:rPr>
              <a:t>in</a:t>
            </a:r>
            <a:r>
              <a:rPr lang="en-US" spc="-25" dirty="0">
                <a:latin typeface="Cambria" panose="02040503050406030204" pitchFamily="18" charset="0"/>
                <a:ea typeface="Cambria" panose="02040503050406030204" pitchFamily="18" charset="0"/>
                <a:cs typeface="Cambria" panose="02040503050406030204" pitchFamily="18" charset="0"/>
              </a:rPr>
              <a:t> </a:t>
            </a:r>
            <a:r>
              <a:rPr lang="en-US" spc="-15" dirty="0">
                <a:latin typeface="Cambria" panose="02040503050406030204" pitchFamily="18" charset="0"/>
                <a:ea typeface="Cambria" panose="02040503050406030204" pitchFamily="18" charset="0"/>
                <a:cs typeface="Cambria" panose="02040503050406030204" pitchFamily="18" charset="0"/>
              </a:rPr>
              <a:t>informal dependent employment </a:t>
            </a:r>
            <a:r>
              <a:rPr lang="en-US" dirty="0">
                <a:latin typeface="Cambria" panose="02040503050406030204" pitchFamily="18" charset="0"/>
                <a:ea typeface="Cambria" panose="02040503050406030204" pitchFamily="18" charset="0"/>
                <a:cs typeface="Cambria" panose="02040503050406030204" pitchFamily="18" charset="0"/>
              </a:rPr>
              <a:t>are </a:t>
            </a:r>
            <a:r>
              <a:rPr lang="en-US" spc="-15" dirty="0">
                <a:latin typeface="Cambria" panose="02040503050406030204" pitchFamily="18" charset="0"/>
                <a:ea typeface="Cambria" panose="02040503050406030204" pitchFamily="18" charset="0"/>
                <a:cs typeface="Cambria" panose="02040503050406030204" pitchFamily="18" charset="0"/>
              </a:rPr>
              <a:t>more risk loving </a:t>
            </a:r>
            <a:r>
              <a:rPr lang="en-US" dirty="0">
                <a:latin typeface="Cambria" panose="02040503050406030204" pitchFamily="18" charset="0"/>
                <a:ea typeface="Cambria" panose="02040503050406030204" pitchFamily="18" charset="0"/>
                <a:cs typeface="Cambria" panose="02040503050406030204" pitchFamily="18" charset="0"/>
              </a:rPr>
              <a:t>by </a:t>
            </a:r>
            <a:r>
              <a:rPr lang="en-US" spc="-15" dirty="0">
                <a:latin typeface="Cambria" panose="02040503050406030204" pitchFamily="18" charset="0"/>
                <a:ea typeface="Cambria" panose="02040503050406030204" pitchFamily="18" charset="0"/>
                <a:cs typeface="Cambria" panose="02040503050406030204" pitchFamily="18" charset="0"/>
              </a:rPr>
              <a:t>roughly half </a:t>
            </a:r>
            <a:r>
              <a:rPr lang="en-US" dirty="0">
                <a:latin typeface="Cambria" panose="02040503050406030204" pitchFamily="18" charset="0"/>
                <a:ea typeface="Cambria" panose="02040503050406030204" pitchFamily="18" charset="0"/>
                <a:cs typeface="Cambria" panose="02040503050406030204" pitchFamily="18" charset="0"/>
              </a:rPr>
              <a:t>a </a:t>
            </a:r>
            <a:r>
              <a:rPr lang="en-US" spc="-15" dirty="0">
                <a:latin typeface="Cambria" panose="02040503050406030204" pitchFamily="18" charset="0"/>
                <a:ea typeface="Cambria" panose="02040503050406030204" pitchFamily="18" charset="0"/>
                <a:cs typeface="Cambria" panose="02040503050406030204" pitchFamily="18" charset="0"/>
              </a:rPr>
              <a:t>unit, while there</a:t>
            </a:r>
            <a:r>
              <a:rPr lang="en-US" spc="-135" dirty="0">
                <a:latin typeface="Cambria" panose="02040503050406030204" pitchFamily="18" charset="0"/>
                <a:ea typeface="Cambria" panose="02040503050406030204" pitchFamily="18" charset="0"/>
                <a:cs typeface="Cambria" panose="02040503050406030204" pitchFamily="18" charset="0"/>
              </a:rPr>
              <a:t> </a:t>
            </a:r>
            <a:r>
              <a:rPr lang="en-US" dirty="0">
                <a:latin typeface="Cambria" panose="02040503050406030204" pitchFamily="18" charset="0"/>
                <a:ea typeface="Cambria" panose="02040503050406030204" pitchFamily="18" charset="0"/>
                <a:cs typeface="Cambria" panose="02040503050406030204" pitchFamily="18" charset="0"/>
              </a:rPr>
              <a:t>is </a:t>
            </a:r>
            <a:r>
              <a:rPr lang="en-US" spc="-15" dirty="0">
                <a:latin typeface="Cambria" panose="02040503050406030204" pitchFamily="18" charset="0"/>
                <a:ea typeface="Cambria" panose="02040503050406030204" pitchFamily="18" charset="0"/>
                <a:cs typeface="Cambria" panose="02040503050406030204" pitchFamily="18" charset="0"/>
              </a:rPr>
              <a:t>little difference </a:t>
            </a:r>
            <a:r>
              <a:rPr lang="en-US" dirty="0">
                <a:latin typeface="Cambria" panose="02040503050406030204" pitchFamily="18" charset="0"/>
                <a:ea typeface="Cambria" panose="02040503050406030204" pitchFamily="18" charset="0"/>
                <a:cs typeface="Cambria" panose="02040503050406030204" pitchFamily="18" charset="0"/>
              </a:rPr>
              <a:t>in the </a:t>
            </a:r>
            <a:r>
              <a:rPr lang="en-US" spc="-15" dirty="0">
                <a:latin typeface="Cambria" panose="02040503050406030204" pitchFamily="18" charset="0"/>
                <a:ea typeface="Cambria" panose="02040503050406030204" pitchFamily="18" charset="0"/>
                <a:cs typeface="Cambria" panose="02040503050406030204" pitchFamily="18" charset="0"/>
              </a:rPr>
              <a:t>average risk indices </a:t>
            </a:r>
            <a:r>
              <a:rPr lang="en-US" dirty="0">
                <a:latin typeface="Cambria" panose="02040503050406030204" pitchFamily="18" charset="0"/>
                <a:ea typeface="Cambria" panose="02040503050406030204" pitchFamily="18" charset="0"/>
                <a:cs typeface="Cambria" panose="02040503050406030204" pitchFamily="18" charset="0"/>
              </a:rPr>
              <a:t>of the </a:t>
            </a:r>
            <a:r>
              <a:rPr lang="en-US" spc="-15" dirty="0">
                <a:latin typeface="Cambria" panose="02040503050406030204" pitchFamily="18" charset="0"/>
                <a:ea typeface="Cambria" panose="02040503050406030204" pitchFamily="18" charset="0"/>
                <a:cs typeface="Cambria" panose="02040503050406030204" pitchFamily="18" charset="0"/>
              </a:rPr>
              <a:t>formally self-employed </a:t>
            </a:r>
            <a:r>
              <a:rPr lang="en-US" dirty="0">
                <a:latin typeface="Cambria" panose="02040503050406030204" pitchFamily="18" charset="0"/>
                <a:ea typeface="Cambria" panose="02040503050406030204" pitchFamily="18" charset="0"/>
                <a:cs typeface="Cambria" panose="02040503050406030204" pitchFamily="18" charset="0"/>
              </a:rPr>
              <a:t>and the </a:t>
            </a:r>
            <a:r>
              <a:rPr lang="en-US" spc="-15" dirty="0">
                <a:latin typeface="Cambria" panose="02040503050406030204" pitchFamily="18" charset="0"/>
                <a:ea typeface="Cambria" panose="02040503050406030204" pitchFamily="18" charset="0"/>
                <a:cs typeface="Cambria" panose="02040503050406030204" pitchFamily="18" charset="0"/>
              </a:rPr>
              <a:t>informally, that </a:t>
            </a:r>
            <a:r>
              <a:rPr lang="en-US" dirty="0">
                <a:latin typeface="Cambria" panose="02040503050406030204" pitchFamily="18" charset="0"/>
                <a:ea typeface="Cambria" panose="02040503050406030204" pitchFamily="18" charset="0"/>
                <a:cs typeface="Cambria" panose="02040503050406030204" pitchFamily="18" charset="0"/>
              </a:rPr>
              <a:t>is not </a:t>
            </a:r>
            <a:r>
              <a:rPr lang="en-US" spc="-15" dirty="0">
                <a:latin typeface="Cambria" panose="02040503050406030204" pitchFamily="18" charset="0"/>
                <a:ea typeface="Cambria" panose="02040503050406030204" pitchFamily="18" charset="0"/>
                <a:cs typeface="Cambria" panose="02040503050406030204" pitchFamily="18" charset="0"/>
              </a:rPr>
              <a:t>registered,</a:t>
            </a:r>
            <a:r>
              <a:rPr lang="en-US" spc="135" dirty="0">
                <a:latin typeface="Cambria" panose="02040503050406030204" pitchFamily="18" charset="0"/>
                <a:ea typeface="Cambria" panose="02040503050406030204" pitchFamily="18" charset="0"/>
                <a:cs typeface="Cambria" panose="02040503050406030204" pitchFamily="18" charset="0"/>
              </a:rPr>
              <a:t> </a:t>
            </a:r>
            <a:r>
              <a:rPr lang="en-US" spc="-20" dirty="0" smtClean="0">
                <a:latin typeface="Cambria" panose="02040503050406030204" pitchFamily="18" charset="0"/>
                <a:ea typeface="Cambria" panose="02040503050406030204" pitchFamily="18" charset="0"/>
                <a:cs typeface="Cambria" panose="02040503050406030204" pitchFamily="18" charset="0"/>
              </a:rPr>
              <a:t>self-employed.</a:t>
            </a:r>
            <a:endParaRPr lang="el-GR" dirty="0">
              <a:latin typeface="Cambria" panose="02040503050406030204" pitchFamily="18" charset="0"/>
              <a:ea typeface="Cambria" panose="02040503050406030204" pitchFamily="18" charset="0"/>
              <a:cs typeface="Cambria" panose="02040503050406030204" pitchFamily="18" charset="0"/>
            </a:endParaRPr>
          </a:p>
        </p:txBody>
      </p:sp>
    </p:spTree>
    <p:extLst>
      <p:ext uri="{BB962C8B-B14F-4D97-AF65-F5344CB8AC3E}">
        <p14:creationId xmlns:p14="http://schemas.microsoft.com/office/powerpoint/2010/main" val="4240081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a:extLst>
              <a:ext uri="{FF2B5EF4-FFF2-40B4-BE49-F238E27FC236}">
                <a16:creationId xmlns:a16="http://schemas.microsoft.com/office/drawing/2014/main" id="{332F6D59-6290-4028-B2C2-68775123478F}"/>
              </a:ext>
            </a:extLst>
          </p:cNvPr>
          <p:cNvPicPr>
            <a:picLocks noGrp="1" noChangeAspect="1"/>
          </p:cNvPicPr>
          <p:nvPr>
            <p:ph idx="1"/>
          </p:nvPr>
        </p:nvPicPr>
        <p:blipFill>
          <a:blip r:embed="rId2"/>
          <a:stretch>
            <a:fillRect/>
          </a:stretch>
        </p:blipFill>
        <p:spPr>
          <a:xfrm>
            <a:off x="354130" y="1260705"/>
            <a:ext cx="5961591" cy="3423567"/>
          </a:xfrm>
          <a:prstGeom prst="rect">
            <a:avLst/>
          </a:prstGeom>
        </p:spPr>
      </p:pic>
      <p:sp>
        <p:nvSpPr>
          <p:cNvPr id="6" name="TextBox 5">
            <a:extLst>
              <a:ext uri="{FF2B5EF4-FFF2-40B4-BE49-F238E27FC236}">
                <a16:creationId xmlns:a16="http://schemas.microsoft.com/office/drawing/2014/main" id="{C6E602E2-9F47-4CE4-9CAF-668784CC8649}"/>
              </a:ext>
            </a:extLst>
          </p:cNvPr>
          <p:cNvSpPr txBox="1"/>
          <p:nvPr/>
        </p:nvSpPr>
        <p:spPr>
          <a:xfrm>
            <a:off x="6096000" y="148471"/>
            <a:ext cx="4791815" cy="6709529"/>
          </a:xfrm>
          <a:prstGeom prst="rect">
            <a:avLst/>
          </a:prstGeom>
          <a:noFill/>
        </p:spPr>
        <p:txBody>
          <a:bodyPr wrap="square" rtlCol="0">
            <a:spAutoFit/>
          </a:bodyPr>
          <a:lstStyle/>
          <a:p>
            <a:r>
              <a:rPr lang="en-US" sz="1400" u="sng" dirty="0">
                <a:solidFill>
                  <a:srgbClr val="FF0000"/>
                </a:solidFill>
                <a:hlinkClick r:id="rId3" action="ppaction://hlinkfile">
                  <a:extLst>
                    <a:ext uri="{A12FA001-AC4F-418D-AE19-62706E023703}">
                      <ahyp:hlinkClr xmlns:ahyp="http://schemas.microsoft.com/office/drawing/2018/hyperlinkcolor" xmlns="" val="tx"/>
                    </a:ext>
                  </a:extLst>
                </a:hlinkClick>
              </a:rPr>
              <a:t>Table 6</a:t>
            </a:r>
            <a:r>
              <a:rPr lang="en-US" sz="1400" u="sng" dirty="0">
                <a:solidFill>
                  <a:srgbClr val="FF0000"/>
                </a:solidFill>
              </a:rPr>
              <a:t> summarizes the results of regressing the probability of being in informal employment on various risk measures while controlling for demographics, income, migration status, sector, occupation and region.</a:t>
            </a:r>
          </a:p>
          <a:p>
            <a:endParaRPr lang="en-US" sz="1400" u="sng" dirty="0">
              <a:solidFill>
                <a:srgbClr val="FF0000"/>
              </a:solidFill>
            </a:endParaRPr>
          </a:p>
          <a:p>
            <a:r>
              <a:rPr lang="en-US" sz="1400" dirty="0">
                <a:solidFill>
                  <a:srgbClr val="FF0000"/>
                </a:solidFill>
              </a:rPr>
              <a:t>Results</a:t>
            </a:r>
          </a:p>
          <a:p>
            <a:pPr marL="228600" indent="-228600">
              <a:buFont typeface="+mj-lt"/>
              <a:buAutoNum type="arabicPeriod"/>
            </a:pPr>
            <a:r>
              <a:rPr lang="en-US" sz="1400" dirty="0"/>
              <a:t>Being in informal employment continuously over a long period has no signiﬁcant effect on risk attitudes. </a:t>
            </a:r>
          </a:p>
          <a:p>
            <a:pPr marL="228600" indent="-228600">
              <a:buFont typeface="+mj-lt"/>
              <a:buAutoNum type="arabicPeriod"/>
            </a:pPr>
            <a:r>
              <a:rPr lang="en-US" sz="1400" dirty="0"/>
              <a:t>The upper panel of </a:t>
            </a:r>
            <a:r>
              <a:rPr lang="en-US" sz="1400" dirty="0">
                <a:hlinkClick r:id="rId3" action="ppaction://hlinkfile">
                  <a:extLst>
                    <a:ext uri="{A12FA001-AC4F-418D-AE19-62706E023703}">
                      <ahyp:hlinkClr xmlns:ahyp="http://schemas.microsoft.com/office/drawing/2018/hyperlinkcolor" xmlns="" val="tx"/>
                    </a:ext>
                  </a:extLst>
                </a:hlinkClick>
              </a:rPr>
              <a:t>Table </a:t>
            </a:r>
            <a:r>
              <a:rPr lang="en-US" sz="1400" dirty="0"/>
              <a:t>6 shows the impact of general risk preferences and of risk preferences in the ﬁnancial domain for Russia. Whether the risk index or the risk indicator is used, we get statistically signiﬁcant positive marginal effects.</a:t>
            </a:r>
          </a:p>
          <a:p>
            <a:pPr marL="228600" indent="-228600">
              <a:buFont typeface="+mj-lt"/>
              <a:buAutoNum type="arabicPeriod"/>
            </a:pPr>
            <a:r>
              <a:rPr lang="en-US" sz="1400" dirty="0"/>
              <a:t> When the index increases by one unit, the probability of being in informal employment rises by 1/5 of a percentage point in the general and in the ﬁnancial domain. </a:t>
            </a:r>
          </a:p>
          <a:p>
            <a:pPr marL="228600" indent="-228600">
              <a:buFont typeface="+mj-lt"/>
              <a:buAutoNum type="arabicPeriod"/>
            </a:pPr>
            <a:r>
              <a:rPr lang="en-US" sz="1400" dirty="0"/>
              <a:t>When the dichotomous risk indicator is taken, the results tell us that a relatively risk-loving person has a propensity to select himself into informal employment that is between 1.3 and 2.2. percentage points higher than for a relatively risk-averse person. </a:t>
            </a:r>
          </a:p>
          <a:p>
            <a:pPr marL="228600" indent="-228600">
              <a:buFont typeface="+mj-lt"/>
              <a:buAutoNum type="arabicPeriod"/>
            </a:pPr>
            <a:r>
              <a:rPr lang="en-US" sz="1400" dirty="0"/>
              <a:t>In addition, the coefﬁcients on gender, education and regional location are of the same order of magnitude as the coefﬁcients on the risk indicator variables </a:t>
            </a:r>
          </a:p>
          <a:p>
            <a:pPr marL="228600" indent="-228600">
              <a:buFont typeface="+mj-lt"/>
              <a:buAutoNum type="arabicPeriod"/>
            </a:pPr>
            <a:r>
              <a:rPr lang="en-US" sz="1400" dirty="0"/>
              <a:t>The effects for Ukraine, shown in the lower panel of </a:t>
            </a:r>
            <a:r>
              <a:rPr lang="en-US" sz="1400" dirty="0">
                <a:hlinkClick r:id="rId3" action="ppaction://hlinkfile"/>
              </a:rPr>
              <a:t>Table 6</a:t>
            </a:r>
            <a:r>
              <a:rPr lang="en-US" sz="1400" dirty="0"/>
              <a:t> are very similar to those for the Russian labor market and have similar relative magnitudes. </a:t>
            </a:r>
          </a:p>
          <a:p>
            <a:pPr marL="228600" indent="-228600">
              <a:buFont typeface="+mj-lt"/>
              <a:buAutoNum type="arabicPeriod"/>
            </a:pPr>
            <a:r>
              <a:rPr lang="en-US" sz="1400" dirty="0"/>
              <a:t>Risk preferences are important in predicting selection into informal employment in both countries.</a:t>
            </a:r>
            <a:endParaRPr lang="el-GR" sz="1400" dirty="0"/>
          </a:p>
          <a:p>
            <a:endParaRPr lang="el-GR" sz="1000" dirty="0"/>
          </a:p>
        </p:txBody>
      </p:sp>
    </p:spTree>
    <p:extLst>
      <p:ext uri="{BB962C8B-B14F-4D97-AF65-F5344CB8AC3E}">
        <p14:creationId xmlns:p14="http://schemas.microsoft.com/office/powerpoint/2010/main" val="2557028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3397C9-FD65-4338-97E5-785407FF4A8D}"/>
              </a:ext>
            </a:extLst>
          </p:cNvPr>
          <p:cNvSpPr>
            <a:spLocks noGrp="1"/>
          </p:cNvSpPr>
          <p:nvPr>
            <p:ph idx="1"/>
          </p:nvPr>
        </p:nvSpPr>
        <p:spPr>
          <a:xfrm>
            <a:off x="597435" y="1610174"/>
            <a:ext cx="8596668" cy="3880773"/>
          </a:xfrm>
        </p:spPr>
        <p:txBody>
          <a:bodyPr/>
          <a:lstStyle/>
          <a:p>
            <a:r>
              <a:rPr lang="en-US" dirty="0"/>
              <a:t>Dividing employment into ﬁve distinct states (involuntary informal dependent employment, voluntary informal dependent employment, formal dependent employment, informal and formal self-employment) is an additional tool to ﬁnd out whether risk attitudes are indeed an important determinant of self-selection into a labor market state. When causality runs from risk attitudes to labor market state, dependent involuntary informal employment should not be determined by risk attitudes since workers do not enter this state by choice. On the other hand, we can assume that workers with a higher propensity to take risks are more likely to choose voluntary informal dependent employment or informal self-employment. Also it is thought that self-employment in general, whether informal or formal, is associated with a higher propensity to take risks</a:t>
            </a:r>
            <a:endParaRPr lang="el-GR" dirty="0"/>
          </a:p>
          <a:p>
            <a:endParaRPr lang="el-GR" dirty="0"/>
          </a:p>
        </p:txBody>
      </p:sp>
    </p:spTree>
    <p:extLst>
      <p:ext uri="{BB962C8B-B14F-4D97-AF65-F5344CB8AC3E}">
        <p14:creationId xmlns:p14="http://schemas.microsoft.com/office/powerpoint/2010/main" val="873506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722B2D-C3EC-4EFD-9CC3-0E58E224C715}"/>
              </a:ext>
            </a:extLst>
          </p:cNvPr>
          <p:cNvSpPr>
            <a:spLocks noGrp="1"/>
          </p:cNvSpPr>
          <p:nvPr>
            <p:ph type="title"/>
          </p:nvPr>
        </p:nvSpPr>
        <p:spPr/>
        <p:txBody>
          <a:bodyPr/>
          <a:lstStyle/>
          <a:p>
            <a:r>
              <a:rPr lang="en-US" dirty="0"/>
              <a:t>What is informal employment?</a:t>
            </a:r>
            <a:br>
              <a:rPr lang="en-US" dirty="0"/>
            </a:br>
            <a:endParaRPr lang="el-GR" dirty="0"/>
          </a:p>
        </p:txBody>
      </p:sp>
      <p:sp>
        <p:nvSpPr>
          <p:cNvPr id="3" name="Θέση περιεχομένου 2">
            <a:extLst>
              <a:ext uri="{FF2B5EF4-FFF2-40B4-BE49-F238E27FC236}">
                <a16:creationId xmlns:a16="http://schemas.microsoft.com/office/drawing/2014/main" id="{05245C7B-2501-4949-934C-EE72D44A0587}"/>
              </a:ext>
            </a:extLst>
          </p:cNvPr>
          <p:cNvSpPr>
            <a:spLocks noGrp="1"/>
          </p:cNvSpPr>
          <p:nvPr>
            <p:ph idx="1"/>
          </p:nvPr>
        </p:nvSpPr>
        <p:spPr>
          <a:xfrm>
            <a:off x="1532769" y="2151355"/>
            <a:ext cx="8915400" cy="3777622"/>
          </a:xfrm>
        </p:spPr>
        <p:txBody>
          <a:bodyPr>
            <a:normAutofit/>
          </a:bodyPr>
          <a:lstStyle/>
          <a:p>
            <a:pPr algn="just"/>
            <a:r>
              <a:rPr lang="en-US" dirty="0"/>
              <a:t>There are two definitions:</a:t>
            </a:r>
          </a:p>
          <a:p>
            <a:pPr algn="just">
              <a:buFont typeface="+mj-lt"/>
              <a:buAutoNum type="arabicPeriod"/>
            </a:pPr>
            <a:r>
              <a:rPr lang="en-US" dirty="0"/>
              <a:t>The </a:t>
            </a:r>
            <a:r>
              <a:rPr lang="en-US" b="1" dirty="0"/>
              <a:t>productivity based </a:t>
            </a:r>
            <a:r>
              <a:rPr lang="en-US" dirty="0"/>
              <a:t>definition in which, informality in the labor market describes non- professional self-employed, unskilled workers, persons in marginal jobs, domestic and family workers, and workers in small ﬁrms with up to ﬁve employees are all considered informal workers.</a:t>
            </a:r>
          </a:p>
          <a:p>
            <a:pPr algn="just">
              <a:buFont typeface="+mj-lt"/>
              <a:buAutoNum type="arabicPeriod"/>
            </a:pPr>
            <a:r>
              <a:rPr lang="en-US" dirty="0"/>
              <a:t>The ‘</a:t>
            </a:r>
            <a:r>
              <a:rPr lang="en-US" b="1" dirty="0"/>
              <a:t>legalistic’ or social protection </a:t>
            </a:r>
            <a:r>
              <a:rPr lang="en-US" dirty="0"/>
              <a:t>considers non-compliance with the regulations of  the state regarding labor laws and social security systems as the deﬁning characteristic of informality. Dependent workers who, in order to avoid paying taxes, do not pay social security and welfare contributions </a:t>
            </a:r>
            <a:r>
              <a:rPr lang="en-US" i="1" dirty="0"/>
              <a:t>or</a:t>
            </a:r>
            <a:r>
              <a:rPr lang="en-US" dirty="0"/>
              <a:t> are prevented from doing so by their employers, are considered informal.</a:t>
            </a:r>
          </a:p>
          <a:p>
            <a:pPr algn="just">
              <a:buFont typeface="+mj-lt"/>
              <a:buAutoNum type="arabicPeriod"/>
            </a:pPr>
            <a:r>
              <a:rPr lang="en-US" dirty="0"/>
              <a:t> The self-employed who do not register their activities with the state are also considered informal.</a:t>
            </a:r>
            <a:endParaRPr lang="en-US" b="1" dirty="0"/>
          </a:p>
          <a:p>
            <a:pPr algn="just">
              <a:buFont typeface="+mj-lt"/>
              <a:buAutoNum type="arabicPeriod"/>
            </a:pPr>
            <a:endParaRPr lang="el-GR" b="1" dirty="0"/>
          </a:p>
        </p:txBody>
      </p:sp>
    </p:spTree>
    <p:extLst>
      <p:ext uri="{BB962C8B-B14F-4D97-AF65-F5344CB8AC3E}">
        <p14:creationId xmlns:p14="http://schemas.microsoft.com/office/powerpoint/2010/main" val="1116869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2A8953A-06D1-4804-BD2D-C5453227DFEA}"/>
              </a:ext>
            </a:extLst>
          </p:cNvPr>
          <p:cNvSpPr>
            <a:spLocks noGrp="1"/>
          </p:cNvSpPr>
          <p:nvPr>
            <p:ph idx="1"/>
          </p:nvPr>
        </p:nvSpPr>
        <p:spPr>
          <a:xfrm>
            <a:off x="553046" y="870012"/>
            <a:ext cx="4275666" cy="4831125"/>
          </a:xfrm>
        </p:spPr>
        <p:txBody>
          <a:bodyPr>
            <a:normAutofit/>
          </a:bodyPr>
          <a:lstStyle/>
          <a:p>
            <a:pPr marL="0" indent="0">
              <a:buNone/>
            </a:pPr>
            <a:r>
              <a:rPr lang="en-US" sz="1400" dirty="0"/>
              <a:t>Estimates of relative odds ratios of a multinomial logit model are presented in </a:t>
            </a:r>
            <a:r>
              <a:rPr lang="en-US" sz="1400" dirty="0">
                <a:solidFill>
                  <a:srgbClr val="FF0000"/>
                </a:solidFill>
                <a:hlinkClick r:id="rId2" action="ppaction://hlinkfile">
                  <a:extLst>
                    <a:ext uri="{A12FA001-AC4F-418D-AE19-62706E023703}">
                      <ahyp:hlinkClr xmlns:ahyp="http://schemas.microsoft.com/office/drawing/2018/hyperlinkcolor" xmlns="" val="tx"/>
                    </a:ext>
                  </a:extLst>
                </a:hlinkClick>
              </a:rPr>
              <a:t>Table 7</a:t>
            </a:r>
            <a:r>
              <a:rPr lang="en-US" sz="1400" dirty="0">
                <a:hlinkClick r:id="rId2" action="ppaction://hlinkfile">
                  <a:extLst>
                    <a:ext uri="{A12FA001-AC4F-418D-AE19-62706E023703}">
                      <ahyp:hlinkClr xmlns:ahyp="http://schemas.microsoft.com/office/drawing/2018/hyperlinkcolor" xmlns="" val="tx"/>
                    </a:ext>
                  </a:extLst>
                </a:hlinkClick>
              </a:rPr>
              <a:t> </a:t>
            </a:r>
            <a:r>
              <a:rPr lang="en-US" sz="1400" dirty="0"/>
              <a:t>for Russia in 2009. </a:t>
            </a:r>
          </a:p>
          <a:p>
            <a:r>
              <a:rPr lang="en-US" sz="1400" dirty="0"/>
              <a:t>The general risk index has no predictive power regarding involuntary informal dependent employment but does have a positive impact on the likelihood of being a voluntary informal employee or being self-employed. </a:t>
            </a:r>
          </a:p>
          <a:p>
            <a:r>
              <a:rPr lang="en-US" sz="1400" dirty="0"/>
              <a:t>The positive relation between risk proclivity and self-employment is consistent.</a:t>
            </a:r>
          </a:p>
          <a:p>
            <a:r>
              <a:rPr lang="en-US" sz="1400" dirty="0"/>
              <a:t>When  workers  have  a  choice,  their  risk  attitudes  in addition to gender, age, marital status, educational attainment and house- hold income constitute an important factor that determines the chosen employment state.</a:t>
            </a:r>
            <a:endParaRPr lang="el-GR" sz="1400" dirty="0"/>
          </a:p>
          <a:p>
            <a:endParaRPr lang="el-GR" dirty="0"/>
          </a:p>
        </p:txBody>
      </p:sp>
      <p:pic>
        <p:nvPicPr>
          <p:cNvPr id="4" name="Εικόνα 3">
            <a:extLst>
              <a:ext uri="{FF2B5EF4-FFF2-40B4-BE49-F238E27FC236}">
                <a16:creationId xmlns:a16="http://schemas.microsoft.com/office/drawing/2014/main" id="{A70A6062-AB52-4C97-A27F-094BFC741943}"/>
              </a:ext>
            </a:extLst>
          </p:cNvPr>
          <p:cNvPicPr>
            <a:picLocks noChangeAspect="1"/>
          </p:cNvPicPr>
          <p:nvPr/>
        </p:nvPicPr>
        <p:blipFill>
          <a:blip r:embed="rId3"/>
          <a:stretch>
            <a:fillRect/>
          </a:stretch>
        </p:blipFill>
        <p:spPr>
          <a:xfrm>
            <a:off x="5291896" y="656949"/>
            <a:ext cx="5512228" cy="4934152"/>
          </a:xfrm>
          <a:prstGeom prst="rect">
            <a:avLst/>
          </a:prstGeom>
        </p:spPr>
      </p:pic>
    </p:spTree>
    <p:extLst>
      <p:ext uri="{BB962C8B-B14F-4D97-AF65-F5344CB8AC3E}">
        <p14:creationId xmlns:p14="http://schemas.microsoft.com/office/powerpoint/2010/main" val="1321361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D11D02-441A-4397-825E-703F93D2EA8B}"/>
              </a:ext>
            </a:extLst>
          </p:cNvPr>
          <p:cNvSpPr>
            <a:spLocks noGrp="1"/>
          </p:cNvSpPr>
          <p:nvPr>
            <p:ph type="title"/>
          </p:nvPr>
        </p:nvSpPr>
        <p:spPr/>
        <p:txBody>
          <a:bodyPr/>
          <a:lstStyle/>
          <a:p>
            <a:r>
              <a:rPr lang="en-US" dirty="0"/>
              <a:t>Conclusions and Thoughts of the Authors</a:t>
            </a:r>
            <a:endParaRPr lang="el-GR" dirty="0"/>
          </a:p>
        </p:txBody>
      </p:sp>
      <p:sp>
        <p:nvSpPr>
          <p:cNvPr id="3" name="Θέση περιεχομένου 2">
            <a:extLst>
              <a:ext uri="{FF2B5EF4-FFF2-40B4-BE49-F238E27FC236}">
                <a16:creationId xmlns:a16="http://schemas.microsoft.com/office/drawing/2014/main" id="{731A46E9-062D-4EAF-8EA1-588A51986AE5}"/>
              </a:ext>
            </a:extLst>
          </p:cNvPr>
          <p:cNvSpPr>
            <a:spLocks noGrp="1"/>
          </p:cNvSpPr>
          <p:nvPr>
            <p:ph idx="1"/>
          </p:nvPr>
        </p:nvSpPr>
        <p:spPr>
          <a:xfrm>
            <a:off x="515409" y="1930400"/>
            <a:ext cx="8596668" cy="3880773"/>
          </a:xfrm>
        </p:spPr>
        <p:txBody>
          <a:bodyPr>
            <a:normAutofit/>
          </a:bodyPr>
          <a:lstStyle/>
          <a:p>
            <a:r>
              <a:rPr lang="en-US" dirty="0"/>
              <a:t>The authors conclude the research claiming that informal employment is widespread in transition economies and the topic is understudied and as a conclusion their knowledge about this phenomenon in the region is very limited</a:t>
            </a:r>
          </a:p>
          <a:p>
            <a:r>
              <a:rPr lang="en-US" dirty="0"/>
              <a:t> For policy makers, it is important to know the incidence and the determinants of informal employment</a:t>
            </a:r>
          </a:p>
          <a:p>
            <a:r>
              <a:rPr lang="en-US" dirty="0">
                <a:solidFill>
                  <a:schemeClr val="tx1"/>
                </a:solidFill>
              </a:rPr>
              <a:t>More work needs to be done before deﬁnitive statements are made about whether labor markets are integrated or segmented in transition economies</a:t>
            </a:r>
          </a:p>
          <a:p>
            <a:r>
              <a:rPr lang="en-US" dirty="0"/>
              <a:t>The new research area the authors introduce, links risk preferences and </a:t>
            </a:r>
            <a:r>
              <a:rPr lang="en-US" dirty="0">
                <a:solidFill>
                  <a:schemeClr val="tx1"/>
                </a:solidFill>
              </a:rPr>
              <a:t>selection into labor market states, showing that if individuals have a choice, relatively risk-loving workers have an increased likelihood to choose informal employment and self-employment.</a:t>
            </a:r>
            <a:endParaRPr lang="el-GR" dirty="0">
              <a:solidFill>
                <a:schemeClr val="tx1"/>
              </a:solidFill>
            </a:endParaRPr>
          </a:p>
          <a:p>
            <a:endParaRPr lang="el-GR" dirty="0"/>
          </a:p>
        </p:txBody>
      </p:sp>
    </p:spTree>
    <p:extLst>
      <p:ext uri="{BB962C8B-B14F-4D97-AF65-F5344CB8AC3E}">
        <p14:creationId xmlns:p14="http://schemas.microsoft.com/office/powerpoint/2010/main" val="2797701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1623B0-A3B1-454A-888E-B8CA928DE94B}"/>
              </a:ext>
            </a:extLst>
          </p:cNvPr>
          <p:cNvSpPr>
            <a:spLocks noGrp="1"/>
          </p:cNvSpPr>
          <p:nvPr>
            <p:ph type="title"/>
          </p:nvPr>
        </p:nvSpPr>
        <p:spPr>
          <a:xfrm>
            <a:off x="3595332" y="2367379"/>
            <a:ext cx="8596668" cy="1320800"/>
          </a:xfrm>
        </p:spPr>
        <p:txBody>
          <a:bodyPr/>
          <a:lstStyle/>
          <a:p>
            <a:r>
              <a:rPr lang="en-US" dirty="0"/>
              <a:t>THANK YOU </a:t>
            </a:r>
            <a:r>
              <a:rPr lang="en-US" dirty="0">
                <a:sym typeface="Wingdings" panose="05000000000000000000" pitchFamily="2" charset="2"/>
              </a:rPr>
              <a:t></a:t>
            </a:r>
            <a:endParaRPr lang="el-GR" dirty="0"/>
          </a:p>
        </p:txBody>
      </p:sp>
    </p:spTree>
    <p:extLst>
      <p:ext uri="{BB962C8B-B14F-4D97-AF65-F5344CB8AC3E}">
        <p14:creationId xmlns:p14="http://schemas.microsoft.com/office/powerpoint/2010/main" val="2939619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945444-81BB-4BB7-A669-3C20F521FB33}"/>
              </a:ext>
            </a:extLst>
          </p:cNvPr>
          <p:cNvSpPr>
            <a:spLocks noGrp="1"/>
          </p:cNvSpPr>
          <p:nvPr>
            <p:ph type="title"/>
          </p:nvPr>
        </p:nvSpPr>
        <p:spPr/>
        <p:txBody>
          <a:bodyPr/>
          <a:lstStyle/>
          <a:p>
            <a:r>
              <a:rPr lang="en-US" dirty="0"/>
              <a:t>Introduction to informal employment</a:t>
            </a:r>
            <a:endParaRPr lang="el-GR" dirty="0"/>
          </a:p>
        </p:txBody>
      </p:sp>
      <p:sp>
        <p:nvSpPr>
          <p:cNvPr id="3" name="Θέση περιεχομένου 2">
            <a:extLst>
              <a:ext uri="{FF2B5EF4-FFF2-40B4-BE49-F238E27FC236}">
                <a16:creationId xmlns:a16="http://schemas.microsoft.com/office/drawing/2014/main" id="{DA79CD67-76FE-4AEE-9F57-5C3C242DA759}"/>
              </a:ext>
            </a:extLst>
          </p:cNvPr>
          <p:cNvSpPr>
            <a:spLocks noGrp="1"/>
          </p:cNvSpPr>
          <p:nvPr>
            <p:ph idx="1"/>
          </p:nvPr>
        </p:nvSpPr>
        <p:spPr/>
        <p:txBody>
          <a:bodyPr>
            <a:normAutofit fontScale="62500" lnSpcReduction="20000"/>
          </a:bodyPr>
          <a:lstStyle/>
          <a:p>
            <a:r>
              <a:rPr lang="en-US" dirty="0"/>
              <a:t>Informal employment is a phenomenon that many workers face in their daily life. These kind of employment in general does not provide any employment security or any protection in case of sickness and old age. Also, income smoothing might be absent and there is the probability of detection and punishment by the authorities.</a:t>
            </a:r>
          </a:p>
          <a:p>
            <a:r>
              <a:rPr lang="en-US" dirty="0"/>
              <a:t> Informal employment poses major challenges to policy makers. </a:t>
            </a:r>
          </a:p>
          <a:p>
            <a:r>
              <a:rPr lang="en-US" dirty="0"/>
              <a:t>An increase in the statutory wage in the formal sector will reduce formal employment but lead to a lower informal wage and higher informal employment. </a:t>
            </a:r>
          </a:p>
          <a:p>
            <a:pPr lvl="0"/>
            <a:r>
              <a:rPr lang="en-US" dirty="0"/>
              <a:t>Voluntary choice regarding jobs and particular attributes of these jobs, such as </a:t>
            </a:r>
            <a:r>
              <a:rPr lang="el-GR" dirty="0"/>
              <a:t>ﬂ</a:t>
            </a:r>
            <a:r>
              <a:rPr lang="en-US" dirty="0" err="1"/>
              <a:t>exible</a:t>
            </a:r>
            <a:r>
              <a:rPr lang="en-US" dirty="0"/>
              <a:t> hours, working as a self- employed and being your own boss and putting a small value on social security bene</a:t>
            </a:r>
            <a:r>
              <a:rPr lang="el-GR" dirty="0"/>
              <a:t>ﬁ</a:t>
            </a:r>
            <a:r>
              <a:rPr lang="en-US" dirty="0" err="1"/>
              <a:t>ts</a:t>
            </a:r>
            <a:r>
              <a:rPr lang="en-US" dirty="0"/>
              <a:t>, can be the reasons for remaining in or moving to the informal sector.</a:t>
            </a:r>
          </a:p>
          <a:p>
            <a:pPr lvl="0"/>
            <a:r>
              <a:rPr lang="en-US" dirty="0"/>
              <a:t>Informal labor market is divided into two categories (by </a:t>
            </a:r>
            <a:r>
              <a:rPr lang="en-US" dirty="0" err="1"/>
              <a:t>Tokman</a:t>
            </a:r>
            <a:r>
              <a:rPr lang="en-US" dirty="0"/>
              <a:t> &amp; Fields):</a:t>
            </a:r>
            <a:endParaRPr lang="el-GR" dirty="0"/>
          </a:p>
          <a:p>
            <a:pPr lvl="0">
              <a:buFont typeface="+mj-lt"/>
              <a:buAutoNum type="arabicPeriod"/>
            </a:pPr>
            <a:r>
              <a:rPr lang="en-US" dirty="0"/>
              <a:t> an ‘easy-entry’ informal sector, which constitutes the involuntary segment,</a:t>
            </a:r>
            <a:endParaRPr lang="el-GR" dirty="0"/>
          </a:p>
          <a:p>
            <a:pPr lvl="0">
              <a:buFont typeface="+mj-lt"/>
              <a:buAutoNum type="arabicPeriod"/>
            </a:pPr>
            <a:r>
              <a:rPr lang="en-US" dirty="0"/>
              <a:t> an ‘upper-tier’ informal sector, where barriers of entry persist and in which participation is voluntary.</a:t>
            </a:r>
          </a:p>
          <a:p>
            <a:pPr lvl="0"/>
            <a:r>
              <a:rPr lang="en-US" dirty="0"/>
              <a:t>To test for labor market segmentation along the formal–informal divide, researchers have employed two main tools:</a:t>
            </a:r>
          </a:p>
          <a:p>
            <a:pPr lvl="0">
              <a:buFont typeface="+mj-lt"/>
              <a:buAutoNum type="arabicPeriod"/>
            </a:pPr>
            <a:r>
              <a:rPr lang="en-US" b="1" dirty="0"/>
              <a:t> </a:t>
            </a:r>
            <a:r>
              <a:rPr lang="en-US" dirty="0"/>
              <a:t>wage gap regressions and</a:t>
            </a:r>
          </a:p>
          <a:p>
            <a:pPr lvl="0">
              <a:buFont typeface="+mj-lt"/>
              <a:buAutoNum type="arabicPeriod"/>
            </a:pPr>
            <a:r>
              <a:rPr lang="en-US" b="1" dirty="0"/>
              <a:t> </a:t>
            </a:r>
            <a:r>
              <a:rPr lang="en-US" dirty="0"/>
              <a:t>the estimation of transition probabilities between labor market states.</a:t>
            </a:r>
            <a:endParaRPr lang="el-GR" dirty="0"/>
          </a:p>
          <a:p>
            <a:endParaRPr lang="el-GR" dirty="0"/>
          </a:p>
        </p:txBody>
      </p:sp>
    </p:spTree>
    <p:extLst>
      <p:ext uri="{BB962C8B-B14F-4D97-AF65-F5344CB8AC3E}">
        <p14:creationId xmlns:p14="http://schemas.microsoft.com/office/powerpoint/2010/main" val="60335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0" name="Content Placeholder 9">
            <a:extLst>
              <a:ext uri="{FF2B5EF4-FFF2-40B4-BE49-F238E27FC236}">
                <a16:creationId xmlns:a16="http://schemas.microsoft.com/office/drawing/2014/main" id="{6D2C401B-3061-45F0-B091-709E26C80591}"/>
              </a:ext>
            </a:extLst>
          </p:cNvPr>
          <p:cNvSpPr>
            <a:spLocks noGrp="1"/>
          </p:cNvSpPr>
          <p:nvPr>
            <p:ph idx="1"/>
          </p:nvPr>
        </p:nvSpPr>
        <p:spPr>
          <a:xfrm>
            <a:off x="124294" y="355106"/>
            <a:ext cx="4270151" cy="355108"/>
          </a:xfrm>
        </p:spPr>
        <p:txBody>
          <a:bodyPr>
            <a:noAutofit/>
          </a:bodyPr>
          <a:lstStyle/>
          <a:p>
            <a:pPr algn="just"/>
            <a:r>
              <a:rPr lang="en-US" sz="1400" dirty="0">
                <a:solidFill>
                  <a:srgbClr val="FF0000"/>
                </a:solidFill>
              </a:rPr>
              <a:t>Table 1. Incidence of informal employment: overall and by gender, education and migration status by various deﬁnitions – Russian labor market.</a:t>
            </a:r>
          </a:p>
          <a:p>
            <a:pPr marL="0" indent="0" algn="just">
              <a:buNone/>
            </a:pPr>
            <a:r>
              <a:rPr lang="en-US" sz="1400" dirty="0">
                <a:solidFill>
                  <a:schemeClr val="tx1"/>
                </a:solidFill>
                <a:hlinkClick r:id="rId2" action="ppaction://hlinkfile">
                  <a:extLst>
                    <a:ext uri="{A12FA001-AC4F-418D-AE19-62706E023703}">
                      <ahyp:hlinkClr xmlns:ahyp="http://schemas.microsoft.com/office/drawing/2018/hyperlinkcolor" xmlns="" val="tx"/>
                    </a:ext>
                  </a:extLst>
                </a:hlinkClick>
              </a:rPr>
              <a:t>Table 1 </a:t>
            </a:r>
            <a:r>
              <a:rPr lang="en-US" sz="1400" dirty="0"/>
              <a:t>presents different measures of informal employment in Russia with the data sliced by gender and education. </a:t>
            </a:r>
            <a:r>
              <a:rPr lang="el-GR" sz="1400" dirty="0"/>
              <a:t>Τ</a:t>
            </a:r>
            <a:r>
              <a:rPr lang="en-US" sz="1400" dirty="0"/>
              <a:t>he measures used for this research are:</a:t>
            </a:r>
          </a:p>
          <a:p>
            <a:pPr algn="just">
              <a:buFont typeface="+mj-lt"/>
              <a:buAutoNum type="arabicPeriod"/>
            </a:pPr>
            <a:r>
              <a:rPr lang="en-US" sz="1400" dirty="0"/>
              <a:t>The </a:t>
            </a:r>
            <a:r>
              <a:rPr lang="en-US" sz="1400" u="sng" dirty="0">
                <a:solidFill>
                  <a:srgbClr val="FF0000"/>
                </a:solidFill>
              </a:rPr>
              <a:t>ﬁrst</a:t>
            </a:r>
            <a:r>
              <a:rPr lang="en-US" sz="1400" dirty="0"/>
              <a:t> measure is narrow and includes only informal dependent employment at the main job.</a:t>
            </a:r>
          </a:p>
          <a:p>
            <a:pPr algn="just">
              <a:buFont typeface="+mj-lt"/>
              <a:buAutoNum type="arabicPeriod"/>
            </a:pPr>
            <a:r>
              <a:rPr lang="en-US" sz="1400" dirty="0"/>
              <a:t>The </a:t>
            </a:r>
            <a:r>
              <a:rPr lang="en-US" sz="1400" u="sng" dirty="0">
                <a:solidFill>
                  <a:srgbClr val="FF0000"/>
                </a:solidFill>
              </a:rPr>
              <a:t>second</a:t>
            </a:r>
            <a:r>
              <a:rPr lang="en-US" sz="1400" dirty="0"/>
              <a:t> measure is more general, including informal employees as main job holders, informal workers in a  secondary job  and  all informal self-employed.</a:t>
            </a:r>
          </a:p>
          <a:p>
            <a:pPr algn="just">
              <a:buFont typeface="+mj-lt"/>
              <a:buAutoNum type="arabicPeriod"/>
            </a:pPr>
            <a:r>
              <a:rPr lang="en-US" sz="1400" dirty="0"/>
              <a:t>The </a:t>
            </a:r>
            <a:r>
              <a:rPr lang="en-US" sz="1400" u="sng" dirty="0">
                <a:solidFill>
                  <a:srgbClr val="FF0000"/>
                </a:solidFill>
              </a:rPr>
              <a:t>third</a:t>
            </a:r>
            <a:r>
              <a:rPr lang="en-US" sz="1400" dirty="0"/>
              <a:t> measure uses ﬁrm size as the deﬁning criterion.</a:t>
            </a:r>
          </a:p>
          <a:p>
            <a:pPr algn="just">
              <a:buFont typeface="+mj-lt"/>
              <a:buAutoNum type="arabicPeriod"/>
            </a:pPr>
            <a:r>
              <a:rPr lang="en-US" sz="1400" dirty="0"/>
              <a:t>The</a:t>
            </a:r>
            <a:r>
              <a:rPr lang="en-US" sz="1400" u="sng" dirty="0"/>
              <a:t> </a:t>
            </a:r>
            <a:r>
              <a:rPr lang="en-US" sz="1400" u="sng" dirty="0">
                <a:solidFill>
                  <a:srgbClr val="FF0000"/>
                </a:solidFill>
              </a:rPr>
              <a:t>fourth</a:t>
            </a:r>
            <a:r>
              <a:rPr lang="en-US" sz="1400" dirty="0"/>
              <a:t> measure is the share of all workers who receive all or part of their wages as ‘envelope payments’.</a:t>
            </a:r>
          </a:p>
          <a:p>
            <a:pPr algn="just">
              <a:buFont typeface="+mj-lt"/>
              <a:buAutoNum type="arabicPeriod"/>
            </a:pPr>
            <a:r>
              <a:rPr lang="en-US" sz="1400" dirty="0"/>
              <a:t>The</a:t>
            </a:r>
            <a:r>
              <a:rPr lang="en-US" sz="1400" dirty="0">
                <a:solidFill>
                  <a:srgbClr val="FF0000"/>
                </a:solidFill>
              </a:rPr>
              <a:t> </a:t>
            </a:r>
            <a:r>
              <a:rPr lang="en-US" sz="1400" u="sng" dirty="0">
                <a:solidFill>
                  <a:srgbClr val="FF0000"/>
                </a:solidFill>
              </a:rPr>
              <a:t>ﬁfth </a:t>
            </a:r>
            <a:r>
              <a:rPr lang="en-US" sz="1400" dirty="0"/>
              <a:t>measure of informal employment includes employees without a contract and those who do not work in an enterprise/organization in the main or secondary job.</a:t>
            </a:r>
          </a:p>
        </p:txBody>
      </p:sp>
      <p:pic>
        <p:nvPicPr>
          <p:cNvPr id="21" name="Θέση περιεχομένου 4">
            <a:extLst>
              <a:ext uri="{FF2B5EF4-FFF2-40B4-BE49-F238E27FC236}">
                <a16:creationId xmlns:a16="http://schemas.microsoft.com/office/drawing/2014/main" id="{6F735925-CB47-4F24-A771-F3652759DC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9450" y="167134"/>
            <a:ext cx="4425696" cy="4729901"/>
          </a:xfrm>
          <a:prstGeom prst="rect">
            <a:avLst/>
          </a:prstGeom>
        </p:spPr>
      </p:pic>
      <p:pic>
        <p:nvPicPr>
          <p:cNvPr id="9" name="Εικόνα 8">
            <a:extLst>
              <a:ext uri="{FF2B5EF4-FFF2-40B4-BE49-F238E27FC236}">
                <a16:creationId xmlns:a16="http://schemas.microsoft.com/office/drawing/2014/main" id="{3BE3AD79-B9B1-43DA-932C-2E1759ABF20E}"/>
              </a:ext>
            </a:extLst>
          </p:cNvPr>
          <p:cNvPicPr>
            <a:picLocks noChangeAspect="1"/>
          </p:cNvPicPr>
          <p:nvPr/>
        </p:nvPicPr>
        <p:blipFill>
          <a:blip r:embed="rId4"/>
          <a:stretch>
            <a:fillRect/>
          </a:stretch>
        </p:blipFill>
        <p:spPr>
          <a:xfrm>
            <a:off x="6962774" y="4836038"/>
            <a:ext cx="4932891" cy="1663161"/>
          </a:xfrm>
          <a:prstGeom prst="rect">
            <a:avLst/>
          </a:prstGeom>
        </p:spPr>
      </p:pic>
    </p:spTree>
    <p:extLst>
      <p:ext uri="{BB962C8B-B14F-4D97-AF65-F5344CB8AC3E}">
        <p14:creationId xmlns:p14="http://schemas.microsoft.com/office/powerpoint/2010/main" val="2086972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34B4A63-6F60-414A-98A3-4CB862E33304}"/>
              </a:ext>
            </a:extLst>
          </p:cNvPr>
          <p:cNvSpPr>
            <a:spLocks noGrp="1"/>
          </p:cNvSpPr>
          <p:nvPr>
            <p:ph idx="1"/>
          </p:nvPr>
        </p:nvSpPr>
        <p:spPr>
          <a:xfrm>
            <a:off x="488272" y="506027"/>
            <a:ext cx="8983353" cy="5113538"/>
          </a:xfrm>
        </p:spPr>
        <p:txBody>
          <a:bodyPr>
            <a:noAutofit/>
          </a:bodyPr>
          <a:lstStyle/>
          <a:p>
            <a:pPr algn="just"/>
            <a:r>
              <a:rPr lang="en-US" sz="1400" dirty="0"/>
              <a:t>Overall, Table 1 shows that the use of different measures of informality has different quantitative implications. The </a:t>
            </a:r>
            <a:r>
              <a:rPr lang="en-US" sz="1400" dirty="0">
                <a:solidFill>
                  <a:srgbClr val="FF0000"/>
                </a:solidFill>
              </a:rPr>
              <a:t>lowest incidence </a:t>
            </a:r>
            <a:r>
              <a:rPr lang="en-US" sz="1400" dirty="0"/>
              <a:t>is given by dependent employees without a work/contract agreement in the main job (6% in 2011 relative to all employees), the </a:t>
            </a:r>
            <a:r>
              <a:rPr lang="en-US" sz="1400" dirty="0">
                <a:solidFill>
                  <a:srgbClr val="FF0000"/>
                </a:solidFill>
              </a:rPr>
              <a:t>highest numbers </a:t>
            </a:r>
            <a:r>
              <a:rPr lang="en-US" sz="1400" dirty="0"/>
              <a:t>emerge if we use the deﬁnition based on envelope payments (around 19% in 2011) and the </a:t>
            </a:r>
            <a:r>
              <a:rPr lang="en-US" sz="1400" dirty="0">
                <a:solidFill>
                  <a:srgbClr val="FF0000"/>
                </a:solidFill>
              </a:rPr>
              <a:t>broadest employment-based deﬁnition </a:t>
            </a:r>
            <a:r>
              <a:rPr lang="en-US" sz="1400" dirty="0"/>
              <a:t>that includes informal employees as well as those who do not work in an enterprise/organization (around 17% in 2011).</a:t>
            </a:r>
            <a:endParaRPr lang="el-GR" sz="1400" dirty="0"/>
          </a:p>
          <a:p>
            <a:pPr algn="just"/>
            <a:r>
              <a:rPr lang="en-US" sz="1400" dirty="0"/>
              <a:t>All measures apart from the one based on the lack of beneﬁts informal employment has increased over the crisis.</a:t>
            </a:r>
          </a:p>
          <a:p>
            <a:pPr algn="just"/>
            <a:r>
              <a:rPr lang="en-US" sz="1400" dirty="0"/>
              <a:t>Workers with ‘envelope payments’ and informal employees, together with those not working in an enterprise/ organization, have the highest incidence, followed by the broad measure based on informal employment and on beneﬁts.</a:t>
            </a:r>
          </a:p>
          <a:p>
            <a:pPr algn="just"/>
            <a:r>
              <a:rPr lang="en-US" sz="1400" dirty="0"/>
              <a:t>The measure of informal main job holders (dependent employees) has the lowest incidence.</a:t>
            </a:r>
          </a:p>
          <a:p>
            <a:pPr algn="just"/>
            <a:r>
              <a:rPr lang="en-US" sz="1400" dirty="0"/>
              <a:t>In 2007 and 2011, female workers have a statistically signiﬁcant lower incidence of informal employment. Thus, like in other transition economies and in contrast to developing countries female workers are less likely to have an informal job than men. </a:t>
            </a:r>
          </a:p>
          <a:p>
            <a:pPr algn="just"/>
            <a:r>
              <a:rPr lang="en-US" sz="1400" dirty="0"/>
              <a:t>When the criterion of ﬁrm size is used women seem to have a higher incidence of informal employment. </a:t>
            </a:r>
          </a:p>
          <a:p>
            <a:pPr algn="just"/>
            <a:r>
              <a:rPr lang="en-US" sz="1400" dirty="0"/>
              <a:t>Educational attainment has a signiﬁcant impact on the rate of informal employment as the last four panels of </a:t>
            </a:r>
            <a:r>
              <a:rPr lang="en-US" sz="1400" dirty="0">
                <a:solidFill>
                  <a:srgbClr val="FF0000"/>
                </a:solidFill>
                <a:hlinkClick r:id="rId2" action="ppaction://hlinkfile">
                  <a:extLst>
                    <a:ext uri="{A12FA001-AC4F-418D-AE19-62706E023703}">
                      <ahyp:hlinkClr xmlns:ahyp="http://schemas.microsoft.com/office/drawing/2018/hyperlinkcolor" xmlns="" val="tx"/>
                    </a:ext>
                  </a:extLst>
                </a:hlinkClick>
              </a:rPr>
              <a:t>Table 1 </a:t>
            </a:r>
            <a:r>
              <a:rPr lang="en-US" sz="1400" dirty="0"/>
              <a:t>demonstrate. In 2011, apart from the measure based on ﬁrm size, workers with secondary education have a lower incidence than workers with only primary education. In addition, in all years, workers with higher education have a statistically signiﬁcant lower incidence of informal employment than workers with secondary education, no matter which measure of informal employment is used.</a:t>
            </a:r>
            <a:endParaRPr lang="el-GR" sz="1400" dirty="0"/>
          </a:p>
        </p:txBody>
      </p:sp>
    </p:spTree>
    <p:extLst>
      <p:ext uri="{BB962C8B-B14F-4D97-AF65-F5344CB8AC3E}">
        <p14:creationId xmlns:p14="http://schemas.microsoft.com/office/powerpoint/2010/main" val="3569703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FADD36-0556-42A0-BBB4-2A4848E0E244}"/>
              </a:ext>
            </a:extLst>
          </p:cNvPr>
          <p:cNvSpPr>
            <a:spLocks noGrp="1"/>
          </p:cNvSpPr>
          <p:nvPr>
            <p:ph type="title"/>
          </p:nvPr>
        </p:nvSpPr>
        <p:spPr>
          <a:xfrm>
            <a:off x="1640156" y="526456"/>
            <a:ext cx="8911687" cy="1280890"/>
          </a:xfrm>
        </p:spPr>
        <p:txBody>
          <a:bodyPr>
            <a:normAutofit/>
          </a:bodyPr>
          <a:lstStyle/>
          <a:p>
            <a:r>
              <a:rPr lang="en-US" sz="1200" dirty="0"/>
              <a:t>Figure 1: Share of informal employment by industry: Russia 2005 and 2011.</a:t>
            </a:r>
            <a:r>
              <a:rPr lang="el-GR" sz="1200" dirty="0"/>
              <a:t/>
            </a:r>
            <a:br>
              <a:rPr lang="el-GR" sz="1200" dirty="0"/>
            </a:br>
            <a:r>
              <a:rPr lang="en-US" sz="1200" dirty="0"/>
              <a:t>Not ofﬁcially employed (without work contract/agreement) at the main job</a:t>
            </a:r>
            <a:r>
              <a:rPr lang="el-GR" sz="1200" dirty="0"/>
              <a:t/>
            </a:r>
            <a:br>
              <a:rPr lang="el-GR" sz="1200" dirty="0"/>
            </a:br>
            <a:r>
              <a:rPr lang="en-US" sz="1200" dirty="0"/>
              <a:t>Not ofﬁcially employed and not in enterprise/organization at the main or second job</a:t>
            </a:r>
            <a:r>
              <a:rPr lang="el-GR" sz="1100" dirty="0"/>
              <a:t/>
            </a:r>
            <a:br>
              <a:rPr lang="el-GR" sz="1100" dirty="0"/>
            </a:br>
            <a:endParaRPr lang="el-GR" sz="1100" dirty="0"/>
          </a:p>
        </p:txBody>
      </p:sp>
      <p:sp>
        <p:nvSpPr>
          <p:cNvPr id="236" name="Ορθογώνιο 235">
            <a:extLst>
              <a:ext uri="{FF2B5EF4-FFF2-40B4-BE49-F238E27FC236}">
                <a16:creationId xmlns:a16="http://schemas.microsoft.com/office/drawing/2014/main" id="{C2AC0B23-27D5-4AB5-AE1F-8E156C99A70C}"/>
              </a:ext>
            </a:extLst>
          </p:cNvPr>
          <p:cNvSpPr/>
          <p:nvPr/>
        </p:nvSpPr>
        <p:spPr>
          <a:xfrm>
            <a:off x="4679639" y="1673131"/>
            <a:ext cx="6096000" cy="5115246"/>
          </a:xfrm>
          <a:prstGeom prst="rect">
            <a:avLst/>
          </a:prstGeom>
        </p:spPr>
        <p:txBody>
          <a:bodyPr>
            <a:spAutoFit/>
          </a:bodyPr>
          <a:lstStyle/>
          <a:p>
            <a:pPr marL="98425" marR="663575" indent="227330" algn="just">
              <a:lnSpc>
                <a:spcPct val="105000"/>
              </a:lnSpc>
              <a:spcBef>
                <a:spcPts val="20"/>
              </a:spcBef>
              <a:spcAft>
                <a:spcPts val="0"/>
              </a:spcAft>
            </a:pPr>
            <a:r>
              <a:rPr lang="en-US" sz="1200" dirty="0">
                <a:solidFill>
                  <a:srgbClr val="FF0000"/>
                </a:solidFill>
                <a:ea typeface="Cambria" panose="02040503050406030204" pitchFamily="18" charset="0"/>
                <a:cs typeface="Cambria" panose="02040503050406030204" pitchFamily="18" charset="0"/>
                <a:hlinkClick r:id="rId2" action="ppaction://hlinkfile">
                  <a:extLst>
                    <a:ext uri="{A12FA001-AC4F-418D-AE19-62706E023703}">
                      <ahyp:hlinkClr xmlns:ahyp="http://schemas.microsoft.com/office/drawing/2018/hyperlinkcolor" xmlns="" val="tx"/>
                    </a:ext>
                  </a:extLst>
                </a:hlinkClick>
              </a:rPr>
              <a:t>Figure 1 </a:t>
            </a:r>
            <a:r>
              <a:rPr lang="en-US" sz="1200" dirty="0">
                <a:ea typeface="Cambria" panose="02040503050406030204" pitchFamily="18" charset="0"/>
                <a:cs typeface="Cambria" panose="02040503050406030204" pitchFamily="18" charset="0"/>
              </a:rPr>
              <a:t>shows the distribution of informal employment by industry using the most restrictive and the most encompassing ‘legalistic’ deﬁnition in panels and respectively. Both panels demonstrate the large variation in the incidence of informal employment by sector, with construction, trade and related services showing by far the largest shares of informal employment. In addition, in light and food industry, transport, agriculture and in other sector we also</a:t>
            </a:r>
            <a:r>
              <a:rPr lang="en-US" sz="1200" spc="-70" dirty="0">
                <a:ea typeface="Cambria" panose="02040503050406030204" pitchFamily="18" charset="0"/>
                <a:cs typeface="Cambria" panose="02040503050406030204" pitchFamily="18" charset="0"/>
              </a:rPr>
              <a:t> </a:t>
            </a:r>
            <a:r>
              <a:rPr lang="en-US" sz="1200" dirty="0">
                <a:ea typeface="Cambria" panose="02040503050406030204" pitchFamily="18" charset="0"/>
                <a:cs typeface="Cambria" panose="02040503050406030204" pitchFamily="18" charset="0"/>
              </a:rPr>
              <a:t>ﬁnd</a:t>
            </a:r>
            <a:r>
              <a:rPr lang="en-US" sz="1200" spc="-80" dirty="0">
                <a:ea typeface="Cambria" panose="02040503050406030204" pitchFamily="18" charset="0"/>
                <a:cs typeface="Cambria" panose="02040503050406030204" pitchFamily="18" charset="0"/>
              </a:rPr>
              <a:t> </a:t>
            </a:r>
            <a:r>
              <a:rPr lang="en-US" sz="1200" dirty="0">
                <a:ea typeface="Cambria" panose="02040503050406030204" pitchFamily="18" charset="0"/>
                <a:cs typeface="Cambria" panose="02040503050406030204" pitchFamily="18" charset="0"/>
              </a:rPr>
              <a:t>a</a:t>
            </a:r>
            <a:r>
              <a:rPr lang="en-US" sz="1200" spc="-75" dirty="0">
                <a:ea typeface="Cambria" panose="02040503050406030204" pitchFamily="18" charset="0"/>
                <a:cs typeface="Cambria" panose="02040503050406030204" pitchFamily="18" charset="0"/>
              </a:rPr>
              <a:t> </a:t>
            </a:r>
            <a:r>
              <a:rPr lang="en-US" sz="1200" dirty="0">
                <a:ea typeface="Cambria" panose="02040503050406030204" pitchFamily="18" charset="0"/>
                <a:cs typeface="Cambria" panose="02040503050406030204" pitchFamily="18" charset="0"/>
              </a:rPr>
              <a:t>relatively</a:t>
            </a:r>
            <a:r>
              <a:rPr lang="en-US" sz="1200" spc="-75" dirty="0">
                <a:ea typeface="Cambria" panose="02040503050406030204" pitchFamily="18" charset="0"/>
                <a:cs typeface="Cambria" panose="02040503050406030204" pitchFamily="18" charset="0"/>
              </a:rPr>
              <a:t> </a:t>
            </a:r>
            <a:r>
              <a:rPr lang="en-US" sz="1200" dirty="0">
                <a:ea typeface="Cambria" panose="02040503050406030204" pitchFamily="18" charset="0"/>
                <a:cs typeface="Cambria" panose="02040503050406030204" pitchFamily="18" charset="0"/>
              </a:rPr>
              <a:t>large</a:t>
            </a:r>
            <a:r>
              <a:rPr lang="en-US" sz="1200" spc="-75" dirty="0">
                <a:ea typeface="Cambria" panose="02040503050406030204" pitchFamily="18" charset="0"/>
                <a:cs typeface="Cambria" panose="02040503050406030204" pitchFamily="18" charset="0"/>
              </a:rPr>
              <a:t> </a:t>
            </a:r>
            <a:r>
              <a:rPr lang="en-US" sz="1200" dirty="0">
                <a:ea typeface="Cambria" panose="02040503050406030204" pitchFamily="18" charset="0"/>
                <a:cs typeface="Cambria" panose="02040503050406030204" pitchFamily="18" charset="0"/>
              </a:rPr>
              <a:t>incidence</a:t>
            </a:r>
            <a:r>
              <a:rPr lang="en-US" sz="1200" spc="-75" dirty="0">
                <a:ea typeface="Cambria" panose="02040503050406030204" pitchFamily="18" charset="0"/>
                <a:cs typeface="Cambria" panose="02040503050406030204" pitchFamily="18" charset="0"/>
              </a:rPr>
              <a:t> </a:t>
            </a:r>
            <a:r>
              <a:rPr lang="en-US" sz="1200" dirty="0">
                <a:ea typeface="Cambria" panose="02040503050406030204" pitchFamily="18" charset="0"/>
                <a:cs typeface="Cambria" panose="02040503050406030204" pitchFamily="18" charset="0"/>
              </a:rPr>
              <a:t>of</a:t>
            </a:r>
            <a:r>
              <a:rPr lang="en-US" sz="1200" spc="-65" dirty="0">
                <a:ea typeface="Cambria" panose="02040503050406030204" pitchFamily="18" charset="0"/>
                <a:cs typeface="Cambria" panose="02040503050406030204" pitchFamily="18" charset="0"/>
              </a:rPr>
              <a:t> </a:t>
            </a:r>
            <a:r>
              <a:rPr lang="en-US" sz="1200" dirty="0">
                <a:ea typeface="Cambria" panose="02040503050406030204" pitchFamily="18" charset="0"/>
                <a:cs typeface="Cambria" panose="02040503050406030204" pitchFamily="18" charset="0"/>
              </a:rPr>
              <a:t>informal</a:t>
            </a:r>
            <a:r>
              <a:rPr lang="en-US" sz="1200" spc="-70" dirty="0">
                <a:ea typeface="Cambria" panose="02040503050406030204" pitchFamily="18" charset="0"/>
                <a:cs typeface="Cambria" panose="02040503050406030204" pitchFamily="18" charset="0"/>
              </a:rPr>
              <a:t> </a:t>
            </a:r>
            <a:r>
              <a:rPr lang="en-US" sz="1200" dirty="0">
                <a:ea typeface="Cambria" panose="02040503050406030204" pitchFamily="18" charset="0"/>
                <a:cs typeface="Cambria" panose="02040503050406030204" pitchFamily="18" charset="0"/>
              </a:rPr>
              <a:t>employment</a:t>
            </a:r>
          </a:p>
          <a:p>
            <a:pPr marL="98425" marR="663575" indent="227330" algn="just">
              <a:lnSpc>
                <a:spcPct val="105000"/>
              </a:lnSpc>
              <a:spcBef>
                <a:spcPts val="20"/>
              </a:spcBef>
              <a:spcAft>
                <a:spcPts val="0"/>
              </a:spcAft>
            </a:pPr>
            <a:endParaRPr lang="en-US" sz="1200" dirty="0">
              <a:ea typeface="Cambria" panose="02040503050406030204" pitchFamily="18" charset="0"/>
              <a:cs typeface="Cambria" panose="02040503050406030204" pitchFamily="18" charset="0"/>
            </a:endParaRPr>
          </a:p>
          <a:p>
            <a:pPr marL="342900" indent="-342900" algn="just">
              <a:buAutoNum type="alphaLcParenBoth"/>
            </a:pPr>
            <a:r>
              <a:rPr lang="en-US" sz="1200" dirty="0"/>
              <a:t>The sector </a:t>
            </a:r>
            <a:r>
              <a:rPr lang="en-US" sz="1200" dirty="0">
                <a:solidFill>
                  <a:srgbClr val="FF0000"/>
                </a:solidFill>
              </a:rPr>
              <a:t>trade and related services </a:t>
            </a:r>
            <a:r>
              <a:rPr lang="en-US" sz="1200" dirty="0"/>
              <a:t>still shows by far the highest incidence of informal employment whether we take ﬁve employees or less or ten employees or less as our measure. </a:t>
            </a:r>
          </a:p>
          <a:p>
            <a:pPr marL="342900" indent="-342900" algn="just">
              <a:buAutoNum type="alphaLcParenBoth"/>
            </a:pPr>
            <a:endParaRPr lang="en-US" sz="1200" dirty="0"/>
          </a:p>
          <a:p>
            <a:pPr marL="342900" indent="-342900" algn="just">
              <a:buAutoNum type="alphaLcParenBoth"/>
            </a:pPr>
            <a:r>
              <a:rPr lang="en-US" sz="1200" dirty="0"/>
              <a:t>S</a:t>
            </a:r>
            <a:r>
              <a:rPr lang="en-US" sz="1200" dirty="0">
                <a:solidFill>
                  <a:srgbClr val="FF0000"/>
                </a:solidFill>
              </a:rPr>
              <a:t>cience</a:t>
            </a:r>
            <a:r>
              <a:rPr lang="en-US" sz="1200" dirty="0"/>
              <a:t> </a:t>
            </a:r>
            <a:r>
              <a:rPr lang="en-US" sz="1200" dirty="0">
                <a:solidFill>
                  <a:srgbClr val="FF0000"/>
                </a:solidFill>
              </a:rPr>
              <a:t>and culture </a:t>
            </a:r>
            <a:r>
              <a:rPr lang="en-US" sz="1200" dirty="0"/>
              <a:t>and </a:t>
            </a:r>
            <a:r>
              <a:rPr lang="en-US" sz="1200" dirty="0">
                <a:solidFill>
                  <a:srgbClr val="FF0000"/>
                </a:solidFill>
              </a:rPr>
              <a:t>Public administration </a:t>
            </a:r>
            <a:r>
              <a:rPr lang="en-US" sz="1200" dirty="0"/>
              <a:t>exhibit relatively high shares of informal employment. </a:t>
            </a:r>
          </a:p>
          <a:p>
            <a:pPr marL="342900" indent="-342900" algn="just">
              <a:buAutoNum type="alphaLcParenBoth"/>
            </a:pPr>
            <a:endParaRPr lang="en-US" sz="1200" dirty="0"/>
          </a:p>
          <a:p>
            <a:pPr marL="342900" indent="-342900" algn="just">
              <a:buAutoNum type="alphaLcParenBoth"/>
            </a:pPr>
            <a:r>
              <a:rPr lang="en-US" sz="1200" dirty="0"/>
              <a:t>Informal employment </a:t>
            </a:r>
            <a:r>
              <a:rPr lang="en-US" sz="1200" dirty="0">
                <a:solidFill>
                  <a:srgbClr val="FF0000"/>
                </a:solidFill>
              </a:rPr>
              <a:t>decreases</a:t>
            </a:r>
            <a:r>
              <a:rPr lang="en-US" sz="1200" dirty="0"/>
              <a:t> in age when we take </a:t>
            </a:r>
            <a:r>
              <a:rPr lang="en-US" sz="1200" dirty="0">
                <a:solidFill>
                  <a:srgbClr val="FF0000"/>
                </a:solidFill>
              </a:rPr>
              <a:t>the four ‘legalistic’ measures</a:t>
            </a:r>
            <a:r>
              <a:rPr lang="en-US" sz="1200" dirty="0"/>
              <a:t>, but </a:t>
            </a:r>
            <a:r>
              <a:rPr lang="en-US" sz="1200" dirty="0">
                <a:solidFill>
                  <a:srgbClr val="FF0000"/>
                </a:solidFill>
              </a:rPr>
              <a:t>increases</a:t>
            </a:r>
            <a:r>
              <a:rPr lang="en-US" sz="1200" dirty="0"/>
              <a:t> in age when we use </a:t>
            </a:r>
            <a:r>
              <a:rPr lang="en-US" sz="1200" dirty="0">
                <a:solidFill>
                  <a:srgbClr val="FF0000"/>
                </a:solidFill>
              </a:rPr>
              <a:t>the ﬁrm-size measure</a:t>
            </a:r>
            <a:r>
              <a:rPr lang="en-US" sz="1200" dirty="0"/>
              <a:t>. On this last measure, male workers are less likely to be informally employed, while we ﬁnd a higher probability of informal employment for male workers in the case of the ﬁrst four measures. </a:t>
            </a:r>
          </a:p>
          <a:p>
            <a:pPr marL="342900" indent="-342900" algn="just">
              <a:buAutoNum type="alphaLcParenBoth"/>
            </a:pPr>
            <a:endParaRPr lang="en-US" sz="1200" dirty="0"/>
          </a:p>
          <a:p>
            <a:pPr marL="342900" indent="-342900" algn="just">
              <a:buAutoNum type="alphaLcParenBoth"/>
            </a:pPr>
            <a:r>
              <a:rPr lang="en-US" sz="1200" dirty="0"/>
              <a:t>Being married and more educated decreases the likelihood of being informally employed, no matter which measure of informal employment is used.</a:t>
            </a:r>
          </a:p>
          <a:p>
            <a:pPr algn="just"/>
            <a:endParaRPr lang="en-US" sz="1100" dirty="0"/>
          </a:p>
          <a:p>
            <a:endParaRPr lang="en-US" sz="1100" dirty="0"/>
          </a:p>
          <a:p>
            <a:pPr marL="342900" indent="-342900">
              <a:buAutoNum type="alphaLcParenBoth"/>
            </a:pPr>
            <a:endParaRPr lang="el-GR" sz="1100" dirty="0"/>
          </a:p>
        </p:txBody>
      </p:sp>
      <p:pic>
        <p:nvPicPr>
          <p:cNvPr id="3" name="Εικόνα 2">
            <a:extLst>
              <a:ext uri="{FF2B5EF4-FFF2-40B4-BE49-F238E27FC236}">
                <a16:creationId xmlns:a16="http://schemas.microsoft.com/office/drawing/2014/main" id="{4742493F-2566-4BC5-BD57-AB1C9E8CECB5}"/>
              </a:ext>
            </a:extLst>
          </p:cNvPr>
          <p:cNvPicPr>
            <a:picLocks noChangeAspect="1"/>
          </p:cNvPicPr>
          <p:nvPr/>
        </p:nvPicPr>
        <p:blipFill>
          <a:blip r:embed="rId3"/>
          <a:stretch>
            <a:fillRect/>
          </a:stretch>
        </p:blipFill>
        <p:spPr>
          <a:xfrm>
            <a:off x="312493" y="1056784"/>
            <a:ext cx="5105845" cy="5101390"/>
          </a:xfrm>
          <a:prstGeom prst="rect">
            <a:avLst/>
          </a:prstGeom>
        </p:spPr>
      </p:pic>
    </p:spTree>
    <p:extLst>
      <p:ext uri="{BB962C8B-B14F-4D97-AF65-F5344CB8AC3E}">
        <p14:creationId xmlns:p14="http://schemas.microsoft.com/office/powerpoint/2010/main" val="1943314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a:extLst>
              <a:ext uri="{FF2B5EF4-FFF2-40B4-BE49-F238E27FC236}">
                <a16:creationId xmlns:a16="http://schemas.microsoft.com/office/drawing/2014/main" id="{36E0AED3-9CBF-410F-B55E-FC2C8625C5FA}"/>
              </a:ext>
            </a:extLst>
          </p:cNvPr>
          <p:cNvPicPr>
            <a:picLocks noGrp="1" noChangeAspect="1"/>
          </p:cNvPicPr>
          <p:nvPr>
            <p:ph idx="1"/>
          </p:nvPr>
        </p:nvPicPr>
        <p:blipFill>
          <a:blip r:embed="rId2"/>
          <a:stretch>
            <a:fillRect/>
          </a:stretch>
        </p:blipFill>
        <p:spPr>
          <a:xfrm>
            <a:off x="406226" y="455135"/>
            <a:ext cx="5114481" cy="5652085"/>
          </a:xfrm>
          <a:prstGeom prst="rect">
            <a:avLst/>
          </a:prstGeom>
        </p:spPr>
      </p:pic>
      <p:sp>
        <p:nvSpPr>
          <p:cNvPr id="5" name="Ορθογώνιο 4">
            <a:extLst>
              <a:ext uri="{FF2B5EF4-FFF2-40B4-BE49-F238E27FC236}">
                <a16:creationId xmlns:a16="http://schemas.microsoft.com/office/drawing/2014/main" id="{41C8B324-CDD6-46C3-A296-3A9305B7D9EA}"/>
              </a:ext>
            </a:extLst>
          </p:cNvPr>
          <p:cNvSpPr/>
          <p:nvPr/>
        </p:nvSpPr>
        <p:spPr>
          <a:xfrm>
            <a:off x="4814657" y="1189448"/>
            <a:ext cx="6096000" cy="3539430"/>
          </a:xfrm>
          <a:prstGeom prst="rect">
            <a:avLst/>
          </a:prstGeom>
        </p:spPr>
        <p:txBody>
          <a:bodyPr>
            <a:spAutoFit/>
          </a:bodyPr>
          <a:lstStyle/>
          <a:p>
            <a:r>
              <a:rPr lang="en-US" sz="1400" dirty="0">
                <a:solidFill>
                  <a:srgbClr val="FF0000"/>
                </a:solidFill>
                <a:hlinkClick r:id="rId3" action="ppaction://hlinkfile">
                  <a:extLst>
                    <a:ext uri="{A12FA001-AC4F-418D-AE19-62706E023703}">
                      <ahyp:hlinkClr xmlns:ahyp="http://schemas.microsoft.com/office/drawing/2018/hyperlinkcolor" xmlns="" val="tx"/>
                    </a:ext>
                  </a:extLst>
                </a:hlinkClick>
              </a:rPr>
              <a:t>Figure 2 </a:t>
            </a:r>
            <a:r>
              <a:rPr lang="en-US" sz="1400" dirty="0">
                <a:solidFill>
                  <a:prstClr val="black"/>
                </a:solidFill>
              </a:rPr>
              <a:t>shows that:</a:t>
            </a:r>
          </a:p>
          <a:p>
            <a:endParaRPr lang="en-US" sz="1400" dirty="0">
              <a:solidFill>
                <a:prstClr val="black"/>
              </a:solidFill>
            </a:endParaRPr>
          </a:p>
          <a:p>
            <a:pPr marL="285750" indent="-285750">
              <a:buFont typeface="Arial" panose="020B0604020202020204" pitchFamily="34" charset="0"/>
              <a:buChar char="•"/>
            </a:pPr>
            <a:r>
              <a:rPr lang="en-US" sz="1400" dirty="0">
                <a:solidFill>
                  <a:prstClr val="black"/>
                </a:solidFill>
              </a:rPr>
              <a:t> some workers in public administration and science and culture are employed in small work units.</a:t>
            </a:r>
          </a:p>
          <a:p>
            <a:pPr marL="285750" indent="-285750">
              <a:buFont typeface="Arial" panose="020B0604020202020204" pitchFamily="34" charset="0"/>
              <a:buChar char="•"/>
            </a:pPr>
            <a:endParaRPr lang="en-US" sz="1400" dirty="0">
              <a:solidFill>
                <a:prstClr val="black"/>
              </a:solidFill>
            </a:endParaRPr>
          </a:p>
          <a:p>
            <a:pPr marL="285750" indent="-285750">
              <a:buFont typeface="Arial" panose="020B0604020202020204" pitchFamily="34" charset="0"/>
              <a:buChar char="•"/>
            </a:pPr>
            <a:r>
              <a:rPr lang="en-US" sz="1400" dirty="0"/>
              <a:t>25% of workers in public administration are informally employed. Therefore while the measure using ﬁrm size equal to or less than ﬁve employees might be acceptable when trying to capture a large chunk of informal employment, the measure based on ﬁrm size equal or less than ten employees strikes us in the ﬁnal analysis as inappropriate.</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The correlations between measures based on ﬁrm size equal to or less than ﬁve employees and ‘legalistic’ measures are small and insigniﬁcant. Therefore, the two types of measures cover different subsets of workers.</a:t>
            </a:r>
            <a:endParaRPr lang="el-GR" sz="1400" dirty="0"/>
          </a:p>
          <a:p>
            <a:endParaRPr lang="el-GR" sz="1400" dirty="0"/>
          </a:p>
        </p:txBody>
      </p:sp>
    </p:spTree>
    <p:extLst>
      <p:ext uri="{BB962C8B-B14F-4D97-AF65-F5344CB8AC3E}">
        <p14:creationId xmlns:p14="http://schemas.microsoft.com/office/powerpoint/2010/main" val="3417213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1B0522-5395-4336-BB2A-F445DE1A1793}"/>
              </a:ext>
            </a:extLst>
          </p:cNvPr>
          <p:cNvSpPr>
            <a:spLocks noGrp="1"/>
          </p:cNvSpPr>
          <p:nvPr>
            <p:ph type="title"/>
          </p:nvPr>
        </p:nvSpPr>
        <p:spPr>
          <a:xfrm>
            <a:off x="362315" y="261945"/>
            <a:ext cx="8911687" cy="1280890"/>
          </a:xfrm>
        </p:spPr>
        <p:txBody>
          <a:bodyPr>
            <a:normAutofit/>
          </a:bodyPr>
          <a:lstStyle/>
          <a:p>
            <a:pPr algn="just"/>
            <a:r>
              <a:rPr lang="en-US" sz="2200" dirty="0"/>
              <a:t>Which factors are the main determinants of informal employment? </a:t>
            </a:r>
            <a:br>
              <a:rPr lang="en-US" sz="2200" dirty="0"/>
            </a:br>
            <a:r>
              <a:rPr lang="en-US" sz="2200" dirty="0"/>
              <a:t>Are the identiﬁed determinants stable across a spectrum of different deﬁnitions of informal employment?</a:t>
            </a:r>
            <a:endParaRPr lang="el-GR" dirty="0"/>
          </a:p>
        </p:txBody>
      </p:sp>
      <p:sp>
        <p:nvSpPr>
          <p:cNvPr id="3" name="Θέση περιεχομένου 2">
            <a:extLst>
              <a:ext uri="{FF2B5EF4-FFF2-40B4-BE49-F238E27FC236}">
                <a16:creationId xmlns:a16="http://schemas.microsoft.com/office/drawing/2014/main" id="{0A343422-69A8-4115-A9DB-FA5B6FF24F0F}"/>
              </a:ext>
            </a:extLst>
          </p:cNvPr>
          <p:cNvSpPr>
            <a:spLocks noGrp="1"/>
          </p:cNvSpPr>
          <p:nvPr>
            <p:ph idx="1"/>
          </p:nvPr>
        </p:nvSpPr>
        <p:spPr>
          <a:xfrm>
            <a:off x="297660" y="1488613"/>
            <a:ext cx="5869809" cy="3880773"/>
          </a:xfrm>
        </p:spPr>
        <p:txBody>
          <a:bodyPr>
            <a:normAutofit fontScale="25000" lnSpcReduction="20000"/>
          </a:bodyPr>
          <a:lstStyle/>
          <a:p>
            <a:pPr marL="0" indent="0">
              <a:buNone/>
            </a:pPr>
            <a:r>
              <a:rPr lang="en-US" sz="4800" dirty="0">
                <a:solidFill>
                  <a:srgbClr val="FF0000"/>
                </a:solidFill>
              </a:rPr>
              <a:t>Table 2 </a:t>
            </a:r>
            <a:r>
              <a:rPr lang="en-US" sz="4800" dirty="0"/>
              <a:t>shows the marginal effects across ﬁve deﬁnitions of informal employment for age, gender, marital status, educational attainment, regional location and residence type. </a:t>
            </a:r>
            <a:r>
              <a:rPr lang="el-GR" sz="4800" dirty="0"/>
              <a:t>Α</a:t>
            </a:r>
            <a:r>
              <a:rPr lang="en-US" sz="4800" dirty="0"/>
              <a:t>ccording to the data given in the table:</a:t>
            </a:r>
          </a:p>
          <a:p>
            <a:r>
              <a:rPr lang="en-US" sz="4800" dirty="0"/>
              <a:t>Informal employment decreases in age when we take the four ‘legalistic’ measures, but increases in age when we use the ﬁrm-size measure. </a:t>
            </a:r>
          </a:p>
          <a:p>
            <a:r>
              <a:rPr lang="en-US" sz="4800" dirty="0"/>
              <a:t>Male workers are less likely to be informally employed, while there is found a higher probability of informal employment for male workers in the case of the ﬁrst four measures. Being married and more educated decreases the likelihood of being informally employed, no matter which measure of informal employment is used.</a:t>
            </a:r>
          </a:p>
          <a:p>
            <a:r>
              <a:rPr lang="en-US" sz="4800" dirty="0"/>
              <a:t>Also, dependent employees in Moscow and St. Petersburg have a higher probability to be informal than their counterparts in the rest of the country. </a:t>
            </a:r>
          </a:p>
          <a:p>
            <a:r>
              <a:rPr lang="en-US" sz="4800" dirty="0"/>
              <a:t>Those who resident in a village, lower the probability of being informally employed for the ﬁrst four measures, while this probability is increased when the </a:t>
            </a:r>
            <a:r>
              <a:rPr lang="en-US" sz="4800" dirty="0">
                <a:solidFill>
                  <a:srgbClr val="FF0000"/>
                </a:solidFill>
              </a:rPr>
              <a:t>criterion of firm size </a:t>
            </a:r>
            <a:r>
              <a:rPr lang="en-US" sz="4800" dirty="0"/>
              <a:t>is used.</a:t>
            </a:r>
          </a:p>
          <a:p>
            <a:pPr marL="0" indent="0">
              <a:buNone/>
            </a:pPr>
            <a:r>
              <a:rPr lang="en-US" sz="4800" dirty="0"/>
              <a:t>In this table, the </a:t>
            </a:r>
            <a:r>
              <a:rPr lang="en-US" sz="4800" dirty="0">
                <a:solidFill>
                  <a:srgbClr val="FF0000"/>
                </a:solidFill>
              </a:rPr>
              <a:t>legalistic measure </a:t>
            </a:r>
            <a:r>
              <a:rPr lang="en-US" sz="4800" dirty="0"/>
              <a:t>of registration of one’s job or activity is used to reﬁne the analysis of the drivers of informal and formal employment. </a:t>
            </a:r>
          </a:p>
          <a:p>
            <a:pPr marL="0" indent="0">
              <a:buNone/>
            </a:pPr>
            <a:r>
              <a:rPr lang="en-US" sz="4800" dirty="0"/>
              <a:t>On behalf of that, the employment is divided in 5 stages:</a:t>
            </a:r>
          </a:p>
          <a:p>
            <a:r>
              <a:rPr lang="en-US" sz="4800" dirty="0"/>
              <a:t>involuntary informal dependent employment</a:t>
            </a:r>
          </a:p>
          <a:p>
            <a:r>
              <a:rPr lang="en-US" sz="4800" dirty="0"/>
              <a:t>voluntary informal dependent employment</a:t>
            </a:r>
          </a:p>
          <a:p>
            <a:r>
              <a:rPr lang="en-US" sz="4800" dirty="0"/>
              <a:t>informal self-employment</a:t>
            </a:r>
            <a:r>
              <a:rPr lang="el-GR" sz="4800" dirty="0"/>
              <a:t>*</a:t>
            </a:r>
            <a:endParaRPr lang="en-US" sz="4800" dirty="0"/>
          </a:p>
          <a:p>
            <a:r>
              <a:rPr lang="en-US" sz="4800" dirty="0"/>
              <a:t>formal self-employment </a:t>
            </a:r>
          </a:p>
          <a:p>
            <a:r>
              <a:rPr lang="en-US" sz="4800" dirty="0"/>
              <a:t>formal dependent employment. </a:t>
            </a:r>
          </a:p>
          <a:p>
            <a:pPr marL="0" indent="0">
              <a:buNone/>
            </a:pPr>
            <a:r>
              <a:rPr lang="el-GR" sz="4800" dirty="0"/>
              <a:t>*</a:t>
            </a:r>
            <a:r>
              <a:rPr lang="en-US" sz="4800" dirty="0"/>
              <a:t>As already mentioned, we assume informal self- employment to be voluntary.</a:t>
            </a:r>
            <a:endParaRPr lang="el-GR" sz="4800" dirty="0"/>
          </a:p>
          <a:p>
            <a:endParaRPr lang="el-GR" sz="4400" dirty="0"/>
          </a:p>
          <a:p>
            <a:endParaRPr lang="el-GR" dirty="0"/>
          </a:p>
        </p:txBody>
      </p:sp>
      <p:sp>
        <p:nvSpPr>
          <p:cNvPr id="11" name="Rectangle 5">
            <a:extLst>
              <a:ext uri="{FF2B5EF4-FFF2-40B4-BE49-F238E27FC236}">
                <a16:creationId xmlns:a16="http://schemas.microsoft.com/office/drawing/2014/main" id="{E3D07070-A193-4ABF-95E0-CEE9DFA3B47E}"/>
              </a:ext>
            </a:extLst>
          </p:cNvPr>
          <p:cNvSpPr>
            <a:spLocks noChangeArrowheads="1"/>
          </p:cNvSpPr>
          <p:nvPr/>
        </p:nvSpPr>
        <p:spPr bwMode="auto">
          <a:xfrm>
            <a:off x="6849122" y="297401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84016" tIns="812544" rIns="91440" bIns="799848" numCol="1" anchor="ctr" anchorCtr="0" compatLnSpc="1">
            <a:prstTxWarp prst="textNoShape">
              <a:avLst/>
            </a:prstTxWarp>
            <a:spAutoFit/>
          </a:bodyPr>
          <a:lstStyle/>
          <a:p>
            <a:endParaRPr lang="el-GR"/>
          </a:p>
        </p:txBody>
      </p:sp>
      <p:pic>
        <p:nvPicPr>
          <p:cNvPr id="4" name="Εικόνα 3">
            <a:extLst>
              <a:ext uri="{FF2B5EF4-FFF2-40B4-BE49-F238E27FC236}">
                <a16:creationId xmlns:a16="http://schemas.microsoft.com/office/drawing/2014/main" id="{FFF06073-C371-49C0-83FB-6CFDAA9E2095}"/>
              </a:ext>
            </a:extLst>
          </p:cNvPr>
          <p:cNvPicPr>
            <a:picLocks noChangeAspect="1"/>
          </p:cNvPicPr>
          <p:nvPr/>
        </p:nvPicPr>
        <p:blipFill>
          <a:blip r:embed="rId3"/>
          <a:stretch>
            <a:fillRect/>
          </a:stretch>
        </p:blipFill>
        <p:spPr>
          <a:xfrm>
            <a:off x="6339097" y="1488613"/>
            <a:ext cx="5869809" cy="2283889"/>
          </a:xfrm>
          <a:prstGeom prst="rect">
            <a:avLst/>
          </a:prstGeom>
        </p:spPr>
      </p:pic>
      <p:graphicFrame>
        <p:nvGraphicFramePr>
          <p:cNvPr id="5" name="Αντικείμενο 4">
            <a:extLst>
              <a:ext uri="{FF2B5EF4-FFF2-40B4-BE49-F238E27FC236}">
                <a16:creationId xmlns:a16="http://schemas.microsoft.com/office/drawing/2014/main" id="{5FC0B41E-BEE7-414E-8D89-0E9457D5C2C3}"/>
              </a:ext>
            </a:extLst>
          </p:cNvPr>
          <p:cNvGraphicFramePr>
            <a:graphicFrameLocks noChangeAspect="1"/>
          </p:cNvGraphicFramePr>
          <p:nvPr>
            <p:extLst>
              <p:ext uri="{D42A27DB-BD31-4B8C-83A1-F6EECF244321}">
                <p14:modId xmlns:p14="http://schemas.microsoft.com/office/powerpoint/2010/main" val="2475730321"/>
              </p:ext>
            </p:extLst>
          </p:nvPr>
        </p:nvGraphicFramePr>
        <p:xfrm>
          <a:off x="6522325" y="3537528"/>
          <a:ext cx="5793554" cy="2433979"/>
        </p:xfrm>
        <a:graphic>
          <a:graphicData uri="http://schemas.openxmlformats.org/presentationml/2006/ole">
            <mc:AlternateContent xmlns:mc="http://schemas.openxmlformats.org/markup-compatibility/2006">
              <mc:Choice xmlns:v="urn:schemas-microsoft-com:vml" Requires="v">
                <p:oleObj spid="_x0000_s3115" name="Document" r:id="rId4" imgW="5016974" imgH="1968551" progId="Word.Document.12">
                  <p:embed/>
                </p:oleObj>
              </mc:Choice>
              <mc:Fallback>
                <p:oleObj name="Document" r:id="rId4" imgW="5016974" imgH="1968551" progId="Word.Document.12">
                  <p:embed/>
                  <p:pic>
                    <p:nvPicPr>
                      <p:cNvPr id="0" name=""/>
                      <p:cNvPicPr/>
                      <p:nvPr/>
                    </p:nvPicPr>
                    <p:blipFill>
                      <a:blip r:embed="rId5"/>
                      <a:stretch>
                        <a:fillRect/>
                      </a:stretch>
                    </p:blipFill>
                    <p:spPr>
                      <a:xfrm>
                        <a:off x="6522325" y="3537528"/>
                        <a:ext cx="5793554" cy="2433979"/>
                      </a:xfrm>
                      <a:prstGeom prst="rect">
                        <a:avLst/>
                      </a:prstGeom>
                    </p:spPr>
                  </p:pic>
                </p:oleObj>
              </mc:Fallback>
            </mc:AlternateContent>
          </a:graphicData>
        </a:graphic>
      </p:graphicFrame>
    </p:spTree>
    <p:extLst>
      <p:ext uri="{BB962C8B-B14F-4D97-AF65-F5344CB8AC3E}">
        <p14:creationId xmlns:p14="http://schemas.microsoft.com/office/powerpoint/2010/main" val="489610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76B716-AD8D-4E99-AF95-A162B3E23841}"/>
              </a:ext>
            </a:extLst>
          </p:cNvPr>
          <p:cNvSpPr>
            <a:spLocks noGrp="1"/>
          </p:cNvSpPr>
          <p:nvPr>
            <p:ph type="title"/>
          </p:nvPr>
        </p:nvSpPr>
        <p:spPr>
          <a:xfrm>
            <a:off x="268961" y="156238"/>
            <a:ext cx="8596668" cy="1320800"/>
          </a:xfrm>
        </p:spPr>
        <p:txBody>
          <a:bodyPr>
            <a:normAutofit fontScale="90000"/>
          </a:bodyPr>
          <a:lstStyle/>
          <a:p>
            <a:r>
              <a:rPr lang="en-US" dirty="0"/>
              <a:t>Marginal effects of a multinomial logit regression between the years 2004–2011</a:t>
            </a:r>
            <a:br>
              <a:rPr lang="en-US" dirty="0"/>
            </a:br>
            <a:r>
              <a:rPr lang="en-US" dirty="0"/>
              <a:t>Table 3.</a:t>
            </a:r>
            <a:br>
              <a:rPr lang="en-US" dirty="0"/>
            </a:br>
            <a:endParaRPr lang="el-GR" dirty="0"/>
          </a:p>
        </p:txBody>
      </p:sp>
      <p:sp>
        <p:nvSpPr>
          <p:cNvPr id="7" name="Θέση περιεχομένου 6">
            <a:extLst>
              <a:ext uri="{FF2B5EF4-FFF2-40B4-BE49-F238E27FC236}">
                <a16:creationId xmlns:a16="http://schemas.microsoft.com/office/drawing/2014/main" id="{D2B12DF5-D666-4CE6-9C2B-E5282AEAA040}"/>
              </a:ext>
            </a:extLst>
          </p:cNvPr>
          <p:cNvSpPr>
            <a:spLocks noGrp="1"/>
          </p:cNvSpPr>
          <p:nvPr>
            <p:ph idx="1"/>
          </p:nvPr>
        </p:nvSpPr>
        <p:spPr>
          <a:xfrm>
            <a:off x="677335" y="2160589"/>
            <a:ext cx="6087450" cy="4417764"/>
          </a:xfrm>
        </p:spPr>
        <p:txBody>
          <a:bodyPr>
            <a:normAutofit fontScale="92500" lnSpcReduction="10000"/>
          </a:bodyPr>
          <a:lstStyle/>
          <a:p>
            <a:r>
              <a:rPr lang="en-US" dirty="0"/>
              <a:t>Men have a higher incidence of both dependent informal employment and informal self-employment</a:t>
            </a:r>
          </a:p>
          <a:p>
            <a:r>
              <a:rPr lang="en-US" dirty="0"/>
              <a:t>The marginal effects of age, marital status and educational attainment have opposite signs when we distinguish between dependent and self-employment: these factors increase the likelihood to engage in informal self-employed activities, but decrease it for both voluntary and involuntary informal dependent employment. </a:t>
            </a:r>
          </a:p>
          <a:p>
            <a:r>
              <a:rPr lang="en-US" dirty="0"/>
              <a:t>Immigrants from the Caucasus or Central Asia raises the likelihood of informal self-employment.</a:t>
            </a:r>
          </a:p>
          <a:p>
            <a:r>
              <a:rPr lang="en-US" dirty="0"/>
              <a:t>Immigrants from other parts of the former Soviet Union do not seem to be more involved in self-employment than natives, but seem to have a particularly high incidence of involuntary informal dependent employment.</a:t>
            </a:r>
          </a:p>
          <a:p>
            <a:pPr marL="0" indent="0">
              <a:buNone/>
            </a:pPr>
            <a:endParaRPr lang="el-GR" dirty="0"/>
          </a:p>
        </p:txBody>
      </p:sp>
      <p:pic>
        <p:nvPicPr>
          <p:cNvPr id="3" name="Εικόνα 2">
            <a:extLst>
              <a:ext uri="{FF2B5EF4-FFF2-40B4-BE49-F238E27FC236}">
                <a16:creationId xmlns:a16="http://schemas.microsoft.com/office/drawing/2014/main" id="{0F8C238D-332B-4DC4-83D3-EE21245C0585}"/>
              </a:ext>
            </a:extLst>
          </p:cNvPr>
          <p:cNvPicPr>
            <a:picLocks noChangeAspect="1"/>
          </p:cNvPicPr>
          <p:nvPr/>
        </p:nvPicPr>
        <p:blipFill>
          <a:blip r:embed="rId2"/>
          <a:stretch>
            <a:fillRect/>
          </a:stretch>
        </p:blipFill>
        <p:spPr>
          <a:xfrm>
            <a:off x="6968971" y="1755778"/>
            <a:ext cx="5018158" cy="3346443"/>
          </a:xfrm>
          <a:prstGeom prst="rect">
            <a:avLst/>
          </a:prstGeom>
        </p:spPr>
      </p:pic>
    </p:spTree>
    <p:extLst>
      <p:ext uri="{BB962C8B-B14F-4D97-AF65-F5344CB8AC3E}">
        <p14:creationId xmlns:p14="http://schemas.microsoft.com/office/powerpoint/2010/main" val="3177705754"/>
      </p:ext>
    </p:extLst>
  </p:cSld>
  <p:clrMapOvr>
    <a:masterClrMapping/>
  </p:clrMapOvr>
</p:sld>
</file>

<file path=ppt/theme/theme1.xml><?xml version="1.0" encoding="utf-8"?>
<a:theme xmlns:a="http://schemas.openxmlformats.org/drawingml/2006/main" name="Όψη">
  <a:themeElements>
    <a:clrScheme name="Κόκκινο πορτοκαλί">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587</TotalTime>
  <Words>3399</Words>
  <Application>Microsoft Office PowerPoint</Application>
  <PresentationFormat>Widescreen</PresentationFormat>
  <Paragraphs>151</Paragraphs>
  <Slides>22</Slides>
  <Notes>0</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22</vt:i4>
      </vt:variant>
    </vt:vector>
  </HeadingPairs>
  <TitlesOfParts>
    <vt:vector size="29" baseType="lpstr">
      <vt:lpstr>Arial</vt:lpstr>
      <vt:lpstr>Cambria</vt:lpstr>
      <vt:lpstr>Trebuchet MS</vt:lpstr>
      <vt:lpstr>Wingdings</vt:lpstr>
      <vt:lpstr>Wingdings 3</vt:lpstr>
      <vt:lpstr>Όψη</vt:lpstr>
      <vt:lpstr>Document</vt:lpstr>
      <vt:lpstr>Informal Employment in Transition Countries By HARTMUT LEHMANN </vt:lpstr>
      <vt:lpstr>What is informal employment? </vt:lpstr>
      <vt:lpstr>Introduction to informal employment</vt:lpstr>
      <vt:lpstr>Presentazione standard di PowerPoint</vt:lpstr>
      <vt:lpstr>Presentazione standard di PowerPoint</vt:lpstr>
      <vt:lpstr>Figure 1: Share of informal employment by industry: Russia 2005 and 2011. Not ofﬁcially employed (without work contract/agreement) at the main job Not ofﬁcially employed and not in enterprise/organization at the main or second job </vt:lpstr>
      <vt:lpstr>Presentazione standard di PowerPoint</vt:lpstr>
      <vt:lpstr>Which factors are the main determinants of informal employment?  Are the identiﬁed determinants stable across a spectrum of different deﬁnitions of informal employment?</vt:lpstr>
      <vt:lpstr>Marginal effects of a multinomial logit regression between the years 2004–2011 Table 3. </vt:lpstr>
      <vt:lpstr>Which should be the approach to the analysis of informal employment in transition countries?</vt:lpstr>
      <vt:lpstr>Wage Gap</vt:lpstr>
      <vt:lpstr>Presentazione standard di PowerPoint</vt:lpstr>
      <vt:lpstr>Presentazione standard di PowerPoint</vt:lpstr>
      <vt:lpstr>Presentazione standard di PowerPoint</vt:lpstr>
      <vt:lpstr>Risk attitudes and informal employment</vt:lpstr>
      <vt:lpstr>Presentazione standard di PowerPoint</vt:lpstr>
      <vt:lpstr>Presentazione standard di PowerPoint</vt:lpstr>
      <vt:lpstr>Presentazione standard di PowerPoint</vt:lpstr>
      <vt:lpstr>Presentazione standard di PowerPoint</vt:lpstr>
      <vt:lpstr>Presentazione standard di PowerPoint</vt:lpstr>
      <vt:lpstr>Conclusions and Thoughts of the Authors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Informal Employment in Transition Countries </dc:title>
  <dc:creator>Rafaela Kalogeorgou</dc:creator>
  <cp:lastModifiedBy>rafaelae.kalogeorgou</cp:lastModifiedBy>
  <cp:revision>31</cp:revision>
  <dcterms:created xsi:type="dcterms:W3CDTF">2019-05-18T17:04:54Z</dcterms:created>
  <dcterms:modified xsi:type="dcterms:W3CDTF">2019-05-23T06:58:00Z</dcterms:modified>
</cp:coreProperties>
</file>