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Novkovic" initials="MN" lastIdx="2" clrIdx="0">
    <p:extLst>
      <p:ext uri="{19B8F6BF-5375-455C-9EA6-DF929625EA0E}">
        <p15:presenceInfo xmlns:p15="http://schemas.microsoft.com/office/powerpoint/2012/main" userId="b08db0ab78da28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92545" autoAdjust="0"/>
  </p:normalViewPr>
  <p:slideViewPr>
    <p:cSldViewPr snapToGrid="0">
      <p:cViewPr varScale="1">
        <p:scale>
          <a:sx n="68" d="100"/>
          <a:sy n="68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C23EF-EDB7-47D1-B9D9-C4C39B4F5B32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082DE-8855-4416-8EDA-7129F6FB35A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Mincerian</a:t>
            </a:r>
            <a:r>
              <a:rPr lang="en-US" baseline="0" dirty="0" smtClean="0"/>
              <a:t> earning function: an equation model which explains wages as a function of education and experiences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82DE-8855-4416-8EDA-7129F6FB35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Unemployed</a:t>
            </a:r>
            <a:r>
              <a:rPr lang="en-US" baseline="0" dirty="0" smtClean="0"/>
              <a:t>: a person who hasn’t got a job. Non-employed: a person who is not looking for a job.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82DE-8855-4416-8EDA-7129F6FB35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4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Policy circles: </a:t>
            </a:r>
            <a:r>
              <a:rPr lang="en-US" dirty="0" smtClean="0"/>
              <a:t>participants in active schemes requalify for benefit</a:t>
            </a:r>
            <a:r>
              <a:rPr lang="en-US" baseline="0" dirty="0" smtClean="0"/>
              <a:t> payment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82DE-8855-4416-8EDA-7129F6FB35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4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1E84-379E-41F5-8FBB-18CCE4F5B4E1}" type="datetimeFigureOut">
              <a:rPr lang="it-IT" smtClean="0"/>
              <a:t>05/05/2019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0BD0-BA79-4CC8-9CBB-01FD1AD5693B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07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1E84-379E-41F5-8FBB-18CCE4F5B4E1}" type="datetimeFigureOut">
              <a:rPr lang="it-IT" smtClean="0"/>
              <a:t>05/05/2019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0BD0-BA79-4CC8-9CBB-01FD1AD56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59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1E84-379E-41F5-8FBB-18CCE4F5B4E1}" type="datetimeFigureOut">
              <a:rPr lang="it-IT" smtClean="0"/>
              <a:t>05/05/2019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0BD0-BA79-4CC8-9CBB-01FD1AD56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35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1E84-379E-41F5-8FBB-18CCE4F5B4E1}" type="datetimeFigureOut">
              <a:rPr lang="it-IT" smtClean="0"/>
              <a:t>05/05/2019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0BD0-BA79-4CC8-9CBB-01FD1AD56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60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1E84-379E-41F5-8FBB-18CCE4F5B4E1}" type="datetimeFigureOut">
              <a:rPr lang="it-IT" smtClean="0"/>
              <a:t>05/05/2019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0BD0-BA79-4CC8-9CBB-01FD1AD5693B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33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1E84-379E-41F5-8FBB-18CCE4F5B4E1}" type="datetimeFigureOut">
              <a:rPr lang="it-IT" smtClean="0"/>
              <a:t>05/05/2019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0BD0-BA79-4CC8-9CBB-01FD1AD56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6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1E84-379E-41F5-8FBB-18CCE4F5B4E1}" type="datetimeFigureOut">
              <a:rPr lang="it-IT" smtClean="0"/>
              <a:t>05/05/2019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0BD0-BA79-4CC8-9CBB-01FD1AD56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25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1E84-379E-41F5-8FBB-18CCE4F5B4E1}" type="datetimeFigureOut">
              <a:rPr lang="it-IT" smtClean="0"/>
              <a:t>05/05/2019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0BD0-BA79-4CC8-9CBB-01FD1AD56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36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1E84-379E-41F5-8FBB-18CCE4F5B4E1}" type="datetimeFigureOut">
              <a:rPr lang="it-IT" smtClean="0"/>
              <a:t>05/05/2019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0BD0-BA79-4CC8-9CBB-01FD1AD56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79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D001E84-379E-41F5-8FBB-18CCE4F5B4E1}" type="datetimeFigureOut">
              <a:rPr lang="it-IT" smtClean="0"/>
              <a:t>05/05/2019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C00BD0-BA79-4CC8-9CBB-01FD1AD56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35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01E84-379E-41F5-8FBB-18CCE4F5B4E1}" type="datetimeFigureOut">
              <a:rPr lang="it-IT" smtClean="0"/>
              <a:t>05/05/2019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0BD0-BA79-4CC8-9CBB-01FD1AD569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16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001E84-379E-41F5-8FBB-18CCE4F5B4E1}" type="datetimeFigureOut">
              <a:rPr lang="it-IT" smtClean="0"/>
              <a:t>05/05/2019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C00BD0-BA79-4CC8-9CBB-01FD1AD5693B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9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determinants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reallocation in transition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3999" y="5070620"/>
            <a:ext cx="9213273" cy="595889"/>
          </a:xfrm>
        </p:spPr>
        <p:txBody>
          <a:bodyPr/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Authors: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Tito Boeri and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Katherine Terrell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872" y="289070"/>
            <a:ext cx="1482436" cy="14824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523999" y="5666509"/>
            <a:ext cx="336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Student: Marina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Novković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models of Optimal Speed of Transition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2053553"/>
            <a:ext cx="10058400" cy="280284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models can generate different equilibria depending on the pace at which governments succeed in engineering mass layoffs in state enterprises: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too rapid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job creation in the private sector is restrained by fiscal costs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unemployment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big bang strategy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too slow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too costly to pull workers from the old state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sector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gradual transition process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97280" y="4403012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Offer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predictions qualitatively consistent with stock adjustment in these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countries.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Critics to OST models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998134"/>
            <a:ext cx="10058400" cy="3945466"/>
          </a:xfrm>
        </p:spPr>
        <p:txBody>
          <a:bodyPr>
            <a:normAutofit/>
          </a:bodyPr>
          <a:lstStyle/>
          <a:p>
            <a:pPr>
              <a:buFontTx/>
              <a:buChar char="x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examples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Russia and Ukraine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Poland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Slovenia.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x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voluntary quits &gt;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layoffs.</a:t>
            </a:r>
          </a:p>
          <a:p>
            <a:pPr>
              <a:buFontTx/>
              <a:buChar char="x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fail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 characterize important labor market flows and the stagnancy of transitional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unemployment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the CEECs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  <a:hlinkClick r:id="" action="ppaction://hlinkshowjump?jump=nextslide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  <a:hlinkClick r:id="" action="ppaction://hlinkshowjump?jump=nextslide"/>
              </a:rPr>
              <a:t>table 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  <a:hlinkClick r:id="" action="ppaction://hlinkshowjump?jump=nextslide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>
              <a:buFontTx/>
              <a:buChar char="x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 not give enough importance to job-to-job movements. </a:t>
            </a:r>
          </a:p>
          <a:p>
            <a:pPr>
              <a:buFontTx/>
              <a:buChar char="x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ignore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  <a:hlinkClick r:id="rId2" action="ppaction://hlinksldjump"/>
              </a:rPr>
              <a:t>role of wages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as a determinant of the level of employment in the old sector.</a:t>
            </a:r>
          </a:p>
          <a:p>
            <a:pPr>
              <a:buFontTx/>
              <a:buChar char="x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facts suggest that separations from state sector employment were an endogenous variable rather  than a policy instrument (as they were a by-product of voluntary choices of workers). </a:t>
            </a:r>
          </a:p>
          <a:p>
            <a:pPr>
              <a:buFontTx/>
              <a:buChar char="x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cannot frame the trade-off between employment and wage adjustment in the old sector.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en-US" dirty="0"/>
          </a:p>
        </p:txBody>
      </p:sp>
      <p:sp>
        <p:nvSpPr>
          <p:cNvPr id="4" name="Stella a 4 punte 3">
            <a:hlinkClick r:id="rId3" action="ppaction://hlinksldjump"/>
          </p:cNvPr>
          <p:cNvSpPr/>
          <p:nvPr/>
        </p:nvSpPr>
        <p:spPr>
          <a:xfrm>
            <a:off x="365760" y="6414867"/>
            <a:ext cx="365760" cy="33059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5" b="21345"/>
          <a:stretch/>
        </p:blipFill>
        <p:spPr>
          <a:xfrm>
            <a:off x="1399309" y="0"/>
            <a:ext cx="9642764" cy="6289964"/>
          </a:xfrm>
        </p:spPr>
      </p:pic>
      <p:sp>
        <p:nvSpPr>
          <p:cNvPr id="2" name="CasellaDiTesto 1"/>
          <p:cNvSpPr txBox="1"/>
          <p:nvPr/>
        </p:nvSpPr>
        <p:spPr>
          <a:xfrm>
            <a:off x="13854" y="193964"/>
            <a:ext cx="13854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1400" dirty="0" smtClean="0"/>
              <a:t>: the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flowing from employment to unemployment as a proportion of the n. employed.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854" y="1794402"/>
            <a:ext cx="1385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Puo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flows to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 of labor forces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854" y="2606373"/>
            <a:ext cx="1496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flows leaving unemployment for a job.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tella a 4 punte 5">
            <a:hlinkClick r:id="rId3" action="ppaction://hlinksldjump"/>
          </p:cNvPr>
          <p:cNvSpPr/>
          <p:nvPr/>
        </p:nvSpPr>
        <p:spPr>
          <a:xfrm>
            <a:off x="383024" y="6428935"/>
            <a:ext cx="323557" cy="31652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8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of wages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2025843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Wages are brought into play in the second phase of the OST model, but only as a function of unemployment.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declines did generate employment declines in the transition economies.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 wage declines moderated employment declines.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Adjustment in the FSU involved wages whereas in the CEECs it involved mainly employment.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ella a 4 punte 3">
            <a:hlinkClick r:id="rId2" action="ppaction://hlinksldjump"/>
          </p:cNvPr>
          <p:cNvSpPr/>
          <p:nvPr/>
        </p:nvSpPr>
        <p:spPr>
          <a:xfrm>
            <a:off x="309489" y="6414868"/>
            <a:ext cx="422031" cy="34465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Heterogeneity and Specificity: winners and losers of Transition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that are more likely to become unemployed and to experience more difficulty in moving out of unemployment: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low educated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women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young people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Gender question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societal roles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maternity and child care leave is a cost for the new private sector and also for state enterprises under hard budget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 reduction in government provision of free childcare in many countries contributed to a reduction of the labor supply of married women.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2597726"/>
            <a:ext cx="3325090" cy="166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issue: the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Mincerian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earnings function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20506"/>
          <a:stretch/>
        </p:blipFill>
        <p:spPr>
          <a:xfrm>
            <a:off x="775855" y="1776922"/>
            <a:ext cx="4977135" cy="4525404"/>
          </a:xfrm>
        </p:spPr>
      </p:pic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6217920" y="2051902"/>
            <a:ext cx="493776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Returns to a year of education increased substantially from Communism to the early transition period.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former East Germany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(it was forced to import labor market institutions developed in the West).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Gender gap: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during Communism women had higher returns to education  now it has narrowed.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896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Marketability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education and work experience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444229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secondary school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tertiary education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highly and increasingly rewarded.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vocational schools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poorly priced by the market mechanism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over-investment by previous regime and now are over-represented in the pool of unemployed).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Inflows into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vocational education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declining.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Enrolments to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general secondary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booming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all countries.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Work experience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under central planning was not rewarded more with the transition: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older workers experiences’ during Communism are not being valued in the labor market.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" b="50495"/>
          <a:stretch/>
        </p:blipFill>
        <p:spPr>
          <a:xfrm>
            <a:off x="185980" y="1962114"/>
            <a:ext cx="5885589" cy="3906981"/>
          </a:xfrm>
        </p:spPr>
      </p:pic>
    </p:spTree>
    <p:extLst>
      <p:ext uri="{BB962C8B-B14F-4D97-AF65-F5344CB8AC3E}">
        <p14:creationId xmlns:p14="http://schemas.microsoft.com/office/powerpoint/2010/main" val="22346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because of region of residence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early stages of transition different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regions negatively affected job finding probabilities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wages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recently asymmetries overlap with the urban/rural divide.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 supply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important in explaining the concentration of  unemployment and non-employment in rural areas.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these disparities?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interregional mobility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commuting flows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172691"/>
            <a:ext cx="5613034" cy="314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Losers and winners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winners: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young, educated, men, living in urban areas, with skills enabling them to exploit the opportunities offered in the emerging private sector.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losers: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women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 older workers, whose human capital has been devalued, and have low incentives to acquire the new skills that are relevant to the emerging market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economy.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difficult for losers to become a winner due to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imbalances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allocation of employment opportunities and the narrow base of many vocational education curricula.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0"/>
          <a:stretch/>
        </p:blipFill>
        <p:spPr>
          <a:xfrm>
            <a:off x="2159000" y="3539283"/>
            <a:ext cx="3296920" cy="254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 market adjustment, earnings inequality and institutions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Transition involves the development of new job matches, using workers with different skills and labor market attachments.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Such differences were repressed by the previous regime.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Explosion of earning inequalities 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mitigated by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institutions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imposing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wage floors: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 expect transition to generate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more unemployment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(constrains to wage adjustment and low productivity workers are forced to leave the old sector)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 wage floor can inhibit the creation of low productivity jobs in the new sector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the less skilled workers are more likely to be unemployed than of the more skilled workers.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Labor market institutions are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intermediaries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the transition.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26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09822" y="2025748"/>
            <a:ext cx="9861452" cy="1420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transition process has been very different in the countries of the Former Soviet Union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(FSU)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those of Central and Eastern Europe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(CEE)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terms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ttore 2 3"/>
          <p:cNvCxnSpPr/>
          <p:nvPr/>
        </p:nvCxnSpPr>
        <p:spPr>
          <a:xfrm flipH="1">
            <a:off x="3359836" y="2940148"/>
            <a:ext cx="1366909" cy="13927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 flipH="1">
            <a:off x="5584874" y="2954216"/>
            <a:ext cx="23453" cy="20670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6834558" y="2954216"/>
            <a:ext cx="1451313" cy="13786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235617" y="4359590"/>
            <a:ext cx="3010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eallocation of labor from the old sector to the new sector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86068" y="5021310"/>
            <a:ext cx="2644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extent of real wage decline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229600" y="4375053"/>
            <a:ext cx="2799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esponsiveness of employment to output changes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and labor reallocation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4 institutional features important for employment and wage setting: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unions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tax based income policies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minimum wages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employment protection legislation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has been a large research on the impact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programs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(active and passive) on the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of unemployment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finding a job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Unions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old system: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not rooted at the workplace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belts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authorities and not voices for workers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soft budget constraints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unprepared for wage negotiations and opposition to staff cuts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Need to build new unions “from scratch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 declines in union membership.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Declines in coverage of collective bargaining.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ncrease in segmentation of workers’ organizations (Czech Republic, Hungary 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low representation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Russia 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high representation – low effectiveness)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the early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part of transition voice of workers was heard through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worker’s councils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CEECs (not in Czechoslovakia) and Russia, not in other in other FSU countries.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Tax based Income Policies (TIPs)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2095116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Scope: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 the wage growth.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Probably it had modest influence on wage levels because: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they were occasional, reducing the credibility of tax penalties and allowing for intervals of “wage catch-up”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they were designed to control the average wage of the firms, hence substitution was allowed within the firm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they were enforced in the large public enterprises and not in the new private sector.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By 1995 many of the CEECs abandoned them and Russia abolished them in 1996.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wages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CEECs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were set at levels comparable to those in the West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45-50% of the average wage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Russia and Ukraine the ratios were 27% and 32% respectively.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They were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consciously unaltered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several years during inflation period.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were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binding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transition.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were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facto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used  as a policy tool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were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enforceable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weakness of bargaining institutions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lack of an efficient network of labor inspectors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these countries.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" b="43262"/>
          <a:stretch/>
        </p:blipFill>
        <p:spPr>
          <a:xfrm>
            <a:off x="6126480" y="1779231"/>
            <a:ext cx="5493799" cy="4156365"/>
          </a:xfrm>
        </p:spPr>
      </p:pic>
    </p:spTree>
    <p:extLst>
      <p:ext uri="{BB962C8B-B14F-4D97-AF65-F5344CB8AC3E}">
        <p14:creationId xmlns:p14="http://schemas.microsoft.com/office/powerpoint/2010/main" val="18450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69" y="167987"/>
            <a:ext cx="6752018" cy="60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minimum wages had some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role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they serve as the basis for calculating most social benefits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they may have influenced wage growth in the public administration in Russia.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Communism, employers could not easily layoff workers and at the beginning of the transition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 Codes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revised for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protection regulations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they consist mainly of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 between employers and their employees:</a:t>
            </a:r>
            <a:b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severance pay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extension of the duration of the job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BUT, there is a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 enforcement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these regulations.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 markets in CEECs and FSU have a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high flexibility.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labor market policies had an impact on the reduction of unemployment duration?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Boeri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“when interacted with cuts to benefit duration, active policies have had some impact on job finding probabilities and were relatively cost-effective”.</a:t>
            </a:r>
          </a:p>
          <a:p>
            <a:pPr marL="749808" lvl="4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Czech Republic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monthly cost of outflows from unemployment to jobs 	(induced by active policy) was of 4-7% of the average monthly wage, while an average 	unemployment benefit offered roughly the 30% of the average wage.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9808" lvl="4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9808" lvl="4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1097278" y="3742006"/>
            <a:ext cx="10654147" cy="223546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researchers </a:t>
            </a:r>
            <a:r>
              <a:rPr lang="en-US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not find positive </a:t>
            </a:r>
            <a:r>
              <a:rPr 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active policies on unemployment outflows. </a:t>
            </a:r>
            <a:endParaRPr lang="en-US" dirty="0" smtClean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other 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countries, 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policies proved poorly targeted or associated with “policy circles”.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Terrell and </a:t>
            </a:r>
            <a:r>
              <a:rPr lang="en-US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Sorm</a:t>
            </a:r>
            <a:r>
              <a:rPr 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(1999)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found that active labor market policies in Czech Republic were targeted to the “hard to employ” population and they benefited from the program.</a:t>
            </a:r>
            <a:endParaRPr lang="en-US" dirty="0"/>
          </a:p>
        </p:txBody>
      </p:sp>
      <p:sp>
        <p:nvSpPr>
          <p:cNvPr id="7" name="Freccia angolare in su 6"/>
          <p:cNvSpPr/>
          <p:nvPr/>
        </p:nvSpPr>
        <p:spPr>
          <a:xfrm rot="5400000">
            <a:off x="1330037" y="2604658"/>
            <a:ext cx="644235" cy="519545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benefits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5359792" cy="442845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 they were set at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levels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provided in some cases for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unlimited duration.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 on, they were tightened as the number of beneficiaries was excessive and fiscal consolidation was required.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introduction of the maximum limit of benefits (140-180% of the minimum wage) also contributed to reduce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benefits did not create strong work disincentive effects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elasticity’s of unemployment duration with respect to changes in benefits ranges from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Slovakia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Czech Republic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 Germany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Hungary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moderate compared to the ones of U.S.A, Canada and Europe. 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r="4398"/>
          <a:stretch/>
        </p:blipFill>
        <p:spPr>
          <a:xfrm>
            <a:off x="6639951" y="1845733"/>
            <a:ext cx="4515729" cy="4428457"/>
          </a:xfrm>
        </p:spPr>
      </p:pic>
    </p:spTree>
    <p:extLst>
      <p:ext uri="{BB962C8B-B14F-4D97-AF65-F5344CB8AC3E}">
        <p14:creationId xmlns:p14="http://schemas.microsoft.com/office/powerpoint/2010/main" val="15349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Non-employment benefits as wage floors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 unions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 of enforcement of minimum wages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ended up assigning to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benefits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to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subsidies to non-employed individuals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working age a relevant role: they put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floor to wage setting.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4 displays summary statistics on non-employment benefits and earnings in the CEECs and FSU countries.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we can see, there was a stronger increase in inequality in the FSU than in the CEECs.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 with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levels of spending in non-employment benefits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 rates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experienced the largest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inequality earnings.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3" b="29444"/>
          <a:stretch/>
        </p:blipFill>
        <p:spPr>
          <a:xfrm>
            <a:off x="6126479" y="1845733"/>
            <a:ext cx="5479367" cy="4318045"/>
          </a:xfrm>
        </p:spPr>
      </p:pic>
    </p:spTree>
    <p:extLst>
      <p:ext uri="{BB962C8B-B14F-4D97-AF65-F5344CB8AC3E}">
        <p14:creationId xmlns:p14="http://schemas.microsoft.com/office/powerpoint/2010/main" val="26999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sum up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79" y="1873869"/>
            <a:ext cx="493776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large difference between the CEECs and the FSU countries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responsiveness of employment to output changes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extent of real wage decline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amount of reallocation of labor from the old to the new sector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degree of wage dispersion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timing of the rise of unemployment and its duration.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model of social policy followed by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CEECs gave greater role to non-employment benefits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 the FSU countries,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putting floors to wage distributions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preventing decline of wages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as a subsidy to job creation in  the new sector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u="sng" dirty="0" smtClean="0"/>
              <a:t>Consequences of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wage floor in the CEECs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old and inefficient firms were forced to discard their least productive labor rather than being allowed to adjust wages downwards or accumulate wage arrears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private sector made new jobs (as retail service sector) more attractive but more difficult for the least skilled workers to obtain, creating more unemployment among them.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FSU unemployment benefits were too low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used as subsidies and there were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marked entry barriers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associated with mafia and smuggling.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57" y="988433"/>
            <a:ext cx="1376583" cy="7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16" y="1786694"/>
            <a:ext cx="3709418" cy="243894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 were similar in both groups of countries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2101620"/>
            <a:ext cx="4042756" cy="30893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Heavy industry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was overdeveloped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Strong small business sector was lacking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Private initiative was tolerated exclusively in agriculture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Collapse of trade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External shocks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50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036" y="3635433"/>
            <a:ext cx="3209503" cy="268224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386733" y="2101621"/>
            <a:ext cx="17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Former Soviet Union countries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349539" y="5722947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and Eastern Europe countries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4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03" y="1892302"/>
            <a:ext cx="1604352" cy="1140872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441545"/>
            <a:ext cx="10058400" cy="145075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were two different social policy models adopted by countries starting from similar initial conditions?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97280" y="3343059"/>
            <a:ext cx="9664505" cy="256537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convincing explanation for these differences in policy models relates to the more or less strict conditionality and appeal of the EU social policy model vis-à-vis the transition countries.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social policy model adopted in the CEECs allowed for faster structural change to occur, contributing to growth later on in the transition and less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inequality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it depends on the type of institutions involved (remember the case of Eastern Germany, where the earning structure was compressed by imported centralized wage bargaining institutions)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52" y="2432818"/>
            <a:ext cx="3143544" cy="208521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1347" y="2242012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en-US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31185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explain those asymmetries?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2205952"/>
            <a:ext cx="10058400" cy="344670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ifferent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economic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policies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Models of Optimal Speed of Transition?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Both are not relevant to the explanation of the differences between CEECs and FSU.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Thesis: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cross regional differences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generosity of non-employment benefits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are consistent with different trajectories of labor market adjustment in the FSU and CEE countries. </a:t>
            </a: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Diverging adjustment trajectories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2" b="27201"/>
          <a:stretch/>
        </p:blipFill>
        <p:spPr>
          <a:xfrm>
            <a:off x="1024708" y="1845735"/>
            <a:ext cx="5107653" cy="4023360"/>
          </a:xfrm>
        </p:spPr>
      </p:pic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6217920" y="1989279"/>
            <a:ext cx="4937760" cy="38798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CEECs GDP began recovering from the transitional recession in their fourth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 (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U-shaped trend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FSU experienced a slower decline of employment than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CEECs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to wait 10 years before experiencing a mild recovery in GDP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L-shaped trend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0000343" y="4096734"/>
            <a:ext cx="201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7" b="40281"/>
          <a:stretch/>
        </p:blipFill>
        <p:spPr>
          <a:xfrm>
            <a:off x="2062457" y="0"/>
            <a:ext cx="8151508" cy="6270171"/>
          </a:xfrm>
        </p:spPr>
      </p:pic>
      <p:sp>
        <p:nvSpPr>
          <p:cNvPr id="5" name="CasellaDiTesto 4"/>
          <p:cNvSpPr txBox="1"/>
          <p:nvPr/>
        </p:nvSpPr>
        <p:spPr>
          <a:xfrm>
            <a:off x="117434" y="4792843"/>
            <a:ext cx="2206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 wages: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wages in terms of the amount of goods and services that can be bought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4419600" y="4625184"/>
            <a:ext cx="512620" cy="509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020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5629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old sector is characterized along three dimension: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economic activity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industry and agriculture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ownership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state – owned enterprises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firm size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large conglomerations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non-agricultural self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employment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did not exist or it was confined to the shadow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economy.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97280" y="831273"/>
            <a:ext cx="9642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job reallocation has there been from the old to the new sectors in the CEECs and in the FSU?  </a:t>
            </a:r>
          </a:p>
        </p:txBody>
      </p:sp>
    </p:spTree>
    <p:extLst>
      <p:ext uri="{BB962C8B-B14F-4D97-AF65-F5344CB8AC3E}">
        <p14:creationId xmlns:p14="http://schemas.microsoft.com/office/powerpoint/2010/main" val="28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8" b="27475"/>
          <a:stretch/>
        </p:blipFill>
        <p:spPr>
          <a:xfrm>
            <a:off x="1837646" y="0"/>
            <a:ext cx="8455021" cy="631767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28336" y="1876925"/>
            <a:ext cx="1788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Dramatic changes have occurred in the structure of employment over a short time period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315073" y="1876925"/>
            <a:ext cx="1684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change is proceeding at a faster pace in the CEECs than in the FSU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315073" y="3908250"/>
            <a:ext cx="1739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asymmetries in adjustment trajectories within these two groups of countries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8572500" y="2146300"/>
            <a:ext cx="495300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/>
          <p:cNvSpPr/>
          <p:nvPr/>
        </p:nvSpPr>
        <p:spPr>
          <a:xfrm>
            <a:off x="9550400" y="2146300"/>
            <a:ext cx="520700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e 9"/>
          <p:cNvSpPr/>
          <p:nvPr/>
        </p:nvSpPr>
        <p:spPr>
          <a:xfrm>
            <a:off x="2965020" y="2653394"/>
            <a:ext cx="552880" cy="26278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4305300" y="2653393"/>
            <a:ext cx="495300" cy="26278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key points: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CEECs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experience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employment adjustment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structural change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unemployment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mostly long-term.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a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responsiveness of employment to output changes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and persistent wage declines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slower structural change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 more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gradual buildup of unemployment.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1549</TotalTime>
  <Words>1581</Words>
  <Application>Microsoft Office PowerPoint</Application>
  <PresentationFormat>Widescreen</PresentationFormat>
  <Paragraphs>141</Paragraphs>
  <Slides>31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Retrospettivo</vt:lpstr>
      <vt:lpstr>Institutional determinants of labor reallocation in transition </vt:lpstr>
      <vt:lpstr>Presentazione standard di PowerPoint</vt:lpstr>
      <vt:lpstr>Initial conditions were similar in both groups of countries</vt:lpstr>
      <vt:lpstr> How can we explain those asymmetries?</vt:lpstr>
      <vt:lpstr>Diverging adjustment trajectories </vt:lpstr>
      <vt:lpstr>Presentazione standard di PowerPoint</vt:lpstr>
      <vt:lpstr>Presentazione standard di PowerPoint</vt:lpstr>
      <vt:lpstr>Presentazione standard di PowerPoint</vt:lpstr>
      <vt:lpstr>Two key points:</vt:lpstr>
      <vt:lpstr>The models of Optimal Speed of Transition</vt:lpstr>
      <vt:lpstr>Critics to OST models</vt:lpstr>
      <vt:lpstr>Presentazione standard di PowerPoint</vt:lpstr>
      <vt:lpstr>Role of wages</vt:lpstr>
      <vt:lpstr>Heterogeneity and Specificity: winners and losers of Transition</vt:lpstr>
      <vt:lpstr>Education issue: the Mincerian earnings function</vt:lpstr>
      <vt:lpstr>The Marketability of education and work experience</vt:lpstr>
      <vt:lpstr>Differences because of region of residence</vt:lpstr>
      <vt:lpstr>Losers and winners</vt:lpstr>
      <vt:lpstr>Labor market adjustment, earnings inequality and institutions</vt:lpstr>
      <vt:lpstr>Institutions and labor reallocation</vt:lpstr>
      <vt:lpstr>Unions</vt:lpstr>
      <vt:lpstr>Tax based Income Policies (TIPs)</vt:lpstr>
      <vt:lpstr>Minimum wages</vt:lpstr>
      <vt:lpstr>Presentazione standard di PowerPoint</vt:lpstr>
      <vt:lpstr>Presentazione standard di PowerPoint</vt:lpstr>
      <vt:lpstr>Active labor market policies had an impact on the reduction of unemployment duration?</vt:lpstr>
      <vt:lpstr>Unemployment benefits</vt:lpstr>
      <vt:lpstr>Non-employment benefits as wage floors</vt:lpstr>
      <vt:lpstr>To sum up </vt:lpstr>
      <vt:lpstr>Why were two different social policy models adopted by countries starting from similar initial conditions? 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determinants of labor reallocation in transition </dc:title>
  <dc:creator>Marina Novkovic</dc:creator>
  <cp:lastModifiedBy>Marina Novkovic</cp:lastModifiedBy>
  <cp:revision>177</cp:revision>
  <dcterms:created xsi:type="dcterms:W3CDTF">2019-04-27T15:47:37Z</dcterms:created>
  <dcterms:modified xsi:type="dcterms:W3CDTF">2019-05-05T17:59:41Z</dcterms:modified>
</cp:coreProperties>
</file>