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1" r:id="rId4"/>
    <p:sldId id="262" r:id="rId5"/>
    <p:sldId id="299" r:id="rId6"/>
    <p:sldId id="264" r:id="rId7"/>
    <p:sldId id="310" r:id="rId8"/>
    <p:sldId id="311" r:id="rId9"/>
    <p:sldId id="258" r:id="rId10"/>
    <p:sldId id="266" r:id="rId11"/>
    <p:sldId id="259" r:id="rId12"/>
    <p:sldId id="260" r:id="rId13"/>
    <p:sldId id="263" r:id="rId14"/>
    <p:sldId id="306" r:id="rId15"/>
    <p:sldId id="290" r:id="rId16"/>
    <p:sldId id="312" r:id="rId17"/>
    <p:sldId id="265" r:id="rId18"/>
    <p:sldId id="267" r:id="rId19"/>
    <p:sldId id="268" r:id="rId20"/>
    <p:sldId id="269" r:id="rId21"/>
    <p:sldId id="270" r:id="rId22"/>
    <p:sldId id="273" r:id="rId23"/>
    <p:sldId id="274" r:id="rId24"/>
    <p:sldId id="308" r:id="rId25"/>
    <p:sldId id="300" r:id="rId26"/>
    <p:sldId id="313" r:id="rId27"/>
    <p:sldId id="309" r:id="rId28"/>
    <p:sldId id="307" r:id="rId29"/>
    <p:sldId id="302" r:id="rId30"/>
    <p:sldId id="301" r:id="rId31"/>
    <p:sldId id="292" r:id="rId32"/>
    <p:sldId id="315" r:id="rId33"/>
    <p:sldId id="314" r:id="rId34"/>
    <p:sldId id="283" r:id="rId35"/>
    <p:sldId id="289" r:id="rId36"/>
    <p:sldId id="288" r:id="rId37"/>
    <p:sldId id="285" r:id="rId38"/>
    <p:sldId id="284" r:id="rId39"/>
    <p:sldId id="279" r:id="rId40"/>
    <p:sldId id="286" r:id="rId41"/>
    <p:sldId id="287" r:id="rId42"/>
    <p:sldId id="280" r:id="rId43"/>
    <p:sldId id="282" r:id="rId44"/>
    <p:sldId id="275" r:id="rId45"/>
    <p:sldId id="276" r:id="rId46"/>
    <p:sldId id="278" r:id="rId47"/>
    <p:sldId id="304" r:id="rId48"/>
    <p:sldId id="277" r:id="rId49"/>
    <p:sldId id="316" r:id="rId5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ES\presidential%20address\FigRis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ES\presidential%20address\FigRis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ES\presidential%20address\table_figure_for_presentation_Jan20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ES\presidential%20address\table_figure_for_presentation_Jan20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ES\presidential%20address\table_figure_for_presentation_Jan20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ES\presidential%20address\table_figure_for_presentation_Jan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General </a:t>
            </a:r>
            <a:r>
              <a:rPr lang="en-US" dirty="0" smtClean="0"/>
              <a:t>Risk index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Foglio1!$B$54</c:f>
              <c:strCache>
                <c:ptCount val="1"/>
                <c:pt idx="0">
                  <c:v>General Risk</c:v>
                </c:pt>
              </c:strCache>
            </c:strRef>
          </c:tx>
          <c:invertIfNegative val="0"/>
          <c:cat>
            <c:numRef>
              <c:f>Foglio1!$A$55:$A$65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Foglio1!$B$55:$B$65</c:f>
              <c:numCache>
                <c:formatCode>General</c:formatCode>
                <c:ptCount val="11"/>
                <c:pt idx="0">
                  <c:v>19.899999999999999</c:v>
                </c:pt>
                <c:pt idx="1">
                  <c:v>4.4400000000000004</c:v>
                </c:pt>
                <c:pt idx="2">
                  <c:v>8.11</c:v>
                </c:pt>
                <c:pt idx="3">
                  <c:v>10.91</c:v>
                </c:pt>
                <c:pt idx="4">
                  <c:v>7.05</c:v>
                </c:pt>
                <c:pt idx="5">
                  <c:v>25.71</c:v>
                </c:pt>
                <c:pt idx="6">
                  <c:v>5.08</c:v>
                </c:pt>
                <c:pt idx="7">
                  <c:v>5.4</c:v>
                </c:pt>
                <c:pt idx="8">
                  <c:v>5.54</c:v>
                </c:pt>
                <c:pt idx="9">
                  <c:v>1.51</c:v>
                </c:pt>
                <c:pt idx="10">
                  <c:v>6.35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E3-4D94-BA94-D4D7A5E73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15088"/>
        <c:axId val="330215480"/>
      </c:barChart>
      <c:catAx>
        <c:axId val="33021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15480"/>
        <c:crosses val="autoZero"/>
        <c:auto val="1"/>
        <c:lblAlgn val="ctr"/>
        <c:lblOffset val="100"/>
        <c:noMultiLvlLbl val="0"/>
      </c:catAx>
      <c:valAx>
        <c:axId val="330215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21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Risk index in financial domain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Foglio1!$B$69</c:f>
              <c:strCache>
                <c:ptCount val="1"/>
                <c:pt idx="0">
                  <c:v>Financial Risk</c:v>
                </c:pt>
              </c:strCache>
            </c:strRef>
          </c:tx>
          <c:invertIfNegative val="0"/>
          <c:cat>
            <c:numRef>
              <c:f>Foglio1!$A$70:$A$80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Foglio1!$B$70:$B$80</c:f>
              <c:numCache>
                <c:formatCode>General</c:formatCode>
                <c:ptCount val="11"/>
                <c:pt idx="0">
                  <c:v>32.96</c:v>
                </c:pt>
                <c:pt idx="1">
                  <c:v>8.34</c:v>
                </c:pt>
                <c:pt idx="2">
                  <c:v>11.11</c:v>
                </c:pt>
                <c:pt idx="3">
                  <c:v>11.76</c:v>
                </c:pt>
                <c:pt idx="4">
                  <c:v>5.27</c:v>
                </c:pt>
                <c:pt idx="5">
                  <c:v>16.48</c:v>
                </c:pt>
                <c:pt idx="6">
                  <c:v>2.99</c:v>
                </c:pt>
                <c:pt idx="7">
                  <c:v>3.14</c:v>
                </c:pt>
                <c:pt idx="8">
                  <c:v>3.11</c:v>
                </c:pt>
                <c:pt idx="9">
                  <c:v>0.81</c:v>
                </c:pt>
                <c:pt idx="10">
                  <c:v>4.0199999999999996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B5-40A7-B59E-2D5594783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16656"/>
        <c:axId val="330217440"/>
      </c:barChart>
      <c:catAx>
        <c:axId val="33021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17440"/>
        <c:crosses val="autoZero"/>
        <c:auto val="1"/>
        <c:lblAlgn val="ctr"/>
        <c:lblOffset val="100"/>
        <c:noMultiLvlLbl val="0"/>
      </c:catAx>
      <c:valAx>
        <c:axId val="33021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216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Risk Attitudes, ULMS 2007</a:t>
            </a:r>
          </a:p>
        </c:rich>
      </c:tx>
      <c:layout>
        <c:manualLayout>
          <c:xMode val="edge"/>
          <c:yMode val="edge"/>
          <c:x val="0.34917390598155224"/>
          <c:y val="3.41881293072507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90094942551231"/>
          <c:y val="0.14814856033142007"/>
          <c:w val="0.8491744104048401"/>
          <c:h val="0.6723665430425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risk_figures!$B$7:$B$17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risk_figures!$C$7:$C$17</c:f>
              <c:numCache>
                <c:formatCode>General</c:formatCode>
                <c:ptCount val="11"/>
                <c:pt idx="0">
                  <c:v>19.899999999999999</c:v>
                </c:pt>
                <c:pt idx="1">
                  <c:v>12.63</c:v>
                </c:pt>
                <c:pt idx="2">
                  <c:v>10.66</c:v>
                </c:pt>
                <c:pt idx="3">
                  <c:v>11.24</c:v>
                </c:pt>
                <c:pt idx="4">
                  <c:v>6.66</c:v>
                </c:pt>
                <c:pt idx="5">
                  <c:v>15.87</c:v>
                </c:pt>
                <c:pt idx="6">
                  <c:v>5.62</c:v>
                </c:pt>
                <c:pt idx="7">
                  <c:v>6.58</c:v>
                </c:pt>
                <c:pt idx="8">
                  <c:v>5.37</c:v>
                </c:pt>
                <c:pt idx="9">
                  <c:v>2.2000000000000002</c:v>
                </c:pt>
                <c:pt idx="10">
                  <c:v>3.27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6D-4CDB-97D9-FDD31D8BC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18616"/>
        <c:axId val="330217832"/>
      </c:barChart>
      <c:catAx>
        <c:axId val="330218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Risk Index</a:t>
                </a:r>
              </a:p>
            </c:rich>
          </c:tx>
          <c:layout>
            <c:manualLayout>
              <c:xMode val="edge"/>
              <c:yMode val="edge"/>
              <c:x val="0.48347156212830311"/>
              <c:y val="0.897438394315333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217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217832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Percent</a:t>
                </a:r>
              </a:p>
            </c:rich>
          </c:tx>
          <c:layout>
            <c:manualLayout>
              <c:xMode val="edge"/>
              <c:yMode val="edge"/>
              <c:x val="3.3057884589969444E-2"/>
              <c:y val="0.418804584013822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218616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Risk Attitudes, ULMS 2012</a:t>
            </a:r>
          </a:p>
        </c:rich>
      </c:tx>
      <c:layout>
        <c:manualLayout>
          <c:xMode val="edge"/>
          <c:yMode val="edge"/>
          <c:x val="0.32989690721649484"/>
          <c:y val="3.4090956380610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64948453608247"/>
          <c:y val="0.17613660796648611"/>
          <c:w val="0.84948453608247421"/>
          <c:h val="0.644887258199876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risk_figures!$Q$7:$Q$17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risk_figures!$R$7:$R$17</c:f>
              <c:numCache>
                <c:formatCode>General</c:formatCode>
                <c:ptCount val="11"/>
                <c:pt idx="0">
                  <c:v>17.7</c:v>
                </c:pt>
                <c:pt idx="1">
                  <c:v>13.6</c:v>
                </c:pt>
                <c:pt idx="2">
                  <c:v>14.22</c:v>
                </c:pt>
                <c:pt idx="3">
                  <c:v>12.47</c:v>
                </c:pt>
                <c:pt idx="4">
                  <c:v>7.59</c:v>
                </c:pt>
                <c:pt idx="5">
                  <c:v>15.97</c:v>
                </c:pt>
                <c:pt idx="6">
                  <c:v>4.66</c:v>
                </c:pt>
                <c:pt idx="7">
                  <c:v>6.06</c:v>
                </c:pt>
                <c:pt idx="8">
                  <c:v>4.16</c:v>
                </c:pt>
                <c:pt idx="9">
                  <c:v>1.93</c:v>
                </c:pt>
                <c:pt idx="10">
                  <c:v>1.65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1-455E-A63D-C3A875762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670360"/>
        <c:axId val="330670752"/>
      </c:barChart>
      <c:catAx>
        <c:axId val="330670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Risk Index</a:t>
                </a:r>
              </a:p>
            </c:rich>
          </c:tx>
          <c:layout>
            <c:manualLayout>
              <c:xMode val="edge"/>
              <c:yMode val="edge"/>
              <c:x val="0.4845360824742268"/>
              <c:y val="0.897728518022735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670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670752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Percent</a:t>
                </a:r>
              </a:p>
            </c:rich>
          </c:tx>
          <c:layout>
            <c:manualLayout>
              <c:xMode val="edge"/>
              <c:yMode val="edge"/>
              <c:x val="3.2989690721649485E-2"/>
              <c:y val="0.431818780821062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670360"/>
        <c:crosses val="autoZero"/>
        <c:crossBetween val="between"/>
        <c:majorUnit val="5"/>
        <c:minorUnit val="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Risk Attitudes, ULMS 2007, by employment category</a:t>
            </a:r>
          </a:p>
        </c:rich>
      </c:tx>
      <c:layout>
        <c:manualLayout>
          <c:xMode val="edge"/>
          <c:yMode val="edge"/>
          <c:x val="0.21783894745570079"/>
          <c:y val="3.50878194896161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20077086524683"/>
          <c:y val="0.13450330804352853"/>
          <c:w val="0.87478632442840476"/>
          <c:h val="0.65789661543030264"/>
        </c:manualLayout>
      </c:layout>
      <c:barChart>
        <c:barDir val="col"/>
        <c:grouping val="clustered"/>
        <c:varyColors val="0"/>
        <c:ser>
          <c:idx val="0"/>
          <c:order val="0"/>
          <c:tx>
            <c:v>Informal employees</c:v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risk_figures!$B$31:$B$41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risk_figures!$C$31:$C$41</c:f>
              <c:numCache>
                <c:formatCode>General</c:formatCode>
                <c:ptCount val="11"/>
                <c:pt idx="0">
                  <c:v>11.05</c:v>
                </c:pt>
                <c:pt idx="1">
                  <c:v>6.98</c:v>
                </c:pt>
                <c:pt idx="2">
                  <c:v>11.05</c:v>
                </c:pt>
                <c:pt idx="3">
                  <c:v>11.05</c:v>
                </c:pt>
                <c:pt idx="4">
                  <c:v>4.6500000000000004</c:v>
                </c:pt>
                <c:pt idx="5">
                  <c:v>20.350000000000001</c:v>
                </c:pt>
                <c:pt idx="6">
                  <c:v>8.7200000000000006</c:v>
                </c:pt>
                <c:pt idx="7">
                  <c:v>6.98</c:v>
                </c:pt>
                <c:pt idx="8">
                  <c:v>8.14</c:v>
                </c:pt>
                <c:pt idx="9">
                  <c:v>2.33</c:v>
                </c:pt>
                <c:pt idx="10">
                  <c:v>8.7200000000000006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27-4072-B802-49C6A039DB5B}"/>
            </c:ext>
          </c:extLst>
        </c:ser>
        <c:ser>
          <c:idx val="1"/>
          <c:order val="1"/>
          <c:tx>
            <c:v>Formal employees</c:v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risk_figures!$B$31:$B$41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risk_figures!$D$31:$D$41</c:f>
              <c:numCache>
                <c:formatCode>General</c:formatCode>
                <c:ptCount val="11"/>
                <c:pt idx="0">
                  <c:v>18.71</c:v>
                </c:pt>
                <c:pt idx="1">
                  <c:v>12.72</c:v>
                </c:pt>
                <c:pt idx="2">
                  <c:v>10.27</c:v>
                </c:pt>
                <c:pt idx="3">
                  <c:v>11.49</c:v>
                </c:pt>
                <c:pt idx="4">
                  <c:v>7.11</c:v>
                </c:pt>
                <c:pt idx="5">
                  <c:v>17.600000000000001</c:v>
                </c:pt>
                <c:pt idx="6">
                  <c:v>5.77</c:v>
                </c:pt>
                <c:pt idx="7">
                  <c:v>6.33</c:v>
                </c:pt>
                <c:pt idx="8">
                  <c:v>4.55</c:v>
                </c:pt>
                <c:pt idx="9">
                  <c:v>2.33</c:v>
                </c:pt>
                <c:pt idx="10">
                  <c:v>3.11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27-4072-B802-49C6A039DB5B}"/>
            </c:ext>
          </c:extLst>
        </c:ser>
        <c:ser>
          <c:idx val="2"/>
          <c:order val="2"/>
          <c:tx>
            <c:v>Self-employed</c:v>
          </c:tx>
          <c:spPr>
            <a:pattFill prst="dkDnDiag">
              <a:fgClr>
                <a:srgbClr xmlns:mc="http://schemas.openxmlformats.org/markup-compatibility/2006" xmlns:a14="http://schemas.microsoft.com/office/drawing/2010/main" val="969696" mc:Ignorable="a14" a14:legacySpreadsheetColorIndex="55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risk_figures!$B$31:$B$41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risk_figures!$E$31:$E$41</c:f>
              <c:numCache>
                <c:formatCode>General</c:formatCode>
                <c:ptCount val="11"/>
                <c:pt idx="0">
                  <c:v>10.61</c:v>
                </c:pt>
                <c:pt idx="1">
                  <c:v>8.16</c:v>
                </c:pt>
                <c:pt idx="2">
                  <c:v>8.57</c:v>
                </c:pt>
                <c:pt idx="3">
                  <c:v>13.06</c:v>
                </c:pt>
                <c:pt idx="4">
                  <c:v>5.71</c:v>
                </c:pt>
                <c:pt idx="5">
                  <c:v>16.329999999999998</c:v>
                </c:pt>
                <c:pt idx="6">
                  <c:v>7.76</c:v>
                </c:pt>
                <c:pt idx="7">
                  <c:v>11.02</c:v>
                </c:pt>
                <c:pt idx="8">
                  <c:v>11.84</c:v>
                </c:pt>
                <c:pt idx="9">
                  <c:v>2.04</c:v>
                </c:pt>
                <c:pt idx="10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27-4072-B802-49C6A039D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669184"/>
        <c:axId val="330668400"/>
      </c:barChart>
      <c:catAx>
        <c:axId val="33066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Risk Index</a:t>
                </a:r>
              </a:p>
            </c:rich>
          </c:tx>
          <c:layout>
            <c:manualLayout>
              <c:xMode val="edge"/>
              <c:yMode val="edge"/>
              <c:x val="0.47855957748142142"/>
              <c:y val="0.839183682793319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668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668400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Percent</a:t>
                </a:r>
              </a:p>
            </c:rich>
          </c:tx>
          <c:layout>
            <c:manualLayout>
              <c:xMode val="edge"/>
              <c:yMode val="edge"/>
              <c:x val="2.7444276844812699E-2"/>
              <c:y val="0.3947379692581816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669184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130383765933015"/>
          <c:y val="0.91520729168748771"/>
          <c:w val="0.51286492353743729"/>
          <c:h val="6.432766906429625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Risk Attitudes, ULMS 2012, by employment category</a:t>
            </a:r>
          </a:p>
        </c:rich>
      </c:tx>
      <c:layout>
        <c:manualLayout>
          <c:xMode val="edge"/>
          <c:yMode val="edge"/>
          <c:x val="0.21746575342465754"/>
          <c:y val="3.49854725444614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02739726027397"/>
          <c:y val="0.1341109780871021"/>
          <c:w val="0.875"/>
          <c:h val="0.65889306625402333"/>
        </c:manualLayout>
      </c:layout>
      <c:barChart>
        <c:barDir val="col"/>
        <c:grouping val="clustered"/>
        <c:varyColors val="0"/>
        <c:ser>
          <c:idx val="0"/>
          <c:order val="0"/>
          <c:tx>
            <c:v>Informal employees</c:v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risk_figures!$Q$31:$Q$41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risk_figures!$R$31:$R$41</c:f>
              <c:numCache>
                <c:formatCode>General</c:formatCode>
                <c:ptCount val="11"/>
                <c:pt idx="0">
                  <c:v>12.23</c:v>
                </c:pt>
                <c:pt idx="1">
                  <c:v>8.6300000000000008</c:v>
                </c:pt>
                <c:pt idx="2">
                  <c:v>12.95</c:v>
                </c:pt>
                <c:pt idx="3">
                  <c:v>11.51</c:v>
                </c:pt>
                <c:pt idx="4">
                  <c:v>8.6300000000000008</c:v>
                </c:pt>
                <c:pt idx="5">
                  <c:v>19.420000000000002</c:v>
                </c:pt>
                <c:pt idx="6">
                  <c:v>5.76</c:v>
                </c:pt>
                <c:pt idx="7">
                  <c:v>5.76</c:v>
                </c:pt>
                <c:pt idx="8">
                  <c:v>7.19</c:v>
                </c:pt>
                <c:pt idx="9">
                  <c:v>5.04</c:v>
                </c:pt>
                <c:pt idx="10">
                  <c:v>2.88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1-44AB-A269-67F8EE121885}"/>
            </c:ext>
          </c:extLst>
        </c:ser>
        <c:ser>
          <c:idx val="1"/>
          <c:order val="1"/>
          <c:tx>
            <c:v>Formal employees</c:v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risk_figures!$Q$31:$Q$41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risk_figures!$S$31:$S$41</c:f>
              <c:numCache>
                <c:formatCode>General</c:formatCode>
                <c:ptCount val="11"/>
                <c:pt idx="0">
                  <c:v>13.75</c:v>
                </c:pt>
                <c:pt idx="1">
                  <c:v>13.1</c:v>
                </c:pt>
                <c:pt idx="2">
                  <c:v>14.35</c:v>
                </c:pt>
                <c:pt idx="3">
                  <c:v>13.93</c:v>
                </c:pt>
                <c:pt idx="4">
                  <c:v>8.93</c:v>
                </c:pt>
                <c:pt idx="5">
                  <c:v>16.96</c:v>
                </c:pt>
                <c:pt idx="6">
                  <c:v>4.82</c:v>
                </c:pt>
                <c:pt idx="7">
                  <c:v>7.2</c:v>
                </c:pt>
                <c:pt idx="8">
                  <c:v>3.69</c:v>
                </c:pt>
                <c:pt idx="9">
                  <c:v>1.67</c:v>
                </c:pt>
                <c:pt idx="10">
                  <c:v>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A1-44AB-A269-67F8EE121885}"/>
            </c:ext>
          </c:extLst>
        </c:ser>
        <c:ser>
          <c:idx val="2"/>
          <c:order val="2"/>
          <c:tx>
            <c:v>Self-employed</c:v>
          </c:tx>
          <c:spPr>
            <a:pattFill prst="dkDnDiag">
              <a:fgClr>
                <a:srgbClr xmlns:mc="http://schemas.openxmlformats.org/markup-compatibility/2006" xmlns:a14="http://schemas.microsoft.com/office/drawing/2010/main" val="969696" mc:Ignorable="a14" a14:legacySpreadsheetColorIndex="55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risk_figures!$Q$31:$Q$41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risk_figures!$T$31:$T$41</c:f>
              <c:numCache>
                <c:formatCode>General</c:formatCode>
                <c:ptCount val="11"/>
                <c:pt idx="0">
                  <c:v>8.1</c:v>
                </c:pt>
                <c:pt idx="1">
                  <c:v>11.34</c:v>
                </c:pt>
                <c:pt idx="2">
                  <c:v>9.7200000000000006</c:v>
                </c:pt>
                <c:pt idx="3">
                  <c:v>11.74</c:v>
                </c:pt>
                <c:pt idx="4">
                  <c:v>7.69</c:v>
                </c:pt>
                <c:pt idx="5">
                  <c:v>25.1</c:v>
                </c:pt>
                <c:pt idx="6">
                  <c:v>6.48</c:v>
                </c:pt>
                <c:pt idx="7">
                  <c:v>10.119999999999999</c:v>
                </c:pt>
                <c:pt idx="8">
                  <c:v>6.07</c:v>
                </c:pt>
                <c:pt idx="9">
                  <c:v>2.02</c:v>
                </c:pt>
                <c:pt idx="10">
                  <c:v>1.62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A1-44AB-A269-67F8EE121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667616"/>
        <c:axId val="330672712"/>
      </c:barChart>
      <c:catAx>
        <c:axId val="330667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Risk Index</a:t>
                </a:r>
              </a:p>
            </c:rich>
          </c:tx>
          <c:layout>
            <c:manualLayout>
              <c:xMode val="edge"/>
              <c:yMode val="edge"/>
              <c:x val="0.47773972602739728"/>
              <c:y val="0.839651341067073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672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672712"/>
        <c:scaling>
          <c:orientation val="minMax"/>
          <c:max val="30"/>
        </c:scaling>
        <c:delete val="0"/>
        <c:axPos val="l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Percent</a:t>
                </a:r>
              </a:p>
            </c:rich>
          </c:tx>
          <c:layout>
            <c:manualLayout>
              <c:xMode val="edge"/>
              <c:yMode val="edge"/>
              <c:x val="2.7397260273972601E-2"/>
              <c:y val="0.3965020221705627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0667616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082191780821919"/>
          <c:y val="0.91545319824674043"/>
          <c:w val="0.51198630136986301"/>
          <c:h val="6.414003299817926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DE9DE-BADD-47E7-8B67-2FA5A2BAB876}" type="datetimeFigureOut">
              <a:rPr lang="it-IT" smtClean="0"/>
              <a:t>12/04/2018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02DD6-B043-40AA-9323-EBB8D1E6919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32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68DB-3459-4C35-8B74-902DEA0D9482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F320-6AA5-44DD-A110-6B382997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F320-6AA5-44DD-A110-6B382997B2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2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C62FBD-45D9-43CF-B967-CAF393DFE1D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4FF39E-9F3E-4A58-B17D-8ABC08A7F16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package" Target="../embeddings/Microsoft_PowerPoint_Presentation1.ppt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92088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Informal Employment in Post-Transition Countries -  with an Emphasis on Russia and Ukraine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556001"/>
            <a:ext cx="7128792" cy="147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Hartmut</a:t>
            </a:r>
            <a:r>
              <a:rPr lang="en-US" dirty="0" smtClean="0"/>
              <a:t> Lehmann (University of Bologna and IZA)</a:t>
            </a:r>
          </a:p>
          <a:p>
            <a:endParaRPr lang="en-US" dirty="0" smtClean="0"/>
          </a:p>
          <a:p>
            <a:r>
              <a:rPr lang="en-US" dirty="0" smtClean="0"/>
              <a:t>Invited Lecture</a:t>
            </a:r>
          </a:p>
          <a:p>
            <a:r>
              <a:rPr lang="en-US" dirty="0" smtClean="0"/>
              <a:t>XIX International Academic Conference on Economic and Social Development</a:t>
            </a:r>
          </a:p>
          <a:p>
            <a:r>
              <a:rPr lang="en-US" dirty="0" smtClean="0"/>
              <a:t>12 April 2018 - NRUHSE, Moscow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lvl="1"/>
            <a:r>
              <a:rPr lang="en-US" sz="2800" dirty="0" smtClean="0"/>
              <a:t>Free </a:t>
            </a:r>
            <a:r>
              <a:rPr lang="en-US" sz="2800" dirty="0"/>
              <a:t>riding on public services and infrastructure</a:t>
            </a:r>
          </a:p>
          <a:p>
            <a:pPr lvl="1"/>
            <a:r>
              <a:rPr lang="en-US" sz="2800" dirty="0"/>
              <a:t>Because of free riding </a:t>
            </a:r>
            <a:r>
              <a:rPr lang="en-US" sz="2800" dirty="0">
                <a:sym typeface="Symbol"/>
              </a:rPr>
              <a:t> tax burden of formal employment  further  in IE</a:t>
            </a:r>
          </a:p>
          <a:p>
            <a:pPr lvl="1"/>
            <a:r>
              <a:rPr lang="en-US" sz="2800" dirty="0">
                <a:sym typeface="Symbol"/>
              </a:rPr>
              <a:t>Severe exploitation of workers with jobs that are often hazardous to their health </a:t>
            </a:r>
            <a:endParaRPr lang="en-US" sz="2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(A) Should </a:t>
            </a:r>
            <a:r>
              <a:rPr lang="en-US" sz="3200" b="1" dirty="0"/>
              <a:t>policy makers care about informality and informal employment?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Equity considerations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9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896544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Informal sector &amp; IE </a:t>
            </a:r>
            <a:r>
              <a:rPr lang="en-US" sz="2800" dirty="0" smtClean="0">
                <a:sym typeface="Symbol"/>
              </a:rPr>
              <a:t> little physical and human capital</a:t>
            </a:r>
          </a:p>
          <a:p>
            <a:pPr lvl="1"/>
            <a:r>
              <a:rPr lang="en-US" sz="2800" dirty="0" smtClean="0">
                <a:sym typeface="Symbol"/>
              </a:rPr>
              <a:t>Both physical and human capital important ingredients for growth (Lucas 1988)</a:t>
            </a:r>
          </a:p>
          <a:p>
            <a:pPr lvl="1"/>
            <a:r>
              <a:rPr lang="en-US" sz="2800" dirty="0" smtClean="0">
                <a:sym typeface="Symbol"/>
              </a:rPr>
              <a:t>Ceteris paribus, an economy with a larger formal sector and more formal employment has a larger average growth rate</a:t>
            </a:r>
          </a:p>
          <a:p>
            <a:pPr lvl="1"/>
            <a:r>
              <a:rPr lang="en-US" sz="2800" dirty="0" smtClean="0">
                <a:sym typeface="Symbol"/>
              </a:rPr>
              <a:t>Formalization is important to raise income levels of middle income countries in the medium run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(A) Should </a:t>
            </a:r>
            <a:r>
              <a:rPr lang="en-US" sz="3600" b="1" dirty="0"/>
              <a:t>policy makers care about informality and informal employment?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Efficiency considerations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7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4864"/>
            <a:ext cx="7660373" cy="4248472"/>
          </a:xfrm>
        </p:spPr>
        <p:txBody>
          <a:bodyPr>
            <a:noAutofit/>
          </a:bodyPr>
          <a:lstStyle/>
          <a:p>
            <a:r>
              <a:rPr lang="en-US" sz="2800" dirty="0" smtClean="0"/>
              <a:t>Seminal work by De Soto (1979)</a:t>
            </a:r>
            <a:endParaRPr lang="en-US" sz="2800" dirty="0"/>
          </a:p>
          <a:p>
            <a:pPr lvl="1"/>
            <a:r>
              <a:rPr lang="en-US" sz="2800" dirty="0" smtClean="0"/>
              <a:t>Small informal units are the vibrant part of a developing economy</a:t>
            </a:r>
          </a:p>
          <a:p>
            <a:pPr lvl="1"/>
            <a:r>
              <a:rPr lang="en-US" sz="2800" dirty="0" smtClean="0"/>
              <a:t>Overregulation generates these informal units and prevents them to grow beyond a certain threshold and to become formal</a:t>
            </a:r>
          </a:p>
          <a:p>
            <a:pPr lvl="1"/>
            <a:r>
              <a:rPr lang="en-US" sz="2800" dirty="0" smtClean="0"/>
              <a:t>Cost-Benefit calculation of formalization: Costs &gt; Benefits </a:t>
            </a:r>
            <a:r>
              <a:rPr lang="en-US" sz="2800" dirty="0" smtClean="0">
                <a:sym typeface="Symbol"/>
              </a:rPr>
              <a:t> remain informal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(A) Efficiency </a:t>
            </a:r>
            <a:r>
              <a:rPr lang="en-US" sz="3600" dirty="0"/>
              <a:t>considerations –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/>
              <a:t>counter position: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26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Macro evidence for ECA and LAC countries (Lehmann </a:t>
            </a:r>
            <a:r>
              <a:rPr lang="en-US" sz="2800" dirty="0"/>
              <a:t>&amp; Muravyev </a:t>
            </a:r>
            <a:r>
              <a:rPr lang="en-US" sz="2800" dirty="0" smtClean="0"/>
              <a:t>2013</a:t>
            </a:r>
            <a:r>
              <a:rPr lang="en-US" sz="2800" dirty="0"/>
              <a:t>)</a:t>
            </a:r>
          </a:p>
          <a:p>
            <a:pPr lvl="1"/>
            <a:r>
              <a:rPr lang="en-US" sz="2400" dirty="0" smtClean="0"/>
              <a:t>Less regulation</a:t>
            </a:r>
          </a:p>
          <a:p>
            <a:pPr lvl="1"/>
            <a:r>
              <a:rPr lang="en-US" sz="2400" dirty="0" smtClean="0"/>
              <a:t>Lowering the tax wedge</a:t>
            </a:r>
          </a:p>
          <a:p>
            <a:r>
              <a:rPr lang="en-US" sz="2800" dirty="0" smtClean="0"/>
              <a:t>Micro evidence on benefit design from </a:t>
            </a:r>
            <a:r>
              <a:rPr lang="en-US" sz="2800" dirty="0" err="1" smtClean="0"/>
              <a:t>Koettl</a:t>
            </a:r>
            <a:r>
              <a:rPr lang="en-US" sz="2800" dirty="0" smtClean="0"/>
              <a:t> &amp; Weber (2012) and </a:t>
            </a:r>
            <a:r>
              <a:rPr lang="en-US" sz="2800" dirty="0" err="1" smtClean="0"/>
              <a:t>Leibfritz</a:t>
            </a:r>
            <a:r>
              <a:rPr lang="en-US" sz="2800" dirty="0" smtClean="0"/>
              <a:t> (2011) – post-transition countries</a:t>
            </a:r>
          </a:p>
          <a:p>
            <a:pPr lvl="1"/>
            <a:r>
              <a:rPr lang="en-US" sz="2400" dirty="0"/>
              <a:t>disincentives for formal work </a:t>
            </a:r>
            <a:r>
              <a:rPr lang="en-US" sz="2400" dirty="0" smtClean="0"/>
              <a:t>are </a:t>
            </a:r>
            <a:r>
              <a:rPr lang="en-US" sz="2400" dirty="0"/>
              <a:t>especially high for low-wage </a:t>
            </a:r>
            <a:r>
              <a:rPr lang="en-US" sz="2400" dirty="0" smtClean="0"/>
              <a:t>earners because of benefit floor</a:t>
            </a:r>
          </a:p>
          <a:p>
            <a:pPr lvl="1"/>
            <a:r>
              <a:rPr lang="en-US" sz="2400" dirty="0" smtClean="0"/>
              <a:t>Tax wedge might not be a sufficient  measure to capture disincentives for formal work</a:t>
            </a:r>
          </a:p>
          <a:p>
            <a:endParaRPr lang="en-US" sz="2800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(A) Policy responses to facilitate formalization</a:t>
            </a:r>
            <a:endParaRPr lang="en-US" sz="36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298569"/>
              </p:ext>
            </p:extLst>
          </p:nvPr>
        </p:nvGraphicFramePr>
        <p:xfrm>
          <a:off x="7596336" y="9087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336" y="9087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1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98841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(A) Limits </a:t>
            </a:r>
            <a:r>
              <a:rPr lang="en-US" sz="2800" dirty="0"/>
              <a:t>of </a:t>
            </a:r>
            <a:r>
              <a:rPr lang="en-US" sz="2800" dirty="0" smtClean="0"/>
              <a:t>formalization </a:t>
            </a:r>
            <a:br>
              <a:rPr lang="en-US" sz="2800" dirty="0" smtClean="0"/>
            </a:br>
            <a:r>
              <a:rPr lang="en-US" sz="2800" dirty="0" smtClean="0"/>
              <a:t>(see, e.g., work by Elinor </a:t>
            </a:r>
            <a:r>
              <a:rPr lang="en-US" sz="2800" dirty="0" err="1"/>
              <a:t>Ostrom</a:t>
            </a:r>
            <a:r>
              <a:rPr lang="en-US" sz="2800" dirty="0"/>
              <a:t> and Ravi </a:t>
            </a:r>
            <a:r>
              <a:rPr lang="en-US" sz="2800" dirty="0" err="1" smtClean="0"/>
              <a:t>Kanbur</a:t>
            </a:r>
            <a:r>
              <a:rPr lang="en-US" sz="2800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96773" y="1844824"/>
            <a:ext cx="7408333" cy="4770465"/>
          </a:xfrm>
        </p:spPr>
        <p:txBody>
          <a:bodyPr>
            <a:normAutofit/>
          </a:bodyPr>
          <a:lstStyle/>
          <a:p>
            <a:r>
              <a:rPr lang="it-IT" altLang="en-US" sz="2400" dirty="0" smtClean="0"/>
              <a:t>Guha-Kasnobis, Kanbur and Ostrom (2006) and papers in their volume as well as, e.g., Kanbur (2014) are critical of a dichotomous view of labor markets in developing countries along formal-informal divide; for Guha-Kasnobis et al. formal and informal are metaphors with context-dependent connotations.</a:t>
            </a:r>
          </a:p>
          <a:p>
            <a:endParaRPr lang="it-IT" altLang="en-US" sz="2400" dirty="0" smtClean="0"/>
          </a:p>
          <a:p>
            <a:r>
              <a:rPr lang="it-IT" altLang="en-US" sz="2400" dirty="0" smtClean="0"/>
              <a:t>More concretely, this strand of the literature puts policy at the center: what matters </a:t>
            </a:r>
            <a:r>
              <a:rPr lang="it-IT" altLang="en-US" sz="2400" u="sng" dirty="0" smtClean="0"/>
              <a:t>are policies that improve workers’ lives </a:t>
            </a:r>
            <a:r>
              <a:rPr lang="it-IT" altLang="en-US" sz="2400" dirty="0" smtClean="0"/>
              <a:t>whether they are formal or informal and/or whether formalization of jobs or keeping jobs informal achieves such an improvement.</a:t>
            </a:r>
            <a:endParaRPr lang="en-GB" altLang="en-US" sz="2400" dirty="0" smtClean="0"/>
          </a:p>
          <a:p>
            <a:endParaRPr lang="en-GB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ABD6F4-797C-45AA-8A7E-2757098DC7DD}" type="slidenum">
              <a:rPr lang="en-US" altLang="de-DE">
                <a:solidFill>
                  <a:srgbClr val="FFFFFF"/>
                </a:solidFill>
              </a:rPr>
              <a:pPr/>
              <a:t>14</a:t>
            </a:fld>
            <a:endParaRPr lang="en-US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Distinguish between three schools of thought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Labor </a:t>
            </a:r>
            <a:r>
              <a:rPr lang="en-US" dirty="0"/>
              <a:t>market segmentation </a:t>
            </a:r>
            <a:r>
              <a:rPr lang="en-US" dirty="0" smtClean="0"/>
              <a:t>with IE the bad state – workers are involuntarily in informal employment and queue up for formal employment - IE bridging function (Harris and </a:t>
            </a:r>
            <a:r>
              <a:rPr lang="en-US" dirty="0" err="1" smtClean="0"/>
              <a:t>Todaro</a:t>
            </a:r>
            <a:r>
              <a:rPr lang="en-US" dirty="0" smtClean="0"/>
              <a:t> 1970);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Labor market is integrated with workers locating themselves over working life in that segment that gives them highest utility – workers are voluntarily in informal employment (Maloney 1999, 2004)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Informal sector itself is segmented with a free entry lower involuntary tier and an upper rationed voluntary upper tier (</a:t>
            </a:r>
            <a:r>
              <a:rPr lang="en-US" dirty="0" err="1" smtClean="0"/>
              <a:t>Tokman</a:t>
            </a:r>
            <a:r>
              <a:rPr lang="en-US" dirty="0" smtClean="0"/>
              <a:t> 1986 and Fields 1990)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(B) Competing schools of thought on informal employment and labor market segmentation in developing countries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01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policy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work</a:t>
            </a:r>
            <a:r>
              <a:rPr lang="de-DE" sz="3200" dirty="0" smtClean="0"/>
              <a:t> I </a:t>
            </a:r>
            <a:r>
              <a:rPr lang="de-DE" sz="3200" dirty="0" err="1" smtClean="0"/>
              <a:t>need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know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incidence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determinants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informal </a:t>
            </a:r>
            <a:r>
              <a:rPr lang="de-DE" sz="3200" dirty="0" err="1" smtClean="0"/>
              <a:t>employment</a:t>
            </a:r>
            <a:endParaRPr lang="de-DE" sz="3200" dirty="0" smtClean="0"/>
          </a:p>
          <a:p>
            <a:r>
              <a:rPr lang="de-DE" sz="3200" dirty="0" err="1" smtClean="0"/>
              <a:t>Testing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labor</a:t>
            </a:r>
            <a:r>
              <a:rPr lang="de-DE" sz="3200" dirty="0" smtClean="0"/>
              <a:t> </a:t>
            </a:r>
            <a:r>
              <a:rPr lang="de-DE" sz="3200" dirty="0" err="1" smtClean="0"/>
              <a:t>market</a:t>
            </a:r>
            <a:r>
              <a:rPr lang="de-DE" sz="3200" dirty="0" smtClean="0"/>
              <a:t> </a:t>
            </a:r>
            <a:r>
              <a:rPr lang="de-DE" sz="3200" dirty="0" err="1" smtClean="0"/>
              <a:t>segmentation</a:t>
            </a:r>
            <a:r>
              <a:rPr lang="de-DE" sz="3200" dirty="0" smtClean="0"/>
              <a:t> </a:t>
            </a:r>
            <a:r>
              <a:rPr lang="de-DE" sz="3200" dirty="0" err="1" smtClean="0"/>
              <a:t>along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informal-formal </a:t>
            </a:r>
            <a:r>
              <a:rPr lang="de-DE" sz="3200" dirty="0" err="1" smtClean="0"/>
              <a:t>divide</a:t>
            </a:r>
            <a:r>
              <a:rPr lang="de-DE" sz="3200" dirty="0" smtClean="0"/>
              <a:t> w/r </a:t>
            </a:r>
            <a:r>
              <a:rPr lang="de-DE" sz="3200" dirty="0" err="1" smtClean="0"/>
              <a:t>to</a:t>
            </a:r>
            <a:r>
              <a:rPr lang="de-DE" sz="3200" dirty="0" smtClean="0"/>
              <a:t> post-transition countries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Empirical</a:t>
            </a:r>
            <a:r>
              <a:rPr lang="de-DE" sz="3200" dirty="0" smtClean="0"/>
              <a:t> </a:t>
            </a:r>
            <a:r>
              <a:rPr lang="de-DE" sz="3200" dirty="0" err="1" smtClean="0"/>
              <a:t>research</a:t>
            </a:r>
            <a:r>
              <a:rPr lang="de-DE" sz="3200" dirty="0" smtClean="0"/>
              <a:t> </a:t>
            </a:r>
            <a:r>
              <a:rPr lang="de-DE" sz="3200" dirty="0" err="1" smtClean="0"/>
              <a:t>regarding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two</a:t>
            </a:r>
            <a:r>
              <a:rPr lang="de-DE" sz="3200" dirty="0" smtClean="0"/>
              <a:t> </a:t>
            </a:r>
            <a:r>
              <a:rPr lang="de-DE" sz="3200" dirty="0" err="1" smtClean="0"/>
              <a:t>raised</a:t>
            </a:r>
            <a:r>
              <a:rPr lang="de-DE" sz="3200" dirty="0" smtClean="0"/>
              <a:t> </a:t>
            </a:r>
            <a:r>
              <a:rPr lang="de-DE" sz="3200" dirty="0" err="1" smtClean="0"/>
              <a:t>theoretical</a:t>
            </a:r>
            <a:r>
              <a:rPr lang="de-DE" sz="3200" dirty="0" smtClean="0"/>
              <a:t> </a:t>
            </a:r>
            <a:r>
              <a:rPr lang="de-DE" sz="3200" dirty="0" err="1" smtClean="0"/>
              <a:t>aspects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informal </a:t>
            </a:r>
            <a:r>
              <a:rPr lang="de-DE" sz="3200" dirty="0" err="1" smtClean="0"/>
              <a:t>employment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93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923736"/>
              </p:ext>
            </p:extLst>
          </p:nvPr>
        </p:nvGraphicFramePr>
        <p:xfrm>
          <a:off x="468313" y="9286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313" y="9286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Incidence of IE = f (definition): Russian case</a:t>
            </a:r>
            <a:br>
              <a:rPr lang="en-US" sz="3200" b="1" dirty="0" smtClean="0"/>
            </a:br>
            <a:r>
              <a:rPr lang="en-US" sz="3200" b="1" dirty="0" smtClean="0"/>
              <a:t>total sample (main RLMS data)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0" y="1700808"/>
            <a:ext cx="824990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313" y="5949280"/>
            <a:ext cx="698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benefits</a:t>
            </a:r>
            <a:r>
              <a:rPr lang="de-DE" dirty="0" smtClean="0"/>
              <a:t>: </a:t>
            </a:r>
            <a:r>
              <a:rPr lang="de-DE" dirty="0" err="1" smtClean="0"/>
              <a:t>paid</a:t>
            </a:r>
            <a:r>
              <a:rPr lang="de-DE" dirty="0" smtClean="0"/>
              <a:t> </a:t>
            </a:r>
            <a:r>
              <a:rPr lang="de-DE" dirty="0" err="1" smtClean="0"/>
              <a:t>vacations</a:t>
            </a:r>
            <a:r>
              <a:rPr lang="de-DE" dirty="0" smtClean="0"/>
              <a:t>, </a:t>
            </a:r>
            <a:r>
              <a:rPr lang="de-DE" dirty="0" err="1" smtClean="0"/>
              <a:t>paid</a:t>
            </a:r>
            <a:r>
              <a:rPr lang="de-DE" dirty="0" smtClean="0"/>
              <a:t> sick </a:t>
            </a:r>
            <a:r>
              <a:rPr lang="de-DE" dirty="0" err="1" smtClean="0"/>
              <a:t>leave</a:t>
            </a:r>
            <a:r>
              <a:rPr lang="de-DE" dirty="0" smtClean="0"/>
              <a:t>, </a:t>
            </a:r>
            <a:r>
              <a:rPr lang="de-DE" dirty="0" err="1" smtClean="0"/>
              <a:t>maternity</a:t>
            </a:r>
            <a:r>
              <a:rPr lang="de-DE" dirty="0" smtClean="0"/>
              <a:t> </a:t>
            </a:r>
            <a:r>
              <a:rPr lang="de-DE" dirty="0" err="1" smtClean="0"/>
              <a:t>leave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Incidence of IE = f (definition): Russian case</a:t>
            </a:r>
            <a:br>
              <a:rPr lang="en-US" sz="3200" b="1" dirty="0"/>
            </a:br>
            <a:r>
              <a:rPr lang="en-US" sz="3200" b="1" dirty="0" smtClean="0"/>
              <a:t>by gender (main RLMS data)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1" y="1988841"/>
            <a:ext cx="790326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Incidence of IE = f (definition): Russian </a:t>
            </a:r>
            <a:r>
              <a:rPr lang="en-US" sz="3200" b="1" dirty="0" smtClean="0"/>
              <a:t>case</a:t>
            </a:r>
            <a:br>
              <a:rPr lang="en-US" sz="3200" b="1" dirty="0" smtClean="0"/>
            </a:br>
            <a:r>
              <a:rPr lang="en-US" sz="3200" b="1" dirty="0" smtClean="0"/>
              <a:t>definitions taken from RLMS supplement 2009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5038"/>
            <a:ext cx="7957304" cy="38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 smtClean="0"/>
              <a:t>Introduction</a:t>
            </a:r>
          </a:p>
          <a:p>
            <a:pPr lvl="1"/>
            <a:r>
              <a:rPr lang="en-US" sz="2200" dirty="0" smtClean="0"/>
              <a:t>Size </a:t>
            </a:r>
            <a:r>
              <a:rPr lang="en-US" sz="2200" dirty="0"/>
              <a:t>of informal </a:t>
            </a:r>
            <a:r>
              <a:rPr lang="en-US" sz="2200" dirty="0" smtClean="0"/>
              <a:t>sector/shadow economy  in post-transition countries</a:t>
            </a:r>
            <a:endParaRPr lang="en-US" sz="2200" dirty="0"/>
          </a:p>
          <a:p>
            <a:pPr lvl="1"/>
            <a:r>
              <a:rPr lang="en-US" sz="2200" dirty="0"/>
              <a:t>Incidence of informal employment  in </a:t>
            </a:r>
            <a:r>
              <a:rPr lang="en-US" sz="2200" dirty="0" smtClean="0"/>
              <a:t>these </a:t>
            </a:r>
            <a:r>
              <a:rPr lang="en-US" sz="2200" dirty="0"/>
              <a:t>countries</a:t>
            </a:r>
          </a:p>
          <a:p>
            <a:pPr lvl="1"/>
            <a:r>
              <a:rPr lang="en-US" sz="2200" dirty="0" smtClean="0"/>
              <a:t>Should policy makers combat informality and informal employment  (IE)?</a:t>
            </a:r>
          </a:p>
          <a:p>
            <a:pPr lvl="1"/>
            <a:r>
              <a:rPr lang="en-US" sz="2200" dirty="0" smtClean="0"/>
              <a:t>Examples of policy instruments to combat informality and IE</a:t>
            </a:r>
          </a:p>
          <a:p>
            <a:pPr lvl="1"/>
            <a:r>
              <a:rPr lang="en-US" dirty="0"/>
              <a:t>Competing schools of thought of informal employment: segmented vs. integrated labor market</a:t>
            </a:r>
          </a:p>
          <a:p>
            <a:r>
              <a:rPr lang="en-US" sz="2600" b="1" dirty="0" smtClean="0"/>
              <a:t>Empirics</a:t>
            </a:r>
          </a:p>
          <a:p>
            <a:r>
              <a:rPr lang="en-US" sz="2600" b="1" dirty="0" smtClean="0"/>
              <a:t>Precise understanding of informal employment</a:t>
            </a:r>
          </a:p>
          <a:p>
            <a:pPr lvl="1"/>
            <a:r>
              <a:rPr lang="en-US" sz="2200" dirty="0" smtClean="0"/>
              <a:t>Incidence of IE is a function of the definition: example Russia</a:t>
            </a:r>
          </a:p>
          <a:p>
            <a:pPr lvl="1"/>
            <a:r>
              <a:rPr lang="en-US" sz="2200" dirty="0" smtClean="0"/>
              <a:t>Distribution of IE across industry and occupation by definition</a:t>
            </a:r>
          </a:p>
          <a:p>
            <a:pPr lvl="1"/>
            <a:r>
              <a:rPr lang="en-US" sz="2200" dirty="0" smtClean="0"/>
              <a:t>Determinants of informal employment</a:t>
            </a:r>
          </a:p>
          <a:p>
            <a:r>
              <a:rPr lang="en-US" sz="2400" b="1" dirty="0" smtClean="0"/>
              <a:t>Testing labor market segmentation in post-transition countries</a:t>
            </a:r>
          </a:p>
          <a:p>
            <a:pPr lvl="2"/>
            <a:r>
              <a:rPr lang="en-US" sz="2200" dirty="0" smtClean="0"/>
              <a:t>Transitions between labor market states</a:t>
            </a:r>
          </a:p>
          <a:p>
            <a:pPr lvl="2"/>
            <a:r>
              <a:rPr lang="en-US" sz="2200" dirty="0" smtClean="0"/>
              <a:t>Estimation of informal-formal wage gap</a:t>
            </a:r>
          </a:p>
          <a:p>
            <a:r>
              <a:rPr lang="en-US" sz="2600" b="1" dirty="0" smtClean="0"/>
              <a:t>New research area: risk attitudes and informal employment</a:t>
            </a:r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Discussed themes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70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Distribution of IE across industry by </a:t>
            </a:r>
            <a:br>
              <a:rPr lang="en-US" sz="3200" b="1" dirty="0" smtClean="0"/>
            </a:br>
            <a:r>
              <a:rPr lang="en-US" sz="3200" b="1" dirty="0" smtClean="0"/>
              <a:t>legalistic definition (RLMS)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3" y="1988840"/>
            <a:ext cx="7717226" cy="43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Distribution </a:t>
            </a:r>
            <a:r>
              <a:rPr lang="en-US" sz="3200" b="1" dirty="0" smtClean="0"/>
              <a:t>of IE across </a:t>
            </a:r>
            <a:r>
              <a:rPr lang="en-US" sz="3200" b="1" dirty="0"/>
              <a:t>industry by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firm size definition (RLMS)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74961" cy="46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Determinants of IE by different definitions:</a:t>
            </a:r>
            <a:br>
              <a:rPr lang="en-US" sz="3200" b="1" dirty="0" smtClean="0"/>
            </a:br>
            <a:r>
              <a:rPr lang="en-US" sz="3200" b="1" dirty="0" smtClean="0"/>
              <a:t>signs of probit marginal effects (RLMS 2003 – 2011)</a:t>
            </a:r>
            <a:endParaRPr lang="en-US" sz="3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3" y="1772816"/>
            <a:ext cx="8370945" cy="35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575779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Apart from firm size measure we find robustness of determinants of IE – this is in contrast to the study of Kapeliushnikov (</a:t>
            </a:r>
            <a:r>
              <a:rPr lang="it-IT" sz="2000" dirty="0" smtClean="0"/>
              <a:t>2012).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29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8180"/>
            <a:ext cx="8352928" cy="1161801"/>
          </a:xfrm>
        </p:spPr>
        <p:txBody>
          <a:bodyPr>
            <a:normAutofit/>
          </a:bodyPr>
          <a:lstStyle/>
          <a:p>
            <a:r>
              <a:rPr lang="en-US" sz="2400" b="1" dirty="0"/>
              <a:t>Determinants of </a:t>
            </a:r>
            <a:r>
              <a:rPr lang="en-US" sz="2400" b="1" dirty="0" smtClean="0"/>
              <a:t>employment subdivided into 5 subcategories: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Multinomial Logit marginal </a:t>
            </a:r>
            <a:r>
              <a:rPr lang="en-US" sz="2400" b="1" dirty="0"/>
              <a:t>effects (RLMS 2003 – 2011)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60918"/>
            <a:ext cx="5794971" cy="509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3068960"/>
            <a:ext cx="6799393" cy="1085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/>
              <a:t>Testing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labor</a:t>
            </a:r>
            <a:r>
              <a:rPr lang="de-DE" sz="2800" b="1" dirty="0"/>
              <a:t> </a:t>
            </a:r>
            <a:r>
              <a:rPr lang="de-DE" sz="2800" b="1" dirty="0" err="1"/>
              <a:t>market</a:t>
            </a:r>
            <a:r>
              <a:rPr lang="de-DE" sz="2800" b="1" dirty="0"/>
              <a:t> </a:t>
            </a:r>
            <a:r>
              <a:rPr lang="de-DE" sz="2800" b="1" dirty="0" err="1"/>
              <a:t>segmentation</a:t>
            </a:r>
            <a:r>
              <a:rPr lang="de-DE" sz="2800" b="1" dirty="0"/>
              <a:t>:</a:t>
            </a:r>
            <a:br>
              <a:rPr lang="de-DE" sz="2800" b="1" dirty="0"/>
            </a:br>
            <a:r>
              <a:rPr lang="de-DE" sz="2800" b="1" dirty="0" err="1"/>
              <a:t>Analyzing</a:t>
            </a:r>
            <a:r>
              <a:rPr lang="de-DE" sz="2800" b="1" dirty="0"/>
              <a:t> </a:t>
            </a:r>
            <a:r>
              <a:rPr lang="de-DE" sz="2800" b="1" dirty="0" err="1"/>
              <a:t>transition</a:t>
            </a:r>
            <a:r>
              <a:rPr lang="de-DE" sz="2800" b="1" dirty="0"/>
              <a:t> </a:t>
            </a:r>
            <a:r>
              <a:rPr lang="de-DE" sz="2800" b="1" dirty="0" err="1"/>
              <a:t>probabilities</a:t>
            </a:r>
            <a:r>
              <a:rPr lang="de-DE" sz="2800" b="1" dirty="0"/>
              <a:t/>
            </a:r>
            <a:br>
              <a:rPr lang="de-DE" sz="2800" b="1" dirty="0"/>
            </a:br>
            <a:endParaRPr lang="en-US" sz="2800" dirty="0"/>
          </a:p>
        </p:txBody>
      </p:sp>
      <p:graphicFrame>
        <p:nvGraphicFramePr>
          <p:cNvPr id="5" name="Object 1">
            <a:hlinkClick r:id="" action="ppaction://ole?verb=0"/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1026034"/>
              </p:ext>
            </p:extLst>
          </p:nvPr>
        </p:nvGraphicFramePr>
        <p:xfrm>
          <a:off x="2987824" y="229143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Presentazione" showAsIcon="1" r:id="rId4" imgW="914400" imgH="771480" progId="PowerPoint.Show.12">
                  <p:embed/>
                </p:oleObj>
              </mc:Choice>
              <mc:Fallback>
                <p:oleObj name="Presentazione" showAsIcon="1" r:id="rId4" imgW="914400" imgH="771480" progId="PowerPoint.Show.12">
                  <p:embed/>
                  <p:pic>
                    <p:nvPicPr>
                      <p:cNvPr id="5" name="Object 1">
                        <a:hlinkClick r:id="" action="ppaction://ole?verb=0"/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291435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06828"/>
              </p:ext>
            </p:extLst>
          </p:nvPr>
        </p:nvGraphicFramePr>
        <p:xfrm>
          <a:off x="3779912" y="229143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Presentazione" showAsIcon="1" r:id="rId6" imgW="914400" imgH="771480" progId="PowerPoint.Show.12">
                  <p:embed/>
                </p:oleObj>
              </mc:Choice>
              <mc:Fallback>
                <p:oleObj name="Presentazione" showAsIcon="1" r:id="rId6" imgW="914400" imgH="771480" progId="PowerPoint.Show.12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9912" y="229143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4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966994"/>
              </p:ext>
            </p:extLst>
          </p:nvPr>
        </p:nvGraphicFramePr>
        <p:xfrm>
          <a:off x="971600" y="1916832"/>
          <a:ext cx="7488829" cy="41764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7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2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2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2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32026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it-IT" sz="1200" dirty="0">
                          <a:effectLst/>
                        </a:rPr>
                        <a:t>2003-2007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INVI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OLF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0.71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0.17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0.00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0.00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0.00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0.00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 smtClean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0.00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0.08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0.08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>
                          <a:effectLst/>
                        </a:rPr>
                        <a:t>0.00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>
                          <a:effectLst/>
                        </a:rPr>
                        <a:t>0.07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>
                          <a:effectLst/>
                        </a:rPr>
                        <a:t>0.06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>
                          <a:effectLst/>
                        </a:rPr>
                        <a:t>0.04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0.03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 smtClean="0">
                          <a:effectLst/>
                        </a:rPr>
                        <a:t>0.04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0.09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0.19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0.06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0.02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0.03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0.03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>
                          <a:effectLst/>
                        </a:rPr>
                        <a:t>0.03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0.04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 smtClean="0">
                          <a:effectLst/>
                        </a:rPr>
                        <a:t>0.05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0.61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0.11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0.05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0.02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0.03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0.06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0.02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 smtClean="0">
                          <a:effectLst/>
                        </a:rPr>
                        <a:t>0.04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0.19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0.09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0.09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0.03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0.05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0.06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0.07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0.05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 smtClean="0">
                          <a:effectLst/>
                        </a:rPr>
                        <a:t>0.05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0.03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0.32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0.02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 smtClean="0">
                          <a:effectLst/>
                        </a:rPr>
                        <a:t>0.02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OLF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</a:rPr>
                        <a:t>0.42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0.02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0.00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0.00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0.01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 smtClean="0">
                          <a:effectLst/>
                        </a:rPr>
                        <a:t>0.02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P.j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3,225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Medium-term </a:t>
            </a:r>
            <a:r>
              <a:rPr lang="de-DE" sz="2800" dirty="0" err="1" smtClean="0"/>
              <a:t>transition</a:t>
            </a:r>
            <a:r>
              <a:rPr lang="de-DE" sz="2800" dirty="0" smtClean="0"/>
              <a:t> </a:t>
            </a:r>
            <a:r>
              <a:rPr lang="de-DE" sz="2800" dirty="0" err="1" smtClean="0"/>
              <a:t>probabilities</a:t>
            </a:r>
            <a:r>
              <a:rPr lang="de-DE" sz="2800" dirty="0" smtClean="0"/>
              <a:t> – Ukraine</a:t>
            </a:r>
            <a:br>
              <a:rPr lang="de-DE" sz="2800" dirty="0" smtClean="0"/>
            </a:br>
            <a:r>
              <a:rPr lang="de-DE" sz="2800" dirty="0" smtClean="0"/>
              <a:t>(Lehmann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Pignatti</a:t>
            </a:r>
            <a:r>
              <a:rPr lang="de-DE" sz="2800" dirty="0" smtClean="0"/>
              <a:t> 2018)</a:t>
            </a:r>
            <a:endParaRPr lang="en-US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71600" y="623441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Italic</a:t>
            </a:r>
            <a:r>
              <a:rPr lang="it-IT" dirty="0" smtClean="0"/>
              <a:t> entries: </a:t>
            </a:r>
            <a:r>
              <a:rPr lang="it-IT" dirty="0" err="1" smtClean="0"/>
              <a:t>bootstrapped</a:t>
            </a:r>
            <a:r>
              <a:rPr lang="it-IT" dirty="0" smtClean="0"/>
              <a:t> standard </a:t>
            </a:r>
            <a:r>
              <a:rPr lang="it-IT" dirty="0" err="1" smtClean="0"/>
              <a:t>errors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5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8229600" cy="13681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2700" b="1" dirty="0" err="1" smtClean="0"/>
              <a:t>Testing</a:t>
            </a:r>
            <a:r>
              <a:rPr lang="it-IT" sz="2700" b="1" dirty="0" smtClean="0"/>
              <a:t> </a:t>
            </a:r>
            <a:r>
              <a:rPr lang="de-DE" sz="2700" b="1" dirty="0" err="1" smtClean="0"/>
              <a:t>for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labor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market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segmentation</a:t>
            </a:r>
            <a:r>
              <a:rPr lang="de-DE" sz="2700" b="1" dirty="0" smtClean="0"/>
              <a:t>:</a:t>
            </a:r>
            <a:br>
              <a:rPr lang="de-DE" sz="2700" b="1" dirty="0" smtClean="0"/>
            </a:br>
            <a:r>
              <a:rPr lang="de-DE" sz="2700" b="1" dirty="0" err="1" smtClean="0"/>
              <a:t>Analyzing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transition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probabilities</a:t>
            </a:r>
            <a:r>
              <a:rPr lang="de-DE" sz="2700" b="1" dirty="0" smtClean="0"/>
              <a:t> – </a:t>
            </a:r>
            <a:r>
              <a:rPr lang="de-DE" sz="2700" b="1" dirty="0" err="1" smtClean="0"/>
              <a:t>complementary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evidence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5373216"/>
          </a:xfrm>
        </p:spPr>
        <p:txBody>
          <a:bodyPr rtlCol="0">
            <a:no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2800" dirty="0"/>
              <a:t>Pages and </a:t>
            </a:r>
            <a:r>
              <a:rPr lang="en-GB" altLang="en-US" sz="2800" dirty="0" err="1"/>
              <a:t>Stampini</a:t>
            </a:r>
            <a:r>
              <a:rPr lang="en-GB" altLang="en-US" sz="2800" dirty="0"/>
              <a:t> (2007): find high mobility from informal and formal salaried jobs, for </a:t>
            </a:r>
            <a:r>
              <a:rPr lang="en-GB" altLang="en-US" sz="2800" dirty="0" smtClean="0"/>
              <a:t>informal and formal self-employed no </a:t>
            </a:r>
            <a:r>
              <a:rPr lang="en-GB" altLang="en-US" sz="2800" dirty="0"/>
              <a:t>clear pattern (Albania, Georgia and Ukraine).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2800" dirty="0" err="1"/>
              <a:t>Bernabe</a:t>
            </a:r>
            <a:r>
              <a:rPr lang="en-GB" altLang="en-US" sz="2800" dirty="0"/>
              <a:t> and </a:t>
            </a:r>
            <a:r>
              <a:rPr lang="en-GB" altLang="en-US" sz="2800" dirty="0" err="1"/>
              <a:t>Stampini</a:t>
            </a:r>
            <a:r>
              <a:rPr lang="en-GB" altLang="en-US" sz="2800" dirty="0"/>
              <a:t> (2008): support for segmentation in Georgia, preference for formal employment over informal work which seems to serve as a buffer in recessions</a:t>
            </a:r>
            <a:r>
              <a:rPr lang="en-GB" altLang="en-US" sz="2800" dirty="0" smtClean="0"/>
              <a:t>.</a:t>
            </a:r>
            <a:endParaRPr lang="en-GB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7C9C9-4DB3-4522-BDEE-4DD69FE65FFF}" type="slidenum">
              <a:rPr lang="it-IT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7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only study that comes to different conclusions on segmentation in a post-transition economy is by Slonimczyk and </a:t>
            </a:r>
            <a:r>
              <a:rPr lang="en-US" dirty="0" err="1"/>
              <a:t>Gimpelson</a:t>
            </a:r>
            <a:r>
              <a:rPr lang="en-US" dirty="0"/>
              <a:t> (2015). Their mobility analysis of the Russian labor market along the formal-informal divide finds segmentation either to be very attenuated or non-existent once one controls for unobserved time-invariant characteristics. </a:t>
            </a:r>
            <a:endParaRPr lang="en-US" dirty="0" smtClean="0"/>
          </a:p>
          <a:p>
            <a:r>
              <a:rPr lang="en-US" dirty="0" smtClean="0"/>
              <a:t>Hence according to this study the labor market in Russia is integrated. </a:t>
            </a: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Analysis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transition</a:t>
            </a:r>
            <a:r>
              <a:rPr lang="de-DE" sz="2800" dirty="0" smtClean="0"/>
              <a:t> </a:t>
            </a:r>
            <a:r>
              <a:rPr lang="de-DE" sz="2800" dirty="0" err="1" smtClean="0"/>
              <a:t>probabilities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Russia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 err="1" smtClean="0"/>
              <a:t>Slonimczyk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Gimpelson</a:t>
            </a:r>
            <a:r>
              <a:rPr lang="de-DE" sz="2800" dirty="0" smtClean="0"/>
              <a:t> 2015)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4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916832"/>
                <a:ext cx="7814733" cy="4752527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start</a:t>
                </a:r>
                <a:r>
                  <a:rPr lang="de-DE" dirty="0" smtClean="0">
                    <a:latin typeface="Cambria Math" panose="02040503050406030204" pitchFamily="18" charset="0"/>
                  </a:rPr>
                  <a:t> out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with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pooled</a:t>
                </a:r>
                <a:r>
                  <a:rPr lang="de-DE" dirty="0" smtClean="0">
                    <a:latin typeface="Cambria Math" panose="02040503050406030204" pitchFamily="18" charset="0"/>
                  </a:rPr>
                  <a:t> OLS and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pooled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quantile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regressions</a:t>
                </a:r>
                <a:r>
                  <a:rPr lang="de-DE" dirty="0" smtClean="0">
                    <a:latin typeface="Cambria Math" panose="02040503050406030204" pitchFamily="18" charset="0"/>
                  </a:rPr>
                  <a:t> of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the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following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generic</a:t>
                </a:r>
                <a:r>
                  <a:rPr lang="de-DE" dirty="0" smtClean="0">
                    <a:latin typeface="Cambria Math" panose="02040503050406030204" pitchFamily="18" charset="0"/>
                  </a:rPr>
                  <a:t> type:</a:t>
                </a:r>
              </a:p>
              <a:p>
                <a:pPr lvl="1"/>
                <a:r>
                  <a:rPr lang="de-DE" u="sng" dirty="0" smtClean="0">
                    <a:latin typeface="Cambria Math" panose="02040503050406030204" pitchFamily="18" charset="0"/>
                  </a:rPr>
                  <a:t>At </a:t>
                </a:r>
                <a:r>
                  <a:rPr lang="de-DE" u="sng" dirty="0" err="1" smtClean="0">
                    <a:latin typeface="Cambria Math" panose="02040503050406030204" pitchFamily="18" charset="0"/>
                  </a:rPr>
                  <a:t>the</a:t>
                </a:r>
                <a:r>
                  <a:rPr lang="de-DE" u="sng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u="sng" dirty="0" err="1" smtClean="0">
                    <a:latin typeface="Cambria Math" panose="02040503050406030204" pitchFamily="18" charset="0"/>
                  </a:rPr>
                  <a:t>mean</a:t>
                </a:r>
                <a:r>
                  <a:rPr lang="de-DE" u="sng" dirty="0" smtClean="0">
                    <a:latin typeface="Cambria Math" panose="02040503050406030204" pitchFamily="18" charset="0"/>
                  </a:rPr>
                  <a:t>:</a:t>
                </a:r>
                <a:endParaRPr lang="en-US" u="sng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de-DE" sz="2000" b="0" dirty="0" smtClean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𝑽𝑰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de-DE" sz="2000" b="0" dirty="0" smtClean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𝑰𝑵𝑽𝑰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de-DE" sz="2000" b="0" dirty="0" smtClean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𝝑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𝑺𝑬𝑭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de-DE" sz="2000" b="0" dirty="0" smtClean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𝑺𝑬𝑰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</m:oMath>
                </a14:m>
                <a:r>
                  <a:rPr lang="de-DE" sz="2000" b="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𝒊𝒕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sz="2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de-DE" sz="20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de-DE" sz="1800" b="1" i="1" smtClean="0">
                        <a:latin typeface="Cambria Math" panose="02040503050406030204" pitchFamily="18" charset="0"/>
                      </a:rPr>
                      <m:t>𝒘𝒉𝒊𝒕𝒆</m:t>
                    </m:r>
                    <m:r>
                      <a:rPr lang="de-DE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1" i="1" smtClean="0">
                        <a:latin typeface="Cambria Math" panose="02040503050406030204" pitchFamily="18" charset="0"/>
                      </a:rPr>
                      <m:t>𝒏𝒐𝒊𝒔𝒆</m:t>
                    </m:r>
                  </m:oMath>
                </a14:m>
                <a:endParaRPr lang="de-DE" sz="2000" b="0" dirty="0" smtClean="0"/>
              </a:p>
              <a:p>
                <a:pPr lvl="1"/>
                <a:r>
                  <a:rPr lang="de-DE" b="0" u="sng" dirty="0" err="1" smtClean="0"/>
                  <a:t>Across</a:t>
                </a:r>
                <a:r>
                  <a:rPr lang="de-DE" b="0" u="sng" dirty="0" smtClean="0"/>
                  <a:t> </a:t>
                </a:r>
                <a:r>
                  <a:rPr lang="de-DE" b="0" u="sng" dirty="0" err="1" smtClean="0"/>
                  <a:t>the</a:t>
                </a:r>
                <a:r>
                  <a:rPr lang="de-DE" b="0" u="sng" dirty="0" smtClean="0"/>
                  <a:t> </a:t>
                </a:r>
                <a:r>
                  <a:rPr lang="de-DE" b="0" u="sng" dirty="0" err="1" smtClean="0"/>
                  <a:t>entire</a:t>
                </a:r>
                <a:r>
                  <a:rPr lang="de-DE" b="0" u="sng" dirty="0" smtClean="0"/>
                  <a:t> </a:t>
                </a:r>
                <a:r>
                  <a:rPr lang="de-DE" b="0" u="sng" dirty="0" err="1" smtClean="0"/>
                  <a:t>distribution</a:t>
                </a:r>
                <a:r>
                  <a:rPr lang="de-DE" b="0" u="sng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𝒊𝒕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𝝆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𝑰𝑵𝑽𝑰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𝑺𝑬𝑭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𝑺𝑬𝑰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de-DE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∈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These relatively simple models are then extended to include fixed effects, i.e., to control for time-invariant unobserved heterogeneity.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916832"/>
                <a:ext cx="7814733" cy="4752527"/>
              </a:xfrm>
              <a:blipFill>
                <a:blip r:embed="rId2"/>
                <a:stretch>
                  <a:fillRect l="-1248" t="-1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Testing </a:t>
            </a:r>
            <a:r>
              <a:rPr lang="it-IT" b="1" dirty="0" smtClean="0"/>
              <a:t>for labor market segmentation: wage gap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Hourly</a:t>
            </a:r>
            <a:r>
              <a:rPr lang="de-DE" sz="2800" dirty="0" smtClean="0"/>
              <a:t> wage </a:t>
            </a:r>
            <a:r>
              <a:rPr lang="de-DE" sz="2800" dirty="0" err="1" smtClean="0"/>
              <a:t>gap</a:t>
            </a:r>
            <a:r>
              <a:rPr lang="de-DE" sz="2800" dirty="0" smtClean="0"/>
              <a:t> </a:t>
            </a:r>
            <a:r>
              <a:rPr lang="de-DE" sz="2800" dirty="0" err="1" smtClean="0"/>
              <a:t>regressions</a:t>
            </a:r>
            <a:r>
              <a:rPr lang="de-DE" sz="2800" dirty="0" smtClean="0"/>
              <a:t> at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mean</a:t>
            </a:r>
            <a:r>
              <a:rPr lang="de-DE" sz="2800" dirty="0" smtClean="0"/>
              <a:t> (OLS &amp; FE) – Ukraine 2003-2007 (Lehmann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Pignatti</a:t>
            </a:r>
            <a:r>
              <a:rPr lang="de-DE" sz="2800" dirty="0" smtClean="0"/>
              <a:t> 2018)</a:t>
            </a:r>
            <a:endParaRPr lang="en-US" sz="28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44824"/>
            <a:ext cx="57606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114815"/>
              </p:ext>
            </p:extLst>
          </p:nvPr>
        </p:nvGraphicFramePr>
        <p:xfrm>
          <a:off x="755574" y="1628786"/>
          <a:ext cx="8064897" cy="482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0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3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3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Country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CEE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Czech Republic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19.30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19.73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19.99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18.47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Hungary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25.40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26.18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27.94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23.88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Poland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27.70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23.37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28.48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26.62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Slovak Republic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18.90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19.29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24.77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19.85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Slovenia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27.30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26.90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29.01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29.49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Baltic States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Estonia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33.00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22.48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37.82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22.94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Latvia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30.80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23.59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31.07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19.92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Lithuania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33.80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24.79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34.36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21.95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Bulgaria &amp; Romania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Bulgaria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36.00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32.49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37.30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35.55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3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Romania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34.30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33.98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35.29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30.65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lvl="1" algn="ctr"/>
            <a:r>
              <a:rPr lang="en-US" sz="2400" b="1" dirty="0" smtClean="0">
                <a:latin typeface="+mj-lt"/>
              </a:rPr>
              <a:t>Size of shadow economy(in % of official GDP)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– shadow economy = that part of economy not registered/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under-declared </a:t>
            </a:r>
            <a:r>
              <a:rPr lang="en-US" sz="2400" b="1" dirty="0" smtClean="0">
                <a:latin typeface="+mj-lt"/>
                <a:sym typeface="Symbol"/>
              </a:rPr>
              <a:t> illicit activity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5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err="1" smtClean="0"/>
              <a:t>Quantile</a:t>
            </a:r>
            <a:r>
              <a:rPr lang="de-DE" sz="2800" dirty="0" smtClean="0"/>
              <a:t> </a:t>
            </a:r>
            <a:r>
              <a:rPr lang="de-DE" sz="2800" dirty="0" err="1" smtClean="0"/>
              <a:t>hourly</a:t>
            </a:r>
            <a:r>
              <a:rPr lang="de-DE" sz="2800" smtClean="0"/>
              <a:t> wage </a:t>
            </a:r>
            <a:r>
              <a:rPr lang="de-DE" sz="2800" dirty="0" err="1" smtClean="0"/>
              <a:t>gap</a:t>
            </a:r>
            <a:r>
              <a:rPr lang="de-DE" sz="2800" dirty="0" smtClean="0"/>
              <a:t> </a:t>
            </a:r>
            <a:r>
              <a:rPr lang="de-DE" sz="2800" dirty="0" err="1" smtClean="0"/>
              <a:t>regressions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fixed</a:t>
            </a:r>
            <a:r>
              <a:rPr lang="de-DE" sz="2800" dirty="0" smtClean="0"/>
              <a:t> </a:t>
            </a:r>
            <a:r>
              <a:rPr lang="de-DE" sz="2800" dirty="0" err="1" smtClean="0"/>
              <a:t>effects</a:t>
            </a:r>
            <a:r>
              <a:rPr lang="de-DE" sz="2800" dirty="0" smtClean="0"/>
              <a:t> – Ukraine 2003 – 2007 (Lehmann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Pignatti</a:t>
            </a:r>
            <a:r>
              <a:rPr lang="de-DE" sz="2800" dirty="0" smtClean="0"/>
              <a:t> 2018)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185243"/>
              </p:ext>
            </p:extLst>
          </p:nvPr>
        </p:nvGraphicFramePr>
        <p:xfrm>
          <a:off x="107500" y="2492897"/>
          <a:ext cx="9036499" cy="38884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8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6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40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46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en-US" sz="1200">
                          <a:effectLst/>
                        </a:rPr>
                        <a:t>q90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Entire sample (7,486 obs.)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Voluntary Informal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0.184***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0.197***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0.066**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0.235***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0.065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0.293***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0.071**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0.206**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(0.050)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(0.057)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(0.013)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(0.030)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(0.050)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(0.102)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(0.067)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(0.034)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(0.102)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Involuntary Informal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-0.068***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-0.055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-0.035*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-0.163***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-0.011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-0.022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-0.105***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-0.093***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0.032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(0.021)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(0.040)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(0.019)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(0.038)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(0.022)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(0.026)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(0.030)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(0.023)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(0.041)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Self-Employed Formal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0.286***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0.316***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0.516***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0.572***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0.564***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0.550***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0.296**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0.619***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0.580***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(0.045)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(0.032)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(0.023)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(0.019)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(0.074)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(0.076)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(0.128)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(0.040)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(0.079)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Self-Employed Informal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0.372***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0.215***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0.458***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0.434***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0.437***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0.456***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0.675***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0.389***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0.468***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(0.129)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(0.046)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(0.046)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>
                          <a:effectLst/>
                        </a:rPr>
                        <a:t>(0.033)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(0.080)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(0.040)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(0.074)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(0.067)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41630" algn="dec"/>
                        </a:tabLst>
                      </a:pPr>
                      <a:r>
                        <a:rPr lang="en-US" sz="1200" dirty="0">
                          <a:effectLst/>
                        </a:rPr>
                        <a:t>(0.076)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84" marR="5318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0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mean informal-formal hourly wage gap in Russia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8216"/>
            <a:ext cx="6480720" cy="50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Quantile</a:t>
            </a:r>
            <a:r>
              <a:rPr lang="de-DE" dirty="0"/>
              <a:t> wage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regressions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, </a:t>
            </a:r>
            <a:r>
              <a:rPr lang="de-DE" dirty="0" err="1" smtClean="0"/>
              <a:t>Russia</a:t>
            </a:r>
            <a:r>
              <a:rPr lang="de-DE" dirty="0" smtClean="0"/>
              <a:t>, 2004-2011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75934"/>
              </p:ext>
            </p:extLst>
          </p:nvPr>
        </p:nvGraphicFramePr>
        <p:xfrm>
          <a:off x="1108472" y="2740938"/>
          <a:ext cx="7495977" cy="3352358"/>
        </p:xfrm>
        <a:graphic>
          <a:graphicData uri="http://schemas.openxmlformats.org/drawingml/2006/table">
            <a:tbl>
              <a:tblPr firstRow="1" firstCol="1" bandRow="1"/>
              <a:tblGrid>
                <a:gridCol w="803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3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6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36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6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36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6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36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Q10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Q20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Q30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Q40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Q50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Q60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Q70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Q80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Q90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Invol. inf. employee      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-0.0399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(0.0319)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-0.0492**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(0.0240)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-0.0399*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(0.0216)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-0.0515**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(0.0227)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-0.0189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(0.0278)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-0.0098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(0.0222)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-0.0261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(0.0232)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-0.0276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(0.0241)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-0.0522*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(0.0279)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Volunt. inf. employee       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-0.0121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(0.0348)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-0.0051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(0.0366)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-0.0017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(0.0246)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-0.0403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(0.0285)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-0.0268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(0.0262)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-0.0001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(0.0222)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-0.0135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(0.0255)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-0.0258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(0.0271)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-0.0713**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(0.0303)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Informal self-empl.          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-0.0246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(0.0225)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-0.0218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(0.0166)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-0.0070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(0.0172)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-0.0018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(0.0188)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0.0120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(0.0162)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0.0389**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(0.0156)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0.0345**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(0.0174)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0.0491***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(0.0168)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0.1092***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(0.0237)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Age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0.0742***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(0.0077)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0.0849***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(0.0058)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0.0861***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(0.0059)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0.0850***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(0.0054)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0.0831***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(0.0056)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0.0792***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(0.0055)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0.0731***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(0.0056)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0.0739***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(0.0060)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0.0645***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(0.0095)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Age^2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-0.0008***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-0.0009***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-0.0009***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-0.0009***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-0.0009***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-0.0008***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-0.0008***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-0.0008***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-0.0007***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(0.0001)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Married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-0.0269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(0.0179)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0.0192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(0.0160)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0.0333**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(0.0152)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0.0413***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(0.0137)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0.0304**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(0.0139)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0.0351**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(0.0139)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0.0574***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(0.0149)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0.0391**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(0.0164)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0.0465**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(0.0208)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Sec. Edu.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0.0033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(0.0279)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-0.0301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(0.0248)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-0.0468**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(0.0216)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-0.0424*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(0.0241)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-0.0493**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(0.0220)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-0.0739***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(0.0229)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-0.0728***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(0.0199)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-0.0507*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(0.0262)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-0.0324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(0.0360)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High edu.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-0.0102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(0.0573)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0.0417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(0.0422)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0.0204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(0.0360)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0.0030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(0.0377)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-0.0022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(0.0328)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-0.0427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(0.0372)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-0.0120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(0.0319)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0.0044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(0.0367)</a:t>
                      </a:r>
                      <a:endParaRPr lang="it-I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0.0433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(0.0476)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9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12776"/>
            <a:ext cx="7408333" cy="4680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Informal employment in formerly centrally planned economies is clearly an important issue that should be more researched</a:t>
            </a:r>
          </a:p>
          <a:p>
            <a:r>
              <a:rPr lang="en-US" dirty="0" smtClean="0"/>
              <a:t>Before governments devise policies to combat informal employment researchers should provide a picture of informal employment that is as complete as possible </a:t>
            </a:r>
          </a:p>
          <a:p>
            <a:r>
              <a:rPr lang="en-US" dirty="0" smtClean="0"/>
              <a:t>Keeping in mind the important point that not everyone chooses the labor market state s/he is in researchers need to understand what drives workers to self-select into a given </a:t>
            </a:r>
            <a:r>
              <a:rPr lang="en-US" dirty="0" smtClean="0"/>
              <a:t>state</a:t>
            </a:r>
          </a:p>
          <a:p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segmentation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dichotomous</a:t>
            </a:r>
            <a:r>
              <a:rPr lang="de-DE" dirty="0" smtClean="0"/>
              <a:t> </a:t>
            </a:r>
            <a:r>
              <a:rPr lang="de-DE" dirty="0" err="1" smtClean="0"/>
              <a:t>scenario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in </a:t>
            </a:r>
            <a:r>
              <a:rPr lang="de-DE" dirty="0" err="1" smtClean="0"/>
              <a:t>Latin</a:t>
            </a:r>
            <a:r>
              <a:rPr lang="de-DE" dirty="0" smtClean="0"/>
              <a:t> </a:t>
            </a:r>
            <a:r>
              <a:rPr lang="de-DE" dirty="0" err="1" smtClean="0"/>
              <a:t>America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post-transition countries (</a:t>
            </a:r>
            <a:r>
              <a:rPr lang="de-DE" dirty="0" err="1" smtClean="0"/>
              <a:t>dependent</a:t>
            </a:r>
            <a:r>
              <a:rPr lang="de-DE" dirty="0" smtClean="0"/>
              <a:t> vs. </a:t>
            </a:r>
            <a:r>
              <a:rPr lang="de-DE" dirty="0" err="1" smtClean="0"/>
              <a:t>self-employed</a:t>
            </a:r>
            <a:r>
              <a:rPr lang="de-DE" dirty="0" smtClean="0"/>
              <a:t> informal </a:t>
            </a:r>
            <a:r>
              <a:rPr lang="de-DE" dirty="0" err="1" smtClean="0"/>
              <a:t>workers</a:t>
            </a:r>
            <a:r>
              <a:rPr lang="de-DE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Conclusions 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788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Attitudes and Informal employment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research area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86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4586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Risk attitudes should be an important determinant of the decision where to locate in the employment spectrum</a:t>
            </a:r>
          </a:p>
          <a:p>
            <a:r>
              <a:rPr lang="en-US" dirty="0" smtClean="0"/>
              <a:t>Informal employment is inherently more risky (detection by authorities and no insurance against shocks and old age)  </a:t>
            </a:r>
          </a:p>
          <a:p>
            <a:r>
              <a:rPr lang="en-US" dirty="0" smtClean="0"/>
              <a:t>Our prior: more risk-loving persons have a greater propensity to choose informal employment than their more risk-averse counterparts</a:t>
            </a:r>
          </a:p>
          <a:p>
            <a:r>
              <a:rPr lang="en-US" dirty="0" smtClean="0"/>
              <a:t>The existence of a nexus between risk attitudes and informal employment can shed light on the issue of labor market segmentation</a:t>
            </a:r>
          </a:p>
          <a:p>
            <a:r>
              <a:rPr lang="en-GB" altLang="en-US" dirty="0"/>
              <a:t>Risk behaviour and the relationship to informal-formal </a:t>
            </a:r>
            <a:r>
              <a:rPr lang="en-GB" altLang="en-US" dirty="0" err="1" smtClean="0"/>
              <a:t>labor</a:t>
            </a:r>
            <a:r>
              <a:rPr lang="en-GB" altLang="en-US" dirty="0" smtClean="0"/>
              <a:t> </a:t>
            </a:r>
            <a:r>
              <a:rPr lang="en-GB" altLang="en-US" dirty="0"/>
              <a:t>market choice  have </a:t>
            </a:r>
            <a:r>
              <a:rPr lang="en-GB" altLang="en-US" dirty="0" smtClean="0"/>
              <a:t>hardly </a:t>
            </a:r>
            <a:r>
              <a:rPr lang="en-GB" altLang="en-US" dirty="0"/>
              <a:t>been studied in </a:t>
            </a:r>
            <a:r>
              <a:rPr lang="en-GB" altLang="en-US" dirty="0" smtClean="0"/>
              <a:t>the literature – due to data limitations</a:t>
            </a:r>
            <a:endParaRPr lang="en-GB" alt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Risk attitudes and </a:t>
            </a:r>
            <a:r>
              <a:rPr lang="en-US" sz="2800" b="1" dirty="0" smtClean="0"/>
              <a:t>informal employment</a:t>
            </a:r>
            <a:br>
              <a:rPr lang="en-US" sz="2800" b="1" dirty="0" smtClean="0"/>
            </a:br>
            <a:r>
              <a:rPr lang="en-US" sz="2800" b="1" dirty="0" smtClean="0"/>
              <a:t>Motivation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4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44644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5000"/>
              </a:lnSpc>
            </a:pPr>
            <a:r>
              <a:rPr lang="en-GB" altLang="en-US" sz="4400" dirty="0" smtClean="0"/>
              <a:t>Risk </a:t>
            </a:r>
            <a:r>
              <a:rPr lang="en-GB" altLang="en-US" sz="4400" dirty="0"/>
              <a:t>attitudes and its links to gender, age, migration were studied by </a:t>
            </a:r>
            <a:r>
              <a:rPr lang="en-GB" altLang="en-US" sz="4400" dirty="0" err="1"/>
              <a:t>Dohmen</a:t>
            </a:r>
            <a:r>
              <a:rPr lang="en-GB" altLang="en-US" sz="4400" dirty="0"/>
              <a:t> et al. 2005 and Jaeger et al. 2009 in the German context (females and older people are more risk-averse; people more willing to take risks are more likely to migrate).</a:t>
            </a:r>
          </a:p>
          <a:p>
            <a:pPr>
              <a:lnSpc>
                <a:spcPct val="135000"/>
              </a:lnSpc>
            </a:pPr>
            <a:r>
              <a:rPr lang="en-GB" altLang="en-US" sz="4400" dirty="0"/>
              <a:t>Risk-taking </a:t>
            </a:r>
            <a:r>
              <a:rPr lang="en-GB" altLang="en-US" sz="4400" dirty="0" err="1" smtClean="0"/>
              <a:t>behavior</a:t>
            </a:r>
            <a:r>
              <a:rPr lang="en-GB" altLang="en-US" sz="4400" dirty="0" smtClean="0"/>
              <a:t> </a:t>
            </a:r>
            <a:r>
              <a:rPr lang="en-GB" altLang="en-US" sz="4400" dirty="0"/>
              <a:t>and the link to entrepreneurship in Russia was studied by </a:t>
            </a:r>
            <a:r>
              <a:rPr lang="en-GB" altLang="en-US" sz="4400" dirty="0" err="1"/>
              <a:t>Djankov</a:t>
            </a:r>
            <a:r>
              <a:rPr lang="en-GB" altLang="en-US" sz="4400" dirty="0"/>
              <a:t> et al. 2005 (entrepreneurs in Russia are more risk-loving than other economic agents). In a developing country context risk attitudes and labour markets (de Mel, McKenzie and Woodruff 2008ab).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Risk attitudes and micro behavior in the literature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3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32" y="2204864"/>
            <a:ext cx="844562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Ukrainian longitudinal monitoring survey (ULMS)</a:t>
            </a:r>
          </a:p>
          <a:p>
            <a:pPr lvl="1"/>
            <a:r>
              <a:rPr lang="en-US" dirty="0" smtClean="0"/>
              <a:t>Panel data set </a:t>
            </a:r>
          </a:p>
          <a:p>
            <a:pPr lvl="1"/>
            <a:r>
              <a:rPr lang="en-US" dirty="0" smtClean="0"/>
              <a:t>Waves in 2003, 2004, 2007 and 2012</a:t>
            </a:r>
          </a:p>
          <a:p>
            <a:pPr lvl="1"/>
            <a:r>
              <a:rPr lang="en-US" dirty="0" smtClean="0"/>
              <a:t>Special risk module (modelled after GSOEP)</a:t>
            </a:r>
          </a:p>
          <a:p>
            <a:pPr lvl="1"/>
            <a:r>
              <a:rPr lang="en-US" dirty="0" smtClean="0"/>
              <a:t>Informal employment ascertained in reference weeks of the 4 waves – including its voluntary/involuntary nature</a:t>
            </a:r>
          </a:p>
          <a:p>
            <a:pPr lvl="1"/>
            <a:r>
              <a:rPr lang="en-US" dirty="0" smtClean="0"/>
              <a:t>(see Lehmann, Muravyev and Zimmermann 2012)</a:t>
            </a:r>
          </a:p>
          <a:p>
            <a:r>
              <a:rPr lang="en-US" dirty="0" smtClean="0"/>
              <a:t>RLMS main data set 2009 </a:t>
            </a:r>
          </a:p>
          <a:p>
            <a:r>
              <a:rPr lang="en-US" dirty="0" smtClean="0"/>
              <a:t>RLMS supplement 2009: same risk module as in ULMS (see Lehmann and </a:t>
            </a:r>
            <a:r>
              <a:rPr lang="en-US" dirty="0" err="1" smtClean="0"/>
              <a:t>Zaiceva</a:t>
            </a:r>
            <a:r>
              <a:rPr lang="en-US" dirty="0" smtClean="0"/>
              <a:t> 2013)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412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Data that make the analysis possible: linking direct measures of risk attitudes and informal employment, also w/r to its voluntary/involuntary nature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86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altLang="en-US" sz="2800" dirty="0" smtClean="0"/>
              <a:t>‘Subjective’ risk attitudes measure (1. general, 2. life domain specific)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altLang="en-US" sz="2800" dirty="0" smtClean="0"/>
              <a:t>‘Objective’ risk measure (Hypothetical Investment question)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altLang="en-US" sz="2800" dirty="0" smtClean="0"/>
              <a:t>Lotteries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GB" altLang="en-US" sz="2800" dirty="0" smtClean="0">
              <a:sym typeface="Wingdings" panose="05000000000000000000" pitchFamily="2" charset="2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altLang="en-US" sz="2800" dirty="0" smtClean="0">
                <a:sym typeface="Wingdings" panose="05000000000000000000" pitchFamily="2" charset="2"/>
              </a:rPr>
              <a:t> Here, we focus on the first one. </a:t>
            </a:r>
            <a:endParaRPr lang="en-GB" altLang="en-US" sz="28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400" b="1" dirty="0" smtClean="0"/>
              <a:t>Different measures of risk attitudes from risk module (ULMS 2007 and 2012 and RLMS supplement 2009)</a:t>
            </a:r>
          </a:p>
        </p:txBody>
      </p:sp>
    </p:spTree>
    <p:extLst>
      <p:ext uri="{BB962C8B-B14F-4D97-AF65-F5344CB8AC3E}">
        <p14:creationId xmlns:p14="http://schemas.microsoft.com/office/powerpoint/2010/main" val="23546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>
              <a:buFontTx/>
              <a:buAutoNum type="arabicParenBoth"/>
            </a:pPr>
            <a:r>
              <a:rPr lang="en-GB" altLang="en-US" i="1" dirty="0" smtClean="0"/>
              <a:t>How </a:t>
            </a:r>
            <a:r>
              <a:rPr lang="en-GB" altLang="en-US" i="1" dirty="0"/>
              <a:t>do you see yourself? Are you generally a person who is fully willing to take risks or do you try to avoid taking risks? Please give a number from 0 to 10, where the value 0 means: “Completely unwilling to take risks” and the value 10 means “Completely willing to take risks”. You can take the values in between to make your estimate.</a:t>
            </a:r>
          </a:p>
          <a:p>
            <a:pPr marL="381000" indent="-381000">
              <a:buFontTx/>
              <a:buAutoNum type="arabicParenBoth"/>
            </a:pPr>
            <a:endParaRPr lang="en-GB" altLang="en-US" i="1" dirty="0"/>
          </a:p>
          <a:p>
            <a:pPr marL="381000" indent="-381000">
              <a:buFontTx/>
              <a:buAutoNum type="arabicParenBoth"/>
            </a:pPr>
            <a:r>
              <a:rPr lang="en-GB" altLang="en-US" i="1" dirty="0"/>
              <a:t>People can behave differently in different situations. How would you rate your willingness to take risks in financial matters? (0 to 10 as before).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81000" indent="-381000"/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r>
              <a:rPr lang="en-GB" altLang="en-US" sz="3200" b="1" dirty="0"/>
              <a:t/>
            </a:r>
            <a:br>
              <a:rPr lang="en-GB" altLang="en-US" sz="3200" b="1" dirty="0"/>
            </a:br>
            <a:r>
              <a:rPr lang="en-GB" altLang="en-US" sz="3100" b="1" dirty="0" smtClean="0"/>
              <a:t>Questions soliciting Risk Attitudes (self-evaluation): </a:t>
            </a:r>
            <a:br>
              <a:rPr lang="en-GB" altLang="en-US" sz="3100" b="1" dirty="0" smtClean="0"/>
            </a:br>
            <a:r>
              <a:rPr lang="en-GB" altLang="en-US" sz="3100" b="1" dirty="0" smtClean="0"/>
              <a:t>General </a:t>
            </a:r>
            <a:r>
              <a:rPr lang="en-GB" altLang="en-US" sz="3100" b="1" dirty="0"/>
              <a:t>(1) and </a:t>
            </a:r>
            <a:r>
              <a:rPr lang="en-GB" altLang="en-US" sz="3100" b="1" dirty="0" smtClean="0"/>
              <a:t> financial domain (2</a:t>
            </a:r>
            <a:r>
              <a:rPr lang="en-GB" altLang="en-US" sz="3100" b="1" dirty="0"/>
              <a:t>)</a:t>
            </a:r>
            <a:br>
              <a:rPr lang="en-GB" altLang="en-US" sz="3100" b="1" dirty="0"/>
            </a:br>
            <a:r>
              <a:rPr lang="en-GB" altLang="en-US" sz="3200" b="1" dirty="0"/>
              <a:t/>
            </a:r>
            <a:br>
              <a:rPr lang="en-GB" altLang="en-US" sz="3200" b="1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67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en-US" sz="2800" b="1" dirty="0"/>
              <a:t>Size of </a:t>
            </a:r>
            <a:r>
              <a:rPr lang="en-US" sz="2800" b="1" dirty="0" smtClean="0"/>
              <a:t>shadow economy (in % </a:t>
            </a:r>
            <a:r>
              <a:rPr lang="en-US" sz="2800" b="1" dirty="0"/>
              <a:t>of official GDP)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298883"/>
              </p:ext>
            </p:extLst>
          </p:nvPr>
        </p:nvGraphicFramePr>
        <p:xfrm>
          <a:off x="899592" y="1556789"/>
          <a:ext cx="7488831" cy="4468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1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Country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SEE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Albania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35.70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42.15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47.21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51.96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Bosnia&amp;Herzegovina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34.30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38.82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37.13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36.45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Croatia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33.80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25.91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30.34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31.61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Macedonia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39.00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31.84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29.93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Serbia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34.30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36.53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37.35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27.95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European CIS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Belarus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48.30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51.44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41.66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37.67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Moldova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36.00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49.41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70.66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55.80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Russian Federation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36.00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44.45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45.64</a:t>
                      </a:r>
                      <a:endParaRPr lang="en-US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46.37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Ukraine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52.70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50.23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59.49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53.53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98" marR="67198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5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31650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Risk attitudes (RLMS supplement 2009)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52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64766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Risk attitudes (RLMS supplement 2009)</a:t>
            </a:r>
          </a:p>
        </p:txBody>
      </p:sp>
    </p:spTree>
    <p:extLst>
      <p:ext uri="{BB962C8B-B14F-4D97-AF65-F5344CB8AC3E}">
        <p14:creationId xmlns:p14="http://schemas.microsoft.com/office/powerpoint/2010/main" val="42700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General risk attitudes and employment state:</a:t>
            </a:r>
            <a:br>
              <a:rPr lang="en-US" sz="3200" b="1" dirty="0" smtClean="0"/>
            </a:br>
            <a:r>
              <a:rPr lang="en-US" sz="3200" b="1" dirty="0" smtClean="0"/>
              <a:t>RLMS supplement 2009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8800"/>
            <a:ext cx="7560841" cy="49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608262"/>
              </p:ext>
            </p:extLst>
          </p:nvPr>
        </p:nvGraphicFramePr>
        <p:xfrm>
          <a:off x="238125" y="2381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Presentazione" showAsIcon="1" r:id="rId3" imgW="914400" imgH="771480" progId="PowerPoint.Show.12">
                  <p:embed/>
                </p:oleObj>
              </mc:Choice>
              <mc:Fallback>
                <p:oleObj name="Presentazione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23812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Risk </a:t>
            </a:r>
            <a:r>
              <a:rPr lang="en-US" sz="3200" b="1" dirty="0"/>
              <a:t>attitudes </a:t>
            </a:r>
            <a:r>
              <a:rPr lang="en-US" sz="3200" b="1" dirty="0" smtClean="0"/>
              <a:t>in financial domain and </a:t>
            </a:r>
            <a:r>
              <a:rPr lang="en-US" sz="3200" b="1" dirty="0"/>
              <a:t>employment </a:t>
            </a:r>
            <a:r>
              <a:rPr lang="en-US" sz="3200" b="1" dirty="0" smtClean="0"/>
              <a:t>state: RLMS </a:t>
            </a:r>
            <a:r>
              <a:rPr lang="en-US" sz="3200" b="1" dirty="0"/>
              <a:t>supplement 2009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8064896" cy="512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370029"/>
              </p:ext>
            </p:extLst>
          </p:nvPr>
        </p:nvGraphicFramePr>
        <p:xfrm>
          <a:off x="457200" y="1600201"/>
          <a:ext cx="4690864" cy="240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Risk attitudes Ukraine 2007 &amp; 2012</a:t>
            </a:r>
            <a:endParaRPr lang="en-US" sz="32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609315"/>
              </p:ext>
            </p:extLst>
          </p:nvPr>
        </p:nvGraphicFramePr>
        <p:xfrm>
          <a:off x="4211960" y="4149080"/>
          <a:ext cx="4619625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3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35662"/>
              </p:ext>
            </p:extLst>
          </p:nvPr>
        </p:nvGraphicFramePr>
        <p:xfrm>
          <a:off x="1979712" y="1340768"/>
          <a:ext cx="5554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Risk attitudes Ukraine 2007 &amp; </a:t>
            </a:r>
            <a:r>
              <a:rPr lang="en-US" sz="3200" b="1" dirty="0" smtClean="0"/>
              <a:t>2012 </a:t>
            </a:r>
            <a:br>
              <a:rPr lang="en-US" sz="3200" b="1" dirty="0" smtClean="0"/>
            </a:br>
            <a:r>
              <a:rPr lang="en-US" sz="3200" b="1" dirty="0" smtClean="0"/>
              <a:t>by employment category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17933"/>
              </p:ext>
            </p:extLst>
          </p:nvPr>
        </p:nvGraphicFramePr>
        <p:xfrm>
          <a:off x="1979712" y="4005064"/>
          <a:ext cx="556260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1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Risk measures and informal employment – main job</a:t>
            </a:r>
            <a:br>
              <a:rPr lang="en-US" sz="2800" b="1" dirty="0" smtClean="0"/>
            </a:br>
            <a:r>
              <a:rPr lang="en-US" sz="2800" b="1" dirty="0" smtClean="0"/>
              <a:t>Russia (RLMS supplement 2009)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6" y="1343024"/>
            <a:ext cx="8950651" cy="532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>
              <a:defRPr/>
            </a:pPr>
            <a:r>
              <a:rPr lang="en-US" sz="1800" dirty="0" err="1" smtClean="0"/>
              <a:t>Probit</a:t>
            </a:r>
            <a:r>
              <a:rPr lang="en-US" sz="1800" dirty="0" smtClean="0"/>
              <a:t>  Analysis: General Risk and Informal Employment in Ukraine – 2007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B25F03-BD43-4D80-8B4E-C1250E0E6B1B}" type="slidenum">
              <a:rPr lang="en-US" altLang="de-DE">
                <a:solidFill>
                  <a:srgbClr val="FFFFFF"/>
                </a:solidFill>
              </a:rPr>
              <a:pPr/>
              <a:t>47</a:t>
            </a:fld>
            <a:endParaRPr lang="en-US" altLang="de-DE">
              <a:solidFill>
                <a:srgbClr val="FFFFFF"/>
              </a:solidFill>
            </a:endParaRPr>
          </a:p>
        </p:txBody>
      </p:sp>
      <p:sp>
        <p:nvSpPr>
          <p:cNvPr id="28676" name="Textfeld 1"/>
          <p:cNvSpPr txBox="1">
            <a:spLocks noChangeArrowheads="1"/>
          </p:cNvSpPr>
          <p:nvPr/>
        </p:nvSpPr>
        <p:spPr bwMode="auto">
          <a:xfrm>
            <a:off x="609600" y="6248400"/>
            <a:ext cx="723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Columns 1-3 with sectors, columns 4-6 without; regions included in all columns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19100" y="838200"/>
          <a:ext cx="7619999" cy="4041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0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9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9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Dependent variable: 1 if in informal 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(1)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(2)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(3)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(4)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(5)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(6)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Willingness to take risks (standardized)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0.014***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0.014***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0.011***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0.029***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0.029***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0.023***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Age/10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-0.025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0.016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0.006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-0.033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0.044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(0.035)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(0.034)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(0.052)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(0.052)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(0.046)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squared/100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0.001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-0.003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0.002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-0.005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(0.003)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if Ukrainian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-0.012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-0.012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-0.009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-0.008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(0.011)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(0.011)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(0.009)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if female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-0.018*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-0.021**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-0.019**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-0.036***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-0.044***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-0.039***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(0.010)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(0.010)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(0.008)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(0.012)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if married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-0.049***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-0.047***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-0.030***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-0.065***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-0.064***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-0.038***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(0.011)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(0.010)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(0.009)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No. of children in household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0.005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0.005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0.004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-0.000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0.003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(0.009)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(0.008)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Education: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General secondary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500178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0.012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0.016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0.010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0.027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0.030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500178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(0.030)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(0.028)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(0.023)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(0.044)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(0.043)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(0.038)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Vocational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500178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-0.012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0.005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-0.031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-0.018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0.014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500178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(0.028)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(0.021)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(0.042)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(0.041)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(0.036)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Higher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500178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-0.036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-0.025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-0.011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-0.091**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-0.068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-0.024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167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(0.030)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(0.028)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(0.023)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(0.044)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(0.043)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(0.038)</a:t>
                      </a:r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19100" y="5105400"/>
          <a:ext cx="7620001" cy="969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6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6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3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63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Log(adjusted household income)</a:t>
                      </a:r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-0.002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-0.003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-0.001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-0.014*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-0.015**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-0.015**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(0.008)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(0.007)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(0.007)</a:t>
                      </a:r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if not employed between 2004 and 2007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0.062***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0.057***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0.123***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0.123***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(0.011)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(0.010)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(0.016)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(0.014)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if informal in 2003 or 2004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0.112***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0.251***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66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(0.015)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(0.017)</a:t>
                      </a:r>
                      <a:endParaRPr lang="en-US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743" y="1916832"/>
            <a:ext cx="6189601" cy="49635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/>
              <a:t>General risk </a:t>
            </a:r>
            <a:r>
              <a:rPr lang="it-IT" sz="3200" b="1" dirty="0" smtClean="0"/>
              <a:t>attitudes and </a:t>
            </a:r>
            <a:r>
              <a:rPr lang="it-IT" sz="3200" b="1" dirty="0"/>
              <a:t>informality: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MNL estimates – relative odds ratios (Russia 2009)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67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b="1" dirty="0" smtClean="0"/>
              <a:t>Conclusions II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000" dirty="0"/>
              <a:t> </a:t>
            </a:r>
            <a:r>
              <a:rPr lang="en-GB" altLang="en-US" sz="2000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GB" altLang="en-US" sz="2000" dirty="0"/>
              <a:t>We find that workers who are in voluntary informal employment               relationships or in formal and informal self-employment to be more willing to take risks than formal employees and informal involuntary employees (for latter group result not that strong, though).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Risk attitudes are an important determinant for selection into informal employment relationships (significant and positive).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This link between risk attitudes and selection into informal employment points to an integrated </a:t>
            </a:r>
            <a:r>
              <a:rPr lang="en-GB" altLang="en-US" sz="2000" dirty="0" err="1" smtClean="0"/>
              <a:t>labor</a:t>
            </a:r>
            <a:r>
              <a:rPr lang="en-GB" altLang="en-US" sz="2000" dirty="0" smtClean="0"/>
              <a:t> market for many of the workers in the Russian and Ukrainian </a:t>
            </a:r>
            <a:r>
              <a:rPr lang="en-GB" altLang="en-US" sz="2000" dirty="0" err="1" smtClean="0"/>
              <a:t>labor</a:t>
            </a:r>
            <a:r>
              <a:rPr lang="en-GB" altLang="en-US" sz="2000" dirty="0" smtClean="0"/>
              <a:t> markets (and not only for the self-employed).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A person who takes risks in general and in career matters has a higher probability to be informal than a person stating to be relative risk averse.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Risk plays as important role as age/household income, while gender, education, job history and marital status play a larger role </a:t>
            </a:r>
          </a:p>
        </p:txBody>
      </p:sp>
    </p:spTree>
    <p:extLst>
      <p:ext uri="{BB962C8B-B14F-4D97-AF65-F5344CB8AC3E}">
        <p14:creationId xmlns:p14="http://schemas.microsoft.com/office/powerpoint/2010/main" val="32270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en-US" sz="2800" b="1" dirty="0"/>
              <a:t>Size of </a:t>
            </a:r>
            <a:r>
              <a:rPr lang="en-US" sz="2800" b="1" dirty="0" smtClean="0"/>
              <a:t>shadow economy (in % </a:t>
            </a:r>
            <a:r>
              <a:rPr lang="en-US" sz="2800" b="1" dirty="0"/>
              <a:t>of official GDP)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67606"/>
              </p:ext>
            </p:extLst>
          </p:nvPr>
        </p:nvGraphicFramePr>
        <p:xfrm>
          <a:off x="1187624" y="1628802"/>
          <a:ext cx="7200800" cy="4392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Country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Caucasus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Armenia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46.60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43.99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50.74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48.47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Azerbaijan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61.00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44.41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45.43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46.54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Georgia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34.00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49.97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61.46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53.20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Central Asia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Kazakhstan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43.80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37.52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47.37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55.69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Kyrgyz Republic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41.40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39.19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42.57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44.82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Tajikistan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43.50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60.72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64.12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63.76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6474394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Source: Hassan </a:t>
            </a:r>
            <a:r>
              <a:rPr lang="de-DE" dirty="0" err="1" smtClean="0"/>
              <a:t>and</a:t>
            </a:r>
            <a:r>
              <a:rPr lang="de-DE" dirty="0" smtClean="0"/>
              <a:t> Schneider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5013176"/>
          </a:xfrm>
        </p:spPr>
        <p:txBody>
          <a:bodyPr>
            <a:normAutofit fontScale="92500"/>
          </a:bodyPr>
          <a:lstStyle/>
          <a:p>
            <a:r>
              <a:rPr lang="en-GB" altLang="en-US" dirty="0"/>
              <a:t>PRODUCTIVE/ILO DEFINITION: characterizes informality in the labour market by job characteristics </a:t>
            </a:r>
          </a:p>
          <a:p>
            <a:pPr>
              <a:buFontTx/>
              <a:buNone/>
            </a:pPr>
            <a:r>
              <a:rPr lang="en-GB" altLang="en-US" dirty="0">
                <a:sym typeface="Wingdings" pitchFamily="2" charset="2"/>
              </a:rPr>
              <a:t></a:t>
            </a:r>
            <a:r>
              <a:rPr lang="en-GB" altLang="en-US" dirty="0"/>
              <a:t> Non-professionals, unskilled, marginal jobs, the self-employed, domestic and family workers and workers in small firms with up to 5 employees.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r>
              <a:rPr lang="en-GB" altLang="en-US" dirty="0" smtClean="0"/>
              <a:t>“</a:t>
            </a:r>
            <a:r>
              <a:rPr lang="en-GB" altLang="en-US" dirty="0" err="1" smtClean="0"/>
              <a:t>LEGALISTiC</a:t>
            </a:r>
            <a:r>
              <a:rPr lang="en-GB" altLang="en-US" dirty="0" smtClean="0"/>
              <a:t>”/SOCIAL </a:t>
            </a:r>
            <a:r>
              <a:rPr lang="en-GB" altLang="en-US" dirty="0"/>
              <a:t>PROTECTION DEFINITION: characterizes informality in the labour market by non-compliance to the state in terms of labour laws and social security systems </a:t>
            </a:r>
          </a:p>
          <a:p>
            <a:pPr>
              <a:buFont typeface="Wingdings" pitchFamily="2" charset="2"/>
              <a:buChar char="è"/>
            </a:pPr>
            <a:r>
              <a:rPr lang="en-GB" altLang="en-US" dirty="0"/>
              <a:t>waged workers and the self-employed non-compliant or without access to the social security system or pension system, with no registration/contract.</a:t>
            </a:r>
          </a:p>
          <a:p>
            <a:pPr>
              <a:buFont typeface="Wingdings" pitchFamily="2" charset="2"/>
              <a:buNone/>
            </a:pPr>
            <a:r>
              <a:rPr lang="en-GB" altLang="en-US" dirty="0"/>
              <a:t>(Source: </a:t>
            </a:r>
            <a:r>
              <a:rPr lang="en-GB" altLang="en-US" dirty="0" smtClean="0"/>
              <a:t>Perry et al. 2007</a:t>
            </a:r>
            <a:r>
              <a:rPr lang="en-GB" altLang="en-US" dirty="0"/>
              <a:t>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Informal employment: two main definitions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graphicFrame>
        <p:nvGraphicFramePr>
          <p:cNvPr id="4" name="Object 1">
            <a:hlinkClick r:id="" action="ppaction://ole?verb=0"/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5424899"/>
              </p:ext>
            </p:extLst>
          </p:nvPr>
        </p:nvGraphicFramePr>
        <p:xfrm>
          <a:off x="3923928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Presentazione" showAsIcon="1" r:id="rId3" imgW="914400" imgH="771480" progId="PowerPoint.Show.12">
                  <p:embed/>
                </p:oleObj>
              </mc:Choice>
              <mc:Fallback>
                <p:oleObj name="Presentazione" showAsIcon="1" r:id="rId3" imgW="914400" imgH="771480" progId="PowerPoint.Show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6086475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722" y="1484784"/>
            <a:ext cx="7808555" cy="5078304"/>
          </a:xfrm>
        </p:spPr>
        <p:txBody>
          <a:bodyPr>
            <a:noAutofit/>
          </a:bodyPr>
          <a:lstStyle/>
          <a:p>
            <a:r>
              <a:rPr lang="en-US" dirty="0"/>
              <a:t>Georgia (1999): 58</a:t>
            </a:r>
            <a:r>
              <a:rPr lang="en-US" dirty="0" smtClean="0"/>
              <a:t>% (see </a:t>
            </a:r>
            <a:r>
              <a:rPr lang="en-US" dirty="0" err="1" smtClean="0"/>
              <a:t>Barnabe</a:t>
            </a:r>
            <a:r>
              <a:rPr lang="en-US" dirty="0" smtClean="0"/>
              <a:t> and </a:t>
            </a:r>
            <a:r>
              <a:rPr lang="en-US" dirty="0" err="1" smtClean="0"/>
              <a:t>Stampini</a:t>
            </a:r>
            <a:r>
              <a:rPr lang="en-US" dirty="0" smtClean="0"/>
              <a:t> 2008)</a:t>
            </a:r>
            <a:endParaRPr lang="en-US" dirty="0"/>
          </a:p>
          <a:p>
            <a:r>
              <a:rPr lang="en-US" dirty="0"/>
              <a:t>Georgia (2012): 10% informal employees; 72% self-employed</a:t>
            </a:r>
          </a:p>
          <a:p>
            <a:r>
              <a:rPr lang="en-US" dirty="0"/>
              <a:t>Georgia (Tbilisi, 2013): 11.5% informal employees and 6.1% self-employed informal</a:t>
            </a:r>
          </a:p>
          <a:p>
            <a:r>
              <a:rPr lang="en-US" dirty="0"/>
              <a:t>Georgia (Tbilisi, 2015): 8.2% informal employees and 11.3% self-employed informal</a:t>
            </a:r>
          </a:p>
          <a:p>
            <a:r>
              <a:rPr lang="en-US" dirty="0"/>
              <a:t>China (2010): 20% to 37% </a:t>
            </a:r>
            <a:r>
              <a:rPr lang="en-US" dirty="0" smtClean="0"/>
              <a:t>(see Park et al. 2013)</a:t>
            </a:r>
            <a:endParaRPr lang="en-US" dirty="0"/>
          </a:p>
          <a:p>
            <a:r>
              <a:rPr lang="en-US" dirty="0"/>
              <a:t>Ukraine (2004): 9.3% informal employees and 5.4% self-employed informal</a:t>
            </a:r>
          </a:p>
          <a:p>
            <a:r>
              <a:rPr lang="en-US" dirty="0" smtClean="0"/>
              <a:t>Ukraine </a:t>
            </a:r>
            <a:r>
              <a:rPr lang="en-US" dirty="0"/>
              <a:t>(2012): 8.9% informal employees and 6.8% self-employed informal</a:t>
            </a:r>
          </a:p>
          <a:p>
            <a:r>
              <a:rPr lang="en-US" dirty="0"/>
              <a:t>Russia (2009): 10% to </a:t>
            </a:r>
            <a:r>
              <a:rPr lang="en-US" dirty="0" smtClean="0"/>
              <a:t>35% (see </a:t>
            </a:r>
            <a:r>
              <a:rPr lang="en-US" dirty="0" err="1" smtClean="0"/>
              <a:t>Kapeliushnikov</a:t>
            </a:r>
            <a:r>
              <a:rPr lang="en-US" dirty="0" smtClean="0"/>
              <a:t> 2013)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Incidence of informal employment in transition countries (various definitions)</a:t>
            </a:r>
          </a:p>
        </p:txBody>
      </p:sp>
    </p:spTree>
    <p:extLst>
      <p:ext uri="{BB962C8B-B14F-4D97-AF65-F5344CB8AC3E}">
        <p14:creationId xmlns:p14="http://schemas.microsoft.com/office/powerpoint/2010/main" val="3177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(A) The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: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makers</a:t>
            </a:r>
            <a:r>
              <a:rPr lang="de-DE" dirty="0" smtClean="0"/>
              <a:t> care </a:t>
            </a:r>
            <a:r>
              <a:rPr lang="de-DE" dirty="0" err="1" smtClean="0"/>
              <a:t>about</a:t>
            </a:r>
            <a:r>
              <a:rPr lang="de-DE" dirty="0" smtClean="0"/>
              <a:t> informal </a:t>
            </a:r>
            <a:r>
              <a:rPr lang="de-DE" dirty="0" err="1" smtClean="0"/>
              <a:t>employment</a:t>
            </a:r>
            <a:r>
              <a:rPr lang="de-DE" dirty="0" smtClean="0"/>
              <a:t> and </a:t>
            </a:r>
            <a:r>
              <a:rPr lang="de-DE" dirty="0" err="1" smtClean="0"/>
              <a:t>pursue</a:t>
            </a:r>
            <a:r>
              <a:rPr lang="de-DE" dirty="0" smtClean="0"/>
              <a:t> </a:t>
            </a:r>
            <a:r>
              <a:rPr lang="de-DE" dirty="0" err="1" smtClean="0"/>
              <a:t>formalization</a:t>
            </a:r>
            <a:r>
              <a:rPr lang="de-DE" dirty="0" smtClean="0"/>
              <a:t> of informal </a:t>
            </a:r>
            <a:r>
              <a:rPr lang="de-DE" dirty="0" err="1" smtClean="0"/>
              <a:t>jobs</a:t>
            </a:r>
            <a:r>
              <a:rPr lang="de-DE" dirty="0" smtClean="0"/>
              <a:t>?</a:t>
            </a:r>
          </a:p>
          <a:p>
            <a:r>
              <a:rPr lang="de-DE" dirty="0" smtClean="0"/>
              <a:t>(B) The “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“: Are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markets</a:t>
            </a:r>
            <a:r>
              <a:rPr lang="de-DE" dirty="0" smtClean="0"/>
              <a:t> </a:t>
            </a:r>
            <a:r>
              <a:rPr lang="de-DE" dirty="0" err="1" smtClean="0"/>
              <a:t>segmented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informal-formal </a:t>
            </a:r>
            <a:r>
              <a:rPr lang="de-DE" dirty="0" err="1" smtClean="0"/>
              <a:t>divide</a:t>
            </a:r>
            <a:r>
              <a:rPr lang="de-DE" dirty="0" smtClean="0"/>
              <a:t>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Theoretical</a:t>
            </a:r>
            <a:r>
              <a:rPr lang="de-DE" sz="3200" dirty="0" smtClean="0"/>
              <a:t> </a:t>
            </a:r>
            <a:r>
              <a:rPr lang="de-DE" sz="3200" dirty="0" err="1" smtClean="0"/>
              <a:t>aspects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informal </a:t>
            </a:r>
            <a:r>
              <a:rPr lang="de-DE" sz="3200" dirty="0" err="1" smtClean="0"/>
              <a:t>employment</a:t>
            </a:r>
            <a:r>
              <a:rPr lang="de-DE" sz="3200" dirty="0" smtClean="0"/>
              <a:t>:</a:t>
            </a:r>
            <a:br>
              <a:rPr lang="de-DE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9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Equity </a:t>
            </a:r>
            <a:r>
              <a:rPr lang="en-US" sz="3600" dirty="0"/>
              <a:t>considerations</a:t>
            </a:r>
          </a:p>
          <a:p>
            <a:r>
              <a:rPr lang="en-US" sz="3600" dirty="0"/>
              <a:t>Efficiency </a:t>
            </a:r>
            <a:r>
              <a:rPr lang="en-US" sz="3600" dirty="0" smtClean="0"/>
              <a:t>considerations</a:t>
            </a:r>
          </a:p>
          <a:p>
            <a:r>
              <a:rPr lang="en-US" sz="3600" dirty="0" smtClean="0"/>
              <a:t>Limits of formalization: see, e.g., Elinor </a:t>
            </a:r>
            <a:r>
              <a:rPr lang="en-US" sz="3600" dirty="0" err="1" smtClean="0"/>
              <a:t>Ostrom</a:t>
            </a:r>
            <a:r>
              <a:rPr lang="en-US" sz="3600" dirty="0" smtClean="0"/>
              <a:t> and Ravi </a:t>
            </a:r>
            <a:r>
              <a:rPr lang="en-US" sz="3600" dirty="0" err="1" smtClean="0"/>
              <a:t>Kanbur</a:t>
            </a:r>
            <a:endParaRPr lang="en-US" sz="3600" dirty="0"/>
          </a:p>
          <a:p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010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(A) Should policy </a:t>
            </a:r>
            <a:r>
              <a:rPr lang="en-US" sz="3200" b="1" dirty="0"/>
              <a:t>makers </a:t>
            </a:r>
            <a:r>
              <a:rPr lang="en-US" sz="3200" b="1" dirty="0" smtClean="0"/>
              <a:t>care about informality and informal employment?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496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931</TotalTime>
  <Words>3485</Words>
  <Application>Microsoft Office PowerPoint</Application>
  <PresentationFormat>On-screen Show (4:3)</PresentationFormat>
  <Paragraphs>976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Cambria Math</vt:lpstr>
      <vt:lpstr>Candara</vt:lpstr>
      <vt:lpstr>Symbol</vt:lpstr>
      <vt:lpstr>Times New Roman</vt:lpstr>
      <vt:lpstr>Wingdings</vt:lpstr>
      <vt:lpstr>Wingdings 3</vt:lpstr>
      <vt:lpstr>Waveform</vt:lpstr>
      <vt:lpstr>Presentazione</vt:lpstr>
      <vt:lpstr>Presentation</vt:lpstr>
      <vt:lpstr>Informal Employment in Post-Transition Countries -  with an Emphasis on Russia and Ukraine</vt:lpstr>
      <vt:lpstr>Discussed themes</vt:lpstr>
      <vt:lpstr>Size of shadow economy(in % of official GDP)  – shadow economy = that part of economy not registered/ under-declared  illicit activity</vt:lpstr>
      <vt:lpstr>Size of shadow economy (in % of official GDP)</vt:lpstr>
      <vt:lpstr>Size of shadow economy (in % of official GDP)</vt:lpstr>
      <vt:lpstr> Informal employment: two main definitions </vt:lpstr>
      <vt:lpstr>Incidence of informal employment in transition countries (various definitions)</vt:lpstr>
      <vt:lpstr>Theoretical aspects of informal employment: </vt:lpstr>
      <vt:lpstr> (A) Should policy makers care about informality and informal employment? </vt:lpstr>
      <vt:lpstr>(A) Should policy makers care about informality and informal employment?  Equity considerations</vt:lpstr>
      <vt:lpstr>(A) Should policy makers care about informality and informal employment?  Efficiency considerations</vt:lpstr>
      <vt:lpstr> (A) Efficiency considerations –  a counter position: </vt:lpstr>
      <vt:lpstr>(A) Policy responses to facilitate formalization</vt:lpstr>
      <vt:lpstr>(A) Limits of formalization  (see, e.g., work by Elinor Ostrom and Ravi Kanbur) </vt:lpstr>
      <vt:lpstr>(B) Competing schools of thought on informal employment and labor market segmentation in developing countries</vt:lpstr>
      <vt:lpstr>Empirical research regarding the two raised theoretical aspects of informal employment</vt:lpstr>
      <vt:lpstr>Incidence of IE = f (definition): Russian case total sample (main RLMS data)</vt:lpstr>
      <vt:lpstr>Incidence of IE = f (definition): Russian case by gender (main RLMS data)</vt:lpstr>
      <vt:lpstr>Incidence of IE = f (definition): Russian case definitions taken from RLMS supplement 2009</vt:lpstr>
      <vt:lpstr>Distribution of IE across industry by  legalistic definition (RLMS)</vt:lpstr>
      <vt:lpstr>Distribution of IE across industry by  firm size definition (RLMS)</vt:lpstr>
      <vt:lpstr>Determinants of IE by different definitions: signs of probit marginal effects (RLMS 2003 – 2011)</vt:lpstr>
      <vt:lpstr>Determinants of employment subdivided into 5 subcategories: Multinomial Logit marginal effects (RLMS 2003 – 2011)</vt:lpstr>
      <vt:lpstr>Testing for labor market segmentation: Analyzing transition probabilities </vt:lpstr>
      <vt:lpstr>Medium-term transition probabilities – Ukraine (Lehmann and Pignatti 2018)</vt:lpstr>
      <vt:lpstr>  Testing for labor market segmentation: Analyzing transition probabilities – complementary evidence </vt:lpstr>
      <vt:lpstr>Analysis of transition probabilities for Russia (Slonimczyk and Gimpelson 2015)</vt:lpstr>
      <vt:lpstr>Testing for labor market segmentation: wage gap analysis</vt:lpstr>
      <vt:lpstr>Hourly wage gap regressions at the mean (OLS &amp; FE) – Ukraine 2003-2007 (Lehmann and Pignatti 2018)</vt:lpstr>
      <vt:lpstr>Quantile hourly wage gap regressions with fixed effects – Ukraine 2003 – 2007 (Lehmann and Pignatti 2018)</vt:lpstr>
      <vt:lpstr>The mean informal-formal hourly wage gap in Russia</vt:lpstr>
      <vt:lpstr>Quantile wage gap regressions with fixed effects, Russia, 2004-2011</vt:lpstr>
      <vt:lpstr>Conclusions I</vt:lpstr>
      <vt:lpstr>Risk Attitudes and Informal employment</vt:lpstr>
      <vt:lpstr>Risk attitudes and informal employment Motivation</vt:lpstr>
      <vt:lpstr>Risk attitudes and micro behavior in the literature</vt:lpstr>
      <vt:lpstr>Data that make the analysis possible: linking direct measures of risk attitudes and informal employment, also w/r to its voluntary/involuntary nature</vt:lpstr>
      <vt:lpstr>Different measures of risk attitudes from risk module (ULMS 2007 and 2012 and RLMS supplement 2009)</vt:lpstr>
      <vt:lpstr>  Questions soliciting Risk Attitudes (self-evaluation):  General (1) and  financial domain (2)  </vt:lpstr>
      <vt:lpstr>Risk attitudes (RLMS supplement 2009)</vt:lpstr>
      <vt:lpstr>Risk attitudes (RLMS supplement 2009)</vt:lpstr>
      <vt:lpstr>General risk attitudes and employment state: RLMS supplement 2009</vt:lpstr>
      <vt:lpstr>Risk attitudes in financial domain and employment state: RLMS supplement 2009</vt:lpstr>
      <vt:lpstr>Risk attitudes Ukraine 2007 &amp; 2012</vt:lpstr>
      <vt:lpstr>Risk attitudes Ukraine 2007 &amp; 2012  by employment category</vt:lpstr>
      <vt:lpstr>Risk measures and informal employment – main job Russia (RLMS supplement 2009)</vt:lpstr>
      <vt:lpstr>Probit  Analysis: General Risk and Informal Employment in Ukraine – 2007 </vt:lpstr>
      <vt:lpstr>General risk attitudes and informality:  MNL estimates – relative odds ratios (Russia 2009)</vt:lpstr>
      <vt:lpstr>Conclusions II</vt:lpstr>
    </vt:vector>
  </TitlesOfParts>
  <Company>IZA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Informal Employment in Transition Countries with a Focus on Russia</dc:title>
  <dc:creator>Lehmann</dc:creator>
  <cp:lastModifiedBy>Hartmut Lehmann</cp:lastModifiedBy>
  <cp:revision>140</cp:revision>
  <cp:lastPrinted>2018-04-10T16:22:03Z</cp:lastPrinted>
  <dcterms:created xsi:type="dcterms:W3CDTF">2013-12-20T22:09:45Z</dcterms:created>
  <dcterms:modified xsi:type="dcterms:W3CDTF">2018-04-12T05:13:37Z</dcterms:modified>
</cp:coreProperties>
</file>