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07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761E4-1878-E34A-8532-AB6065EA2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Whither</a:t>
            </a:r>
            <a:r>
              <a:rPr lang="it-IT" dirty="0"/>
              <a:t> </a:t>
            </a:r>
            <a:r>
              <a:rPr lang="it-IT" dirty="0" err="1"/>
              <a:t>reform</a:t>
            </a:r>
            <a:r>
              <a:rPr lang="it-IT" dirty="0"/>
              <a:t>? </a:t>
            </a:r>
            <a:r>
              <a:rPr lang="it-IT" dirty="0" err="1"/>
              <a:t>Ten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 of </a:t>
            </a:r>
            <a:r>
              <a:rPr lang="it-IT" dirty="0" err="1"/>
              <a:t>transformazion</a:t>
            </a:r>
            <a:r>
              <a:rPr lang="it-IT" dirty="0"/>
              <a:t> by </a:t>
            </a:r>
            <a:r>
              <a:rPr lang="it-IT" dirty="0" err="1"/>
              <a:t>Stiglitz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A99CCC-8E5B-2B45-8315-CF7C4BE09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4192016"/>
            <a:ext cx="8673427" cy="1322587"/>
          </a:xfrm>
        </p:spPr>
        <p:txBody>
          <a:bodyPr/>
          <a:lstStyle/>
          <a:p>
            <a:r>
              <a:rPr lang="it-IT" dirty="0"/>
              <a:t>Presentation by </a:t>
            </a:r>
          </a:p>
          <a:p>
            <a:r>
              <a:rPr lang="it-IT" dirty="0"/>
              <a:t>Maria Giulia </a:t>
            </a:r>
            <a:r>
              <a:rPr lang="it-IT" dirty="0" err="1"/>
              <a:t>Guaitoli</a:t>
            </a:r>
            <a:r>
              <a:rPr lang="it-IT" dirty="0"/>
              <a:t> and Stefano </a:t>
            </a:r>
            <a:r>
              <a:rPr lang="it-IT"/>
              <a:t>Martì </a:t>
            </a:r>
            <a:r>
              <a:rPr lang="it-IT" dirty="0" err="1"/>
              <a:t>Aguirre</a:t>
            </a:r>
            <a:endParaRPr lang="it-IT" dirty="0"/>
          </a:p>
          <a:p>
            <a:r>
              <a:rPr lang="it-IT" dirty="0"/>
              <a:t>                                                                                                                             4 April 2019</a:t>
            </a:r>
          </a:p>
        </p:txBody>
      </p:sp>
    </p:spTree>
    <p:extLst>
      <p:ext uri="{BB962C8B-B14F-4D97-AF65-F5344CB8AC3E}">
        <p14:creationId xmlns:p14="http://schemas.microsoft.com/office/powerpoint/2010/main" val="295220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83DB59-4227-534F-8AC6-53A859AA2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0889" y="2269510"/>
            <a:ext cx="5450212" cy="281673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- </a:t>
            </a:r>
            <a:r>
              <a:rPr lang="it-IT" sz="2000" dirty="0" err="1">
                <a:solidFill>
                  <a:schemeClr val="bg1"/>
                </a:solidFill>
              </a:rPr>
              <a:t>Transition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is</a:t>
            </a:r>
            <a:r>
              <a:rPr lang="it-IT" sz="2000" dirty="0">
                <a:solidFill>
                  <a:schemeClr val="bg1"/>
                </a:solidFill>
              </a:rPr>
              <a:t> far from over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- </a:t>
            </a:r>
            <a:r>
              <a:rPr lang="it-IT" sz="2000" dirty="0" err="1">
                <a:solidFill>
                  <a:schemeClr val="bg1"/>
                </a:solidFill>
              </a:rPr>
              <a:t>Need</a:t>
            </a:r>
            <a:r>
              <a:rPr lang="it-IT" sz="2000" dirty="0">
                <a:solidFill>
                  <a:schemeClr val="bg1"/>
                </a:solidFill>
              </a:rPr>
              <a:t> to </a:t>
            </a:r>
            <a:r>
              <a:rPr lang="it-IT" sz="2000" dirty="0" err="1">
                <a:solidFill>
                  <a:schemeClr val="bg1"/>
                </a:solidFill>
              </a:rPr>
              <a:t>enforce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laws</a:t>
            </a:r>
            <a:r>
              <a:rPr lang="it-IT" sz="2000" dirty="0">
                <a:solidFill>
                  <a:schemeClr val="bg1"/>
                </a:solidFill>
              </a:rPr>
              <a:t> and </a:t>
            </a:r>
            <a:r>
              <a:rPr lang="it-IT" sz="2000" dirty="0" err="1">
                <a:solidFill>
                  <a:schemeClr val="bg1"/>
                </a:solidFill>
              </a:rPr>
              <a:t>provide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basic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services</a:t>
            </a:r>
            <a:r>
              <a:rPr lang="it-IT" sz="2000" dirty="0">
                <a:solidFill>
                  <a:schemeClr val="bg1"/>
                </a:solidFill>
              </a:rPr>
              <a:t> of the state in </a:t>
            </a:r>
            <a:r>
              <a:rPr lang="it-IT" sz="2000" dirty="0" err="1">
                <a:solidFill>
                  <a:schemeClr val="bg1"/>
                </a:solidFill>
              </a:rPr>
              <a:t>order</a:t>
            </a:r>
            <a:r>
              <a:rPr lang="it-IT" sz="2000" dirty="0">
                <a:solidFill>
                  <a:schemeClr val="bg1"/>
                </a:solidFill>
              </a:rPr>
              <a:t> to </a:t>
            </a:r>
            <a:r>
              <a:rPr lang="it-IT" sz="2000" dirty="0" err="1">
                <a:solidFill>
                  <a:schemeClr val="bg1"/>
                </a:solidFill>
              </a:rPr>
              <a:t>resolve</a:t>
            </a:r>
            <a:r>
              <a:rPr lang="it-IT" sz="2000" dirty="0">
                <a:solidFill>
                  <a:schemeClr val="bg1"/>
                </a:solidFill>
              </a:rPr>
              <a:t> the </a:t>
            </a:r>
            <a:r>
              <a:rPr lang="it-IT" sz="2000" dirty="0" err="1">
                <a:solidFill>
                  <a:schemeClr val="bg1"/>
                </a:solidFill>
              </a:rPr>
              <a:t>revenues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problem</a:t>
            </a:r>
            <a:r>
              <a:rPr lang="it-IT" sz="2000" dirty="0">
                <a:solidFill>
                  <a:schemeClr val="bg1"/>
                </a:solidFill>
              </a:rPr>
              <a:t> OR </a:t>
            </a:r>
            <a:r>
              <a:rPr lang="it-IT" sz="2000" dirty="0" err="1">
                <a:solidFill>
                  <a:schemeClr val="bg1"/>
                </a:solidFill>
              </a:rPr>
              <a:t>have</a:t>
            </a:r>
            <a:r>
              <a:rPr lang="it-IT" sz="2000" dirty="0">
                <a:solidFill>
                  <a:schemeClr val="bg1"/>
                </a:solidFill>
              </a:rPr>
              <a:t> the </a:t>
            </a:r>
            <a:r>
              <a:rPr lang="it-IT" sz="2000" dirty="0" err="1">
                <a:solidFill>
                  <a:schemeClr val="bg1"/>
                </a:solidFill>
              </a:rPr>
              <a:t>opportunity</a:t>
            </a:r>
            <a:r>
              <a:rPr lang="it-IT" sz="2000" dirty="0">
                <a:solidFill>
                  <a:schemeClr val="bg1"/>
                </a:solidFill>
              </a:rPr>
              <a:t> to </a:t>
            </a:r>
            <a:r>
              <a:rPr lang="it-IT" sz="2000" dirty="0" err="1">
                <a:solidFill>
                  <a:schemeClr val="bg1"/>
                </a:solidFill>
              </a:rPr>
              <a:t>address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privatization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problems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again</a:t>
            </a:r>
            <a:r>
              <a:rPr lang="it-IT" sz="2000" dirty="0">
                <a:solidFill>
                  <a:schemeClr val="bg1"/>
                </a:solidFill>
              </a:rPr>
              <a:t> (</a:t>
            </a:r>
            <a:r>
              <a:rPr lang="it-IT" sz="2000" dirty="0" err="1">
                <a:solidFill>
                  <a:schemeClr val="bg1"/>
                </a:solidFill>
              </a:rPr>
              <a:t>Thanks</a:t>
            </a:r>
            <a:r>
              <a:rPr lang="it-IT" sz="2000" dirty="0">
                <a:solidFill>
                  <a:schemeClr val="bg1"/>
                </a:solidFill>
              </a:rPr>
              <a:t> to </a:t>
            </a:r>
            <a:r>
              <a:rPr lang="it-IT" sz="2000" dirty="0" err="1">
                <a:solidFill>
                  <a:schemeClr val="bg1"/>
                </a:solidFill>
              </a:rPr>
              <a:t>legal</a:t>
            </a:r>
            <a:r>
              <a:rPr lang="it-IT" sz="2000" dirty="0">
                <a:solidFill>
                  <a:schemeClr val="bg1"/>
                </a:solidFill>
              </a:rPr>
              <a:t> </a:t>
            </a:r>
            <a:r>
              <a:rPr lang="it-IT" sz="2000" dirty="0" err="1">
                <a:solidFill>
                  <a:schemeClr val="bg1"/>
                </a:solidFill>
              </a:rPr>
              <a:t>sanctions</a:t>
            </a:r>
            <a:r>
              <a:rPr lang="it-IT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D8FEBDC-71C5-654A-8ABA-881546132993}"/>
              </a:ext>
            </a:extLst>
          </p:cNvPr>
          <p:cNvSpPr txBox="1"/>
          <p:nvPr/>
        </p:nvSpPr>
        <p:spPr>
          <a:xfrm>
            <a:off x="5204641" y="1248535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>
                <a:solidFill>
                  <a:schemeClr val="bg1"/>
                </a:solidFill>
              </a:rPr>
              <a:t>Conclusions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509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63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18" name="Group 84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19" name="Rectangle 8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9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1" name="Freeform: Shape 112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5EA116-7624-A243-A252-1C326CF5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7200" b="1" i="1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Thanks </a:t>
            </a:r>
            <a:br>
              <a:rPr lang="en-US" sz="7200" b="1" i="1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7200" b="1" i="1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for your </a:t>
            </a:r>
            <a:br>
              <a:rPr lang="en-US" sz="7200" b="1" i="1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7200" b="1" i="1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attention!</a:t>
            </a:r>
          </a:p>
        </p:txBody>
      </p:sp>
    </p:spTree>
    <p:extLst>
      <p:ext uri="{BB962C8B-B14F-4D97-AF65-F5344CB8AC3E}">
        <p14:creationId xmlns:p14="http://schemas.microsoft.com/office/powerpoint/2010/main" val="99026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07BDBD2-A318-3943-A3E9-90A2D66E6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6" y="311774"/>
            <a:ext cx="7620232" cy="4771006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Introduction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Part one: Misunderstandings of market economies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Part second: Misunderstandings of the reform process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8082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056AA6D-637F-ED46-A3A0-36185DE50305}"/>
              </a:ext>
            </a:extLst>
          </p:cNvPr>
          <p:cNvSpPr txBox="1"/>
          <p:nvPr/>
        </p:nvSpPr>
        <p:spPr>
          <a:xfrm>
            <a:off x="2880485" y="841375"/>
            <a:ext cx="6230857" cy="1230570"/>
          </a:xfrm>
          <a:prstGeom prst="rect">
            <a:avLst/>
          </a:prstGeom>
        </p:spPr>
        <p:txBody>
          <a:bodyPr vert="horz" lIns="228600" tIns="228600" rIns="228600" bIns="228600" rtlCol="0" anchor="t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15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C05EAE-474A-F947-8247-C83D696F3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Countries bordering Western Europe different than ex-Soviet republics</a:t>
            </a:r>
          </a:p>
          <a:p>
            <a:r>
              <a:rPr lang="en-US" sz="2000" dirty="0"/>
              <a:t>Difference between China and Russia </a:t>
            </a:r>
          </a:p>
          <a:p>
            <a:r>
              <a:rPr lang="en-US" sz="2000" dirty="0"/>
              <a:t>Failure? Some say too little shock, others failure in implementation. But in reality misunderstanding of foundations of market economy and of reform processes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554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A8D79-9620-C04A-ACB0-BDD3E506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market </a:t>
            </a:r>
            <a:r>
              <a:rPr lang="it-IT" sz="3200" dirty="0" err="1"/>
              <a:t>economies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AE8F78-4A86-3848-80AB-E0CF7643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Competition</a:t>
            </a:r>
            <a:r>
              <a:rPr lang="it-IT" sz="2400" dirty="0"/>
              <a:t> and </a:t>
            </a:r>
            <a:r>
              <a:rPr lang="it-IT" sz="2400" dirty="0" err="1"/>
              <a:t>privatization</a:t>
            </a:r>
            <a:endParaRPr lang="it-IT" sz="2400" dirty="0"/>
          </a:p>
          <a:p>
            <a:pPr lvl="1"/>
            <a:r>
              <a:rPr lang="it-IT" sz="1800" dirty="0" err="1"/>
              <a:t>Neo-classical</a:t>
            </a:r>
            <a:r>
              <a:rPr lang="it-IT" sz="1800" dirty="0"/>
              <a:t> </a:t>
            </a:r>
            <a:r>
              <a:rPr lang="it-IT" sz="1800" dirty="0" err="1"/>
              <a:t>theory</a:t>
            </a:r>
            <a:r>
              <a:rPr lang="it-IT" sz="1800" dirty="0"/>
              <a:t> versus </a:t>
            </a:r>
            <a:r>
              <a:rPr lang="it-IT" sz="1800" dirty="0" err="1"/>
              <a:t>Nomenklatura’s</a:t>
            </a:r>
            <a:r>
              <a:rPr lang="it-IT" sz="1800" dirty="0"/>
              <a:t> </a:t>
            </a:r>
            <a:r>
              <a:rPr lang="it-IT" sz="1800" dirty="0" err="1"/>
              <a:t>interests</a:t>
            </a:r>
            <a:r>
              <a:rPr lang="it-IT" sz="1800" dirty="0"/>
              <a:t> </a:t>
            </a:r>
          </a:p>
          <a:p>
            <a:r>
              <a:rPr lang="it-IT" sz="2400" dirty="0" err="1"/>
              <a:t>Privatization</a:t>
            </a:r>
            <a:r>
              <a:rPr lang="it-IT" sz="2400" dirty="0"/>
              <a:t> </a:t>
            </a:r>
            <a:r>
              <a:rPr lang="it-IT" sz="2400" dirty="0" err="1"/>
              <a:t>alternatives</a:t>
            </a:r>
            <a:endParaRPr lang="it-IT" sz="2400" dirty="0"/>
          </a:p>
          <a:p>
            <a:pPr lvl="1"/>
            <a:r>
              <a:rPr lang="it-IT" sz="1800" dirty="0"/>
              <a:t>Sale of </a:t>
            </a:r>
            <a:r>
              <a:rPr lang="it-IT" sz="1800" dirty="0" err="1"/>
              <a:t>national</a:t>
            </a:r>
            <a:r>
              <a:rPr lang="it-IT" sz="1800" dirty="0"/>
              <a:t> </a:t>
            </a:r>
            <a:r>
              <a:rPr lang="it-IT" sz="1800" dirty="0" err="1"/>
              <a:t>assets</a:t>
            </a:r>
            <a:r>
              <a:rPr lang="it-IT" sz="1800" dirty="0"/>
              <a:t> </a:t>
            </a:r>
            <a:r>
              <a:rPr lang="it-IT" sz="1800" dirty="0" err="1"/>
              <a:t>abroad</a:t>
            </a:r>
            <a:r>
              <a:rPr lang="it-IT" sz="1800" dirty="0"/>
              <a:t> </a:t>
            </a:r>
          </a:p>
          <a:p>
            <a:pPr lvl="1"/>
            <a:r>
              <a:rPr lang="it-IT" sz="1800" dirty="0"/>
              <a:t>Voucher </a:t>
            </a:r>
            <a:r>
              <a:rPr lang="it-IT" sz="1800" dirty="0" err="1"/>
              <a:t>privatization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Spontaneous</a:t>
            </a:r>
            <a:r>
              <a:rPr lang="it-IT" sz="1800" dirty="0"/>
              <a:t> </a:t>
            </a:r>
            <a:r>
              <a:rPr lang="it-IT" sz="1800" dirty="0" err="1"/>
              <a:t>privatization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Illegitimate</a:t>
            </a:r>
            <a:r>
              <a:rPr lang="it-IT" sz="1800" dirty="0"/>
              <a:t> </a:t>
            </a:r>
            <a:r>
              <a:rPr lang="it-IT" sz="1800" dirty="0" err="1"/>
              <a:t>privatization</a:t>
            </a:r>
            <a:r>
              <a:rPr lang="it-IT" sz="1800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5C61B06-691A-1A45-A049-6E91953CE404}"/>
              </a:ext>
            </a:extLst>
          </p:cNvPr>
          <p:cNvSpPr txBox="1"/>
          <p:nvPr/>
        </p:nvSpPr>
        <p:spPr>
          <a:xfrm>
            <a:off x="1963031" y="1701800"/>
            <a:ext cx="135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one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7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0F4D3-63B0-EF45-9DDA-7F9556FC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market </a:t>
            </a:r>
            <a:r>
              <a:rPr lang="it-IT" sz="3200" dirty="0" err="1"/>
              <a:t>economies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3AF7E6-D3CB-5843-987C-6DE0EBB3B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Creative </a:t>
            </a:r>
            <a:r>
              <a:rPr lang="it-IT" sz="2400" dirty="0" err="1"/>
              <a:t>destruction</a:t>
            </a:r>
            <a:r>
              <a:rPr lang="it-IT" sz="2400" dirty="0"/>
              <a:t> </a:t>
            </a:r>
          </a:p>
          <a:p>
            <a:pPr lvl="1"/>
            <a:r>
              <a:rPr lang="it-IT" sz="1800" dirty="0"/>
              <a:t>The </a:t>
            </a:r>
            <a:r>
              <a:rPr lang="it-IT" sz="1800" dirty="0" err="1"/>
              <a:t>redeployment</a:t>
            </a:r>
            <a:r>
              <a:rPr lang="it-IT" sz="1800" dirty="0"/>
              <a:t> of </a:t>
            </a:r>
            <a:r>
              <a:rPr lang="it-IT" sz="1800" dirty="0" err="1"/>
              <a:t>resources</a:t>
            </a:r>
            <a:r>
              <a:rPr lang="it-IT" sz="1800" dirty="0"/>
              <a:t> from </a:t>
            </a:r>
            <a:r>
              <a:rPr lang="it-IT" sz="1800" dirty="0" err="1"/>
              <a:t>less</a:t>
            </a:r>
            <a:r>
              <a:rPr lang="it-IT" sz="1800" dirty="0"/>
              <a:t> to more </a:t>
            </a:r>
            <a:r>
              <a:rPr lang="it-IT" sz="1800" dirty="0" err="1"/>
              <a:t>productive</a:t>
            </a:r>
            <a:r>
              <a:rPr lang="it-IT" sz="1800" dirty="0"/>
              <a:t> </a:t>
            </a:r>
            <a:r>
              <a:rPr lang="it-IT" sz="1800" dirty="0" err="1"/>
              <a:t>is</a:t>
            </a:r>
            <a:r>
              <a:rPr lang="it-IT" sz="1800" dirty="0"/>
              <a:t> </a:t>
            </a:r>
            <a:r>
              <a:rPr lang="it-IT" sz="1800" dirty="0" err="1"/>
              <a:t>difficult</a:t>
            </a:r>
            <a:r>
              <a:rPr lang="it-IT" sz="1800" dirty="0"/>
              <a:t> and </a:t>
            </a:r>
            <a:r>
              <a:rPr lang="it-IT" sz="1800" dirty="0" err="1"/>
              <a:t>costly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Need</a:t>
            </a:r>
            <a:r>
              <a:rPr lang="it-IT" sz="1800" dirty="0"/>
              <a:t> to create the </a:t>
            </a:r>
            <a:r>
              <a:rPr lang="it-IT" sz="1800" dirty="0" err="1"/>
              <a:t>bankruptcy</a:t>
            </a:r>
            <a:endParaRPr lang="it-IT" sz="1800" dirty="0"/>
          </a:p>
          <a:p>
            <a:r>
              <a:rPr lang="it-IT" sz="2400" dirty="0"/>
              <a:t>Social-</a:t>
            </a:r>
            <a:r>
              <a:rPr lang="it-IT" sz="2400" dirty="0" err="1"/>
              <a:t>organization</a:t>
            </a:r>
            <a:r>
              <a:rPr lang="it-IT" sz="2400" dirty="0"/>
              <a:t> of capital</a:t>
            </a:r>
          </a:p>
          <a:p>
            <a:pPr lvl="1"/>
            <a:r>
              <a:rPr lang="it-IT" sz="1800" dirty="0"/>
              <a:t>Social </a:t>
            </a:r>
            <a:r>
              <a:rPr lang="it-IT" sz="1800" dirty="0" err="1"/>
              <a:t>contract</a:t>
            </a:r>
            <a:endParaRPr lang="it-IT" sz="1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30A6E7-C14A-5F4E-878C-8CA61A69C9CA}"/>
              </a:ext>
            </a:extLst>
          </p:cNvPr>
          <p:cNvSpPr txBox="1"/>
          <p:nvPr/>
        </p:nvSpPr>
        <p:spPr>
          <a:xfrm>
            <a:off x="1963031" y="1701800"/>
            <a:ext cx="135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one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5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5C4A2-9706-EC4B-8EFE-770C8922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market </a:t>
            </a:r>
            <a:r>
              <a:rPr lang="it-IT" sz="3200" dirty="0" err="1"/>
              <a:t>economies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ECE66F-0C4B-8343-BB8C-248EC337E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The post-</a:t>
            </a:r>
            <a:r>
              <a:rPr lang="it-IT" sz="2400" dirty="0" err="1"/>
              <a:t>socialist</a:t>
            </a:r>
            <a:r>
              <a:rPr lang="it-IT" sz="2400" dirty="0"/>
              <a:t> </a:t>
            </a:r>
            <a:r>
              <a:rPr lang="it-IT" sz="2400" dirty="0" err="1"/>
              <a:t>separation</a:t>
            </a:r>
            <a:r>
              <a:rPr lang="it-IT" sz="2400" dirty="0"/>
              <a:t> of </a:t>
            </a:r>
            <a:r>
              <a:rPr lang="it-IT" sz="2400" dirty="0" err="1"/>
              <a:t>ownership</a:t>
            </a:r>
            <a:r>
              <a:rPr lang="it-IT" sz="2400" dirty="0"/>
              <a:t> and control</a:t>
            </a:r>
          </a:p>
          <a:p>
            <a:pPr lvl="1"/>
            <a:r>
              <a:rPr lang="it-IT" sz="1800" dirty="0" err="1"/>
              <a:t>Coincidence</a:t>
            </a:r>
            <a:r>
              <a:rPr lang="it-IT" sz="1800" dirty="0"/>
              <a:t> </a:t>
            </a:r>
            <a:r>
              <a:rPr lang="it-IT" sz="1800" dirty="0" err="1"/>
              <a:t>between</a:t>
            </a:r>
            <a:r>
              <a:rPr lang="it-IT" sz="1800" dirty="0"/>
              <a:t> private </a:t>
            </a:r>
            <a:r>
              <a:rPr lang="it-IT" sz="1800" dirty="0" err="1"/>
              <a:t>ownership</a:t>
            </a:r>
            <a:r>
              <a:rPr lang="it-IT" sz="1800" dirty="0"/>
              <a:t> and </a:t>
            </a:r>
            <a:r>
              <a:rPr lang="it-IT" sz="1800" dirty="0" err="1"/>
              <a:t>controll</a:t>
            </a:r>
            <a:r>
              <a:rPr lang="it-IT" sz="1800" dirty="0"/>
              <a:t> of </a:t>
            </a:r>
            <a:r>
              <a:rPr lang="it-IT" sz="1800" dirty="0" err="1"/>
              <a:t>enterprises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S</a:t>
            </a:r>
            <a:r>
              <a:rPr lang="it-IT" sz="1800" dirty="0"/>
              <a:t>: </a:t>
            </a:r>
            <a:r>
              <a:rPr lang="it-IT" sz="1800" dirty="0" err="1"/>
              <a:t>have</a:t>
            </a:r>
            <a:r>
              <a:rPr lang="it-IT" sz="1800" dirty="0"/>
              <a:t> a </a:t>
            </a:r>
            <a:r>
              <a:rPr lang="it-IT" sz="1800" dirty="0" err="1"/>
              <a:t>controlling</a:t>
            </a:r>
            <a:r>
              <a:rPr lang="it-IT" sz="1800" dirty="0"/>
              <a:t> private </a:t>
            </a:r>
            <a:r>
              <a:rPr lang="it-IT" sz="1800" dirty="0" err="1"/>
              <a:t>owner</a:t>
            </a:r>
            <a:r>
              <a:rPr lang="it-IT" sz="1800" dirty="0"/>
              <a:t> in the </a:t>
            </a:r>
            <a:r>
              <a:rPr lang="it-IT" sz="1800" dirty="0" err="1"/>
              <a:t>form</a:t>
            </a:r>
            <a:r>
              <a:rPr lang="it-IT" sz="1800" dirty="0"/>
              <a:t> of </a:t>
            </a:r>
            <a:r>
              <a:rPr lang="it-IT" sz="1800" dirty="0" err="1"/>
              <a:t>investment</a:t>
            </a:r>
            <a:r>
              <a:rPr lang="it-IT" sz="1800" dirty="0"/>
              <a:t> fund</a:t>
            </a:r>
          </a:p>
          <a:p>
            <a:pPr lvl="1"/>
            <a:r>
              <a:rPr lang="it-IT" sz="1800" dirty="0"/>
              <a:t>Use of </a:t>
            </a:r>
            <a:r>
              <a:rPr lang="it-IT" sz="1800" dirty="0" err="1"/>
              <a:t>natural</a:t>
            </a:r>
            <a:r>
              <a:rPr lang="it-IT" sz="1800" dirty="0"/>
              <a:t> </a:t>
            </a:r>
            <a:r>
              <a:rPr lang="it-IT" sz="1800" dirty="0" err="1"/>
              <a:t>incentives</a:t>
            </a:r>
            <a:r>
              <a:rPr lang="it-IT" sz="1800" dirty="0"/>
              <a:t> of private </a:t>
            </a:r>
            <a:r>
              <a:rPr lang="it-IT" sz="1800" dirty="0" err="1"/>
              <a:t>ownership</a:t>
            </a:r>
            <a:r>
              <a:rPr lang="it-IT" sz="1800" dirty="0"/>
              <a:t> </a:t>
            </a:r>
            <a:r>
              <a:rPr lang="it-IT" sz="1800" dirty="0" err="1"/>
              <a:t>instead</a:t>
            </a:r>
            <a:r>
              <a:rPr lang="it-IT" sz="1800" dirty="0"/>
              <a:t> of </a:t>
            </a:r>
            <a:r>
              <a:rPr lang="it-IT" sz="1800" dirty="0" err="1"/>
              <a:t>incentives</a:t>
            </a:r>
            <a:r>
              <a:rPr lang="it-IT" sz="1800" dirty="0"/>
              <a:t> of </a:t>
            </a:r>
            <a:r>
              <a:rPr lang="it-IT" sz="1800" dirty="0" err="1"/>
              <a:t>managament</a:t>
            </a:r>
            <a:r>
              <a:rPr lang="it-IT" sz="1800" dirty="0"/>
              <a:t> </a:t>
            </a:r>
            <a:r>
              <a:rPr lang="it-IT" sz="1800" dirty="0" err="1"/>
              <a:t>contracts</a:t>
            </a:r>
            <a:endParaRPr lang="it-IT" sz="1800" dirty="0"/>
          </a:p>
          <a:p>
            <a:r>
              <a:rPr lang="it-IT" sz="2400" dirty="0" err="1"/>
              <a:t>Reducing</a:t>
            </a:r>
            <a:r>
              <a:rPr lang="it-IT" sz="2400" dirty="0"/>
              <a:t> agency </a:t>
            </a:r>
            <a:r>
              <a:rPr lang="it-IT" sz="2400" dirty="0" err="1"/>
              <a:t>chains</a:t>
            </a:r>
            <a:r>
              <a:rPr lang="it-IT" sz="2400" dirty="0"/>
              <a:t>: stakeholder </a:t>
            </a:r>
            <a:r>
              <a:rPr lang="it-IT" sz="2400" dirty="0" err="1"/>
              <a:t>privatization</a:t>
            </a:r>
            <a:r>
              <a:rPr lang="it-IT" sz="2400" dirty="0"/>
              <a:t> </a:t>
            </a:r>
          </a:p>
          <a:p>
            <a:pPr lvl="1"/>
            <a:r>
              <a:rPr lang="it-IT" sz="1800" dirty="0"/>
              <a:t>Highly </a:t>
            </a:r>
            <a:r>
              <a:rPr lang="it-IT" sz="1800" dirty="0" err="1"/>
              <a:t>developed</a:t>
            </a:r>
            <a:r>
              <a:rPr lang="it-IT" sz="1800" dirty="0"/>
              <a:t> agency </a:t>
            </a:r>
            <a:r>
              <a:rPr lang="it-IT" sz="1800" dirty="0" err="1"/>
              <a:t>relationships</a:t>
            </a:r>
            <a:r>
              <a:rPr lang="it-IT" sz="1800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1AE32A-3E51-2D46-9A7C-F48464BF25C0}"/>
              </a:ext>
            </a:extLst>
          </p:cNvPr>
          <p:cNvSpPr txBox="1"/>
          <p:nvPr/>
        </p:nvSpPr>
        <p:spPr>
          <a:xfrm>
            <a:off x="1963031" y="1703070"/>
            <a:ext cx="135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one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60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B9C7E6-471F-EB42-8692-63555017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market </a:t>
            </a:r>
            <a:r>
              <a:rPr lang="it-IT" sz="3200" dirty="0" err="1"/>
              <a:t>economies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58CFE7-4A82-2D41-8F70-0C7696AA4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Restructuring</a:t>
            </a:r>
            <a:r>
              <a:rPr lang="it-IT" sz="2400" dirty="0"/>
              <a:t> and </a:t>
            </a:r>
            <a:r>
              <a:rPr lang="it-IT" sz="2400" dirty="0" err="1"/>
              <a:t>bankruptcy</a:t>
            </a:r>
            <a:r>
              <a:rPr lang="it-IT" sz="2400" dirty="0"/>
              <a:t> </a:t>
            </a:r>
          </a:p>
          <a:p>
            <a:pPr lvl="1"/>
            <a:r>
              <a:rPr lang="it-IT" sz="1800" dirty="0" err="1"/>
              <a:t>Failure</a:t>
            </a:r>
            <a:r>
              <a:rPr lang="it-IT" sz="1800" dirty="0"/>
              <a:t> in </a:t>
            </a:r>
            <a:r>
              <a:rPr lang="it-IT" sz="1800" dirty="0" err="1"/>
              <a:t>understanding</a:t>
            </a:r>
            <a:r>
              <a:rPr lang="it-IT" sz="1800" dirty="0"/>
              <a:t> the nature of the </a:t>
            </a:r>
            <a:r>
              <a:rPr lang="it-IT" sz="1800" dirty="0" err="1"/>
              <a:t>restructuring</a:t>
            </a:r>
            <a:r>
              <a:rPr lang="it-IT" sz="1800" dirty="0"/>
              <a:t> </a:t>
            </a:r>
            <a:r>
              <a:rPr lang="it-IT" sz="1800" dirty="0" err="1"/>
              <a:t>process</a:t>
            </a:r>
            <a:r>
              <a:rPr lang="it-IT" sz="1800" dirty="0"/>
              <a:t> </a:t>
            </a:r>
          </a:p>
          <a:p>
            <a:pPr lvl="1"/>
            <a:r>
              <a:rPr lang="it-IT" sz="1800" dirty="0"/>
              <a:t>Finance </a:t>
            </a:r>
            <a:r>
              <a:rPr lang="it-IT" sz="1800" dirty="0" err="1"/>
              <a:t>had</a:t>
            </a:r>
            <a:r>
              <a:rPr lang="it-IT" sz="1800" dirty="0"/>
              <a:t> a </a:t>
            </a:r>
            <a:r>
              <a:rPr lang="it-IT" sz="1800" dirty="0" err="1"/>
              <a:t>different</a:t>
            </a:r>
            <a:r>
              <a:rPr lang="it-IT" sz="1800" dirty="0"/>
              <a:t> </a:t>
            </a:r>
            <a:r>
              <a:rPr lang="it-IT" sz="1800" dirty="0" err="1"/>
              <a:t>role</a:t>
            </a:r>
            <a:r>
              <a:rPr lang="it-IT" sz="1800" dirty="0"/>
              <a:t> </a:t>
            </a:r>
          </a:p>
          <a:p>
            <a:r>
              <a:rPr lang="it-IT" sz="2400" dirty="0" err="1"/>
              <a:t>Restructuring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</a:t>
            </a:r>
            <a:r>
              <a:rPr lang="it-IT" sz="2400" dirty="0" err="1"/>
              <a:t>decentralization</a:t>
            </a:r>
            <a:r>
              <a:rPr lang="it-IT" sz="2400" dirty="0"/>
              <a:t>, </a:t>
            </a:r>
            <a:r>
              <a:rPr lang="it-IT" sz="2400" dirty="0" err="1"/>
              <a:t>reconstruction</a:t>
            </a:r>
            <a:r>
              <a:rPr lang="it-IT" sz="2400" dirty="0"/>
              <a:t> and </a:t>
            </a:r>
            <a:r>
              <a:rPr lang="it-IT" sz="2400" dirty="0" err="1"/>
              <a:t>recombination</a:t>
            </a:r>
            <a:r>
              <a:rPr lang="it-IT" sz="2400" dirty="0"/>
              <a:t> </a:t>
            </a:r>
          </a:p>
          <a:p>
            <a:pPr lvl="1"/>
            <a:r>
              <a:rPr lang="it-IT" sz="1800" dirty="0" err="1"/>
              <a:t>Need</a:t>
            </a:r>
            <a:r>
              <a:rPr lang="it-IT" sz="1800" dirty="0"/>
              <a:t> of </a:t>
            </a:r>
            <a:r>
              <a:rPr lang="it-IT" sz="1800" dirty="0" err="1"/>
              <a:t>many</a:t>
            </a:r>
            <a:r>
              <a:rPr lang="it-IT" sz="1800" dirty="0"/>
              <a:t> </a:t>
            </a:r>
            <a:r>
              <a:rPr lang="it-IT" sz="1800" dirty="0" err="1"/>
              <a:t>parallel</a:t>
            </a:r>
            <a:r>
              <a:rPr lang="it-IT" sz="1800" dirty="0"/>
              <a:t> </a:t>
            </a:r>
            <a:r>
              <a:rPr lang="it-IT" sz="1800" dirty="0" err="1"/>
              <a:t>experiments</a:t>
            </a:r>
            <a:endParaRPr lang="it-IT" sz="1800" dirty="0"/>
          </a:p>
          <a:p>
            <a:pPr lvl="1"/>
            <a:r>
              <a:rPr lang="it-IT" sz="1800" dirty="0"/>
              <a:t>New </a:t>
            </a:r>
            <a:r>
              <a:rPr lang="it-IT" sz="1800" dirty="0" err="1"/>
              <a:t>bechmarkings</a:t>
            </a:r>
            <a:endParaRPr lang="it-IT" sz="1800" dirty="0"/>
          </a:p>
          <a:p>
            <a:pPr lvl="1"/>
            <a:r>
              <a:rPr lang="it-IT" sz="1800" dirty="0" err="1"/>
              <a:t>Outside</a:t>
            </a:r>
            <a:r>
              <a:rPr lang="it-IT" sz="1800" dirty="0"/>
              <a:t> </a:t>
            </a:r>
            <a:r>
              <a:rPr lang="it-IT" sz="1800" dirty="0" err="1"/>
              <a:t>competition</a:t>
            </a:r>
            <a:r>
              <a:rPr lang="it-IT" sz="1800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9E93BC2-8081-094B-BA9B-75557DF8A4BC}"/>
              </a:ext>
            </a:extLst>
          </p:cNvPr>
          <p:cNvSpPr txBox="1"/>
          <p:nvPr/>
        </p:nvSpPr>
        <p:spPr>
          <a:xfrm>
            <a:off x="1963031" y="1701800"/>
            <a:ext cx="135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one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0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BF440F-44BE-FF45-8C05-D1523FA71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the </a:t>
            </a:r>
            <a:r>
              <a:rPr lang="it-IT" sz="3200" dirty="0" err="1"/>
              <a:t>reform</a:t>
            </a:r>
            <a:r>
              <a:rPr lang="it-IT" sz="3200" dirty="0"/>
              <a:t> </a:t>
            </a:r>
            <a:r>
              <a:rPr lang="it-IT" sz="3200" dirty="0" err="1"/>
              <a:t>process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3997B2-F76A-8E44-B39F-56D6FEAC6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Neo-classical</a:t>
            </a:r>
            <a:r>
              <a:rPr lang="it-IT" sz="2400" dirty="0"/>
              <a:t> model </a:t>
            </a:r>
            <a:r>
              <a:rPr lang="it-IT" sz="2400" dirty="0" err="1"/>
              <a:t>found</a:t>
            </a:r>
            <a:r>
              <a:rPr lang="it-IT" sz="2400" dirty="0"/>
              <a:t> </a:t>
            </a:r>
            <a:r>
              <a:rPr lang="it-IT" sz="2400" dirty="0" err="1"/>
              <a:t>wanting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late </a:t>
            </a:r>
          </a:p>
          <a:p>
            <a:r>
              <a:rPr lang="it-IT" sz="2400" dirty="0" err="1"/>
              <a:t>Sequencing</a:t>
            </a:r>
            <a:r>
              <a:rPr lang="it-IT" sz="2400" dirty="0"/>
              <a:t> and </a:t>
            </a:r>
            <a:r>
              <a:rPr lang="it-IT" sz="2400" dirty="0" err="1"/>
              <a:t>pacing</a:t>
            </a:r>
            <a:r>
              <a:rPr lang="it-IT" sz="2400" dirty="0"/>
              <a:t> </a:t>
            </a:r>
            <a:r>
              <a:rPr lang="it-IT" sz="2400" dirty="0" err="1"/>
              <a:t>reforms</a:t>
            </a:r>
            <a:r>
              <a:rPr lang="it-IT" sz="2400" dirty="0"/>
              <a:t>: «</a:t>
            </a:r>
            <a:r>
              <a:rPr lang="it-IT" sz="2400" dirty="0" err="1"/>
              <a:t>low</a:t>
            </a:r>
            <a:r>
              <a:rPr lang="it-IT" sz="2400" dirty="0"/>
              <a:t> </a:t>
            </a:r>
            <a:r>
              <a:rPr lang="it-IT" sz="2400" dirty="0" err="1"/>
              <a:t>hanging</a:t>
            </a:r>
            <a:r>
              <a:rPr lang="it-IT" sz="2400" dirty="0"/>
              <a:t> </a:t>
            </a:r>
            <a:r>
              <a:rPr lang="it-IT" sz="2400" dirty="0" err="1"/>
              <a:t>fruit</a:t>
            </a:r>
            <a:r>
              <a:rPr lang="it-IT" sz="2400" dirty="0"/>
              <a:t>» </a:t>
            </a:r>
            <a:r>
              <a:rPr lang="it-IT" sz="2400" dirty="0" err="1"/>
              <a:t>approach</a:t>
            </a:r>
            <a:r>
              <a:rPr lang="it-IT" sz="2400" dirty="0"/>
              <a:t> </a:t>
            </a:r>
            <a:r>
              <a:rPr lang="it-IT" sz="2400" dirty="0" err="1"/>
              <a:t>widely</a:t>
            </a:r>
            <a:r>
              <a:rPr lang="it-IT" sz="2400" dirty="0"/>
              <a:t> </a:t>
            </a:r>
            <a:r>
              <a:rPr lang="it-IT" sz="2400" dirty="0" err="1"/>
              <a:t>used</a:t>
            </a:r>
            <a:endParaRPr lang="it-IT" sz="2400" dirty="0"/>
          </a:p>
          <a:p>
            <a:r>
              <a:rPr lang="it-IT" sz="2400" dirty="0"/>
              <a:t>3 </a:t>
            </a:r>
            <a:r>
              <a:rPr lang="it-IT" sz="2400" dirty="0" err="1"/>
              <a:t>perspectives</a:t>
            </a:r>
            <a:r>
              <a:rPr lang="it-IT" sz="2400" dirty="0"/>
              <a:t> on </a:t>
            </a:r>
            <a:r>
              <a:rPr lang="it-IT" sz="2400" dirty="0" err="1"/>
              <a:t>privatization</a:t>
            </a:r>
            <a:r>
              <a:rPr lang="it-IT" sz="2400" dirty="0"/>
              <a:t>:</a:t>
            </a:r>
          </a:p>
          <a:p>
            <a:pPr lvl="3"/>
            <a:r>
              <a:rPr lang="it-IT" sz="1800" dirty="0" err="1"/>
              <a:t>As</a:t>
            </a:r>
            <a:r>
              <a:rPr lang="it-IT" sz="1800" dirty="0"/>
              <a:t> fast </a:t>
            </a:r>
            <a:r>
              <a:rPr lang="it-IT" sz="1800" dirty="0" err="1"/>
              <a:t>as</a:t>
            </a:r>
            <a:r>
              <a:rPr lang="it-IT" sz="1800" dirty="0"/>
              <a:t> </a:t>
            </a:r>
            <a:r>
              <a:rPr lang="it-IT" sz="1800" dirty="0" err="1"/>
              <a:t>possible</a:t>
            </a:r>
            <a:endParaRPr lang="it-IT" sz="1800" dirty="0"/>
          </a:p>
          <a:p>
            <a:pPr lvl="3"/>
            <a:r>
              <a:rPr lang="it-IT" sz="1800" dirty="0" err="1"/>
              <a:t>Only</a:t>
            </a:r>
            <a:r>
              <a:rPr lang="it-IT" sz="1800" dirty="0"/>
              <a:t> with </a:t>
            </a:r>
            <a:r>
              <a:rPr lang="it-IT" sz="1800" dirty="0" err="1"/>
              <a:t>privatization</a:t>
            </a:r>
            <a:r>
              <a:rPr lang="it-IT" sz="1800" dirty="0"/>
              <a:t> </a:t>
            </a:r>
            <a:r>
              <a:rPr lang="it-IT" sz="1800" dirty="0" err="1"/>
              <a:t>framework</a:t>
            </a:r>
            <a:endParaRPr lang="it-IT" sz="1800" dirty="0"/>
          </a:p>
          <a:p>
            <a:pPr lvl="3"/>
            <a:r>
              <a:rPr lang="it-IT" sz="1800" dirty="0" err="1"/>
              <a:t>Only</a:t>
            </a:r>
            <a:r>
              <a:rPr lang="it-IT" sz="1800" dirty="0"/>
              <a:t> with </a:t>
            </a:r>
            <a:r>
              <a:rPr lang="it-IT" sz="1800" dirty="0" err="1"/>
              <a:t>legal</a:t>
            </a:r>
            <a:r>
              <a:rPr lang="it-IT" sz="1800" dirty="0"/>
              <a:t> </a:t>
            </a:r>
            <a:r>
              <a:rPr lang="it-IT" sz="1800" dirty="0" err="1"/>
              <a:t>framework</a:t>
            </a:r>
            <a:endParaRPr lang="it-IT" sz="1800" dirty="0"/>
          </a:p>
          <a:p>
            <a:r>
              <a:rPr lang="it-IT" sz="2400" dirty="0" err="1"/>
              <a:t>Political</a:t>
            </a:r>
            <a:r>
              <a:rPr lang="it-IT" sz="2400" dirty="0"/>
              <a:t> </a:t>
            </a:r>
            <a:r>
              <a:rPr lang="it-IT" sz="2400" dirty="0" err="1"/>
              <a:t>sustainability</a:t>
            </a:r>
            <a:r>
              <a:rPr lang="it-IT" sz="2400" dirty="0"/>
              <a:t>: </a:t>
            </a:r>
            <a:r>
              <a:rPr lang="it-IT" sz="2400" dirty="0" err="1"/>
              <a:t>interests’s</a:t>
            </a:r>
            <a:r>
              <a:rPr lang="it-IT" sz="2400" dirty="0"/>
              <a:t> </a:t>
            </a:r>
            <a:r>
              <a:rPr lang="it-IT" sz="2400" dirty="0" err="1"/>
              <a:t>group</a:t>
            </a:r>
            <a:r>
              <a:rPr lang="it-IT" sz="2400" dirty="0"/>
              <a:t> </a:t>
            </a:r>
            <a:r>
              <a:rPr lang="it-IT" sz="2400" dirty="0" err="1"/>
              <a:t>were</a:t>
            </a:r>
            <a:r>
              <a:rPr lang="it-IT" sz="2400" dirty="0"/>
              <a:t> </a:t>
            </a:r>
            <a:r>
              <a:rPr lang="it-IT" sz="2400" dirty="0" err="1"/>
              <a:t>active</a:t>
            </a:r>
            <a:r>
              <a:rPr lang="it-IT" sz="2400" dirty="0"/>
              <a:t> </a:t>
            </a:r>
            <a:r>
              <a:rPr lang="it-IT" sz="2400" dirty="0" err="1"/>
              <a:t>durinng</a:t>
            </a:r>
            <a:r>
              <a:rPr lang="it-IT" sz="2400" dirty="0"/>
              <a:t> the </a:t>
            </a:r>
            <a:r>
              <a:rPr lang="it-IT" sz="2400" dirty="0" err="1"/>
              <a:t>transition</a:t>
            </a:r>
            <a:r>
              <a:rPr lang="it-IT" sz="2400" dirty="0"/>
              <a:t> + </a:t>
            </a:r>
            <a:r>
              <a:rPr lang="it-IT" sz="2400" dirty="0" err="1"/>
              <a:t>reform</a:t>
            </a:r>
            <a:r>
              <a:rPr lang="it-IT" sz="2400" dirty="0"/>
              <a:t> </a:t>
            </a:r>
            <a:r>
              <a:rPr lang="it-IT" sz="2400" dirty="0" err="1"/>
              <a:t>created</a:t>
            </a:r>
            <a:r>
              <a:rPr lang="it-IT" sz="2400" dirty="0"/>
              <a:t> new </a:t>
            </a:r>
            <a:r>
              <a:rPr lang="it-IT" sz="2400" dirty="0" err="1"/>
              <a:t>political</a:t>
            </a:r>
            <a:r>
              <a:rPr lang="it-IT" sz="2400" dirty="0"/>
              <a:t> </a:t>
            </a:r>
            <a:r>
              <a:rPr lang="it-IT" sz="2400" dirty="0" err="1"/>
              <a:t>forces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E85DA23-76D1-B843-ABF7-42A8DA5E71AF}"/>
              </a:ext>
            </a:extLst>
          </p:cNvPr>
          <p:cNvSpPr txBox="1"/>
          <p:nvPr/>
        </p:nvSpPr>
        <p:spPr>
          <a:xfrm>
            <a:off x="1716168" y="1686560"/>
            <a:ext cx="1843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second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6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CB5432-8964-B340-A088-29163292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Misunderstandings</a:t>
            </a:r>
            <a:r>
              <a:rPr lang="it-IT" sz="3200" dirty="0"/>
              <a:t> of the </a:t>
            </a:r>
            <a:r>
              <a:rPr lang="it-IT" sz="3200" dirty="0" err="1"/>
              <a:t>reform</a:t>
            </a:r>
            <a:r>
              <a:rPr lang="it-IT" sz="3200" dirty="0"/>
              <a:t> </a:t>
            </a:r>
            <a:r>
              <a:rPr lang="it-IT" sz="3200" dirty="0" err="1"/>
              <a:t>process-cont</a:t>
            </a:r>
            <a:r>
              <a:rPr lang="it-IT" sz="3200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74CD22-EAE1-3343-A5AD-59CEBF72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The </a:t>
            </a:r>
            <a:r>
              <a:rPr lang="it-IT" sz="2400" dirty="0" err="1"/>
              <a:t>grabbing</a:t>
            </a:r>
            <a:r>
              <a:rPr lang="it-IT" sz="2400" dirty="0"/>
              <a:t> </a:t>
            </a:r>
            <a:r>
              <a:rPr lang="it-IT" sz="2400" dirty="0" err="1"/>
              <a:t>hand</a:t>
            </a:r>
            <a:r>
              <a:rPr lang="it-IT" sz="2400" dirty="0"/>
              <a:t> of the state and the </a:t>
            </a:r>
            <a:r>
              <a:rPr lang="it-IT" sz="2400" dirty="0" err="1"/>
              <a:t>velvet</a:t>
            </a:r>
            <a:r>
              <a:rPr lang="it-IT" sz="2400" dirty="0"/>
              <a:t> </a:t>
            </a:r>
            <a:r>
              <a:rPr lang="it-IT" sz="2400" dirty="0" err="1"/>
              <a:t>glove</a:t>
            </a:r>
            <a:r>
              <a:rPr lang="it-IT" sz="2400" dirty="0"/>
              <a:t> of </a:t>
            </a:r>
            <a:r>
              <a:rPr lang="it-IT" sz="2400" dirty="0" err="1"/>
              <a:t>privatization</a:t>
            </a:r>
            <a:r>
              <a:rPr lang="it-IT" sz="2400" dirty="0"/>
              <a:t> </a:t>
            </a:r>
          </a:p>
          <a:p>
            <a:r>
              <a:rPr lang="it-IT" sz="2400" dirty="0"/>
              <a:t>The </a:t>
            </a:r>
            <a:r>
              <a:rPr lang="it-IT" sz="2400" dirty="0" err="1"/>
              <a:t>modern</a:t>
            </a:r>
            <a:r>
              <a:rPr lang="it-IT" sz="2400" dirty="0"/>
              <a:t> </a:t>
            </a:r>
            <a:r>
              <a:rPr lang="it-IT" sz="2400" dirty="0" err="1"/>
              <a:t>debate</a:t>
            </a:r>
            <a:r>
              <a:rPr lang="it-IT" sz="2400" dirty="0"/>
              <a:t>: Shock </a:t>
            </a:r>
            <a:r>
              <a:rPr lang="it-IT" sz="2400" dirty="0" err="1"/>
              <a:t>Therapy</a:t>
            </a:r>
            <a:r>
              <a:rPr lang="it-IT" sz="2400" dirty="0"/>
              <a:t> vs. </a:t>
            </a:r>
            <a:r>
              <a:rPr lang="it-IT" sz="2400" dirty="0" err="1"/>
              <a:t>Incrementalism</a:t>
            </a:r>
            <a:endParaRPr lang="it-IT" sz="2400" dirty="0"/>
          </a:p>
          <a:p>
            <a:r>
              <a:rPr lang="it-IT" sz="2400" dirty="0"/>
              <a:t>The CDF and the </a:t>
            </a:r>
            <a:r>
              <a:rPr lang="it-IT" sz="2400" dirty="0" err="1"/>
              <a:t>presumption</a:t>
            </a:r>
            <a:r>
              <a:rPr lang="it-IT" sz="2400" dirty="0"/>
              <a:t> for </a:t>
            </a:r>
            <a:r>
              <a:rPr lang="it-IT" sz="2400" dirty="0" err="1"/>
              <a:t>participation</a:t>
            </a:r>
            <a:r>
              <a:rPr lang="it-IT" sz="2400" dirty="0"/>
              <a:t>: </a:t>
            </a:r>
          </a:p>
          <a:p>
            <a:pPr lvl="1"/>
            <a:r>
              <a:rPr lang="it-IT" sz="1800" dirty="0"/>
              <a:t>social capital </a:t>
            </a:r>
            <a:r>
              <a:rPr lang="it-IT" sz="1800" dirty="0" err="1"/>
              <a:t>fragile</a:t>
            </a:r>
            <a:r>
              <a:rPr lang="it-IT" sz="1800" dirty="0" err="1">
                <a:sym typeface="Wingdings" pitchFamily="2" charset="2"/>
              </a:rPr>
              <a:t>it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is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better</a:t>
            </a:r>
            <a:r>
              <a:rPr lang="it-IT" sz="1800" dirty="0">
                <a:sym typeface="Wingdings" pitchFamily="2" charset="2"/>
              </a:rPr>
              <a:t> start with </a:t>
            </a:r>
            <a:r>
              <a:rPr lang="it-IT" sz="1800" dirty="0" err="1">
                <a:sym typeface="Wingdings" pitchFamily="2" charset="2"/>
              </a:rPr>
              <a:t>existing</a:t>
            </a:r>
            <a:r>
              <a:rPr lang="it-IT" sz="1800" dirty="0">
                <a:sym typeface="Wingdings" pitchFamily="2" charset="2"/>
              </a:rPr>
              <a:t> social </a:t>
            </a:r>
            <a:r>
              <a:rPr lang="it-IT" sz="1800" dirty="0" err="1">
                <a:sym typeface="Wingdings" pitchFamily="2" charset="2"/>
              </a:rPr>
              <a:t>institutions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through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incremental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transformation</a:t>
            </a:r>
            <a:r>
              <a:rPr lang="it-IT" sz="1800" dirty="0">
                <a:sym typeface="Wingdings" pitchFamily="2" charset="2"/>
              </a:rPr>
              <a:t>; </a:t>
            </a:r>
          </a:p>
          <a:p>
            <a:pPr lvl="1"/>
            <a:r>
              <a:rPr lang="it-IT" sz="1800" dirty="0" err="1">
                <a:sym typeface="Wingdings" pitchFamily="2" charset="2"/>
              </a:rPr>
              <a:t>comprehensive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development</a:t>
            </a:r>
            <a:r>
              <a:rPr lang="it-IT" sz="1800" dirty="0">
                <a:sym typeface="Wingdings" pitchFamily="2" charset="2"/>
              </a:rPr>
              <a:t> </a:t>
            </a:r>
            <a:r>
              <a:rPr lang="it-IT" sz="1800" dirty="0" err="1">
                <a:sym typeface="Wingdings" pitchFamily="2" charset="2"/>
              </a:rPr>
              <a:t>frameworkpresumption</a:t>
            </a:r>
            <a:r>
              <a:rPr lang="it-IT" sz="1800" dirty="0">
                <a:sym typeface="Wingdings" pitchFamily="2" charset="2"/>
              </a:rPr>
              <a:t> for </a:t>
            </a:r>
            <a:r>
              <a:rPr lang="it-IT" sz="1800" dirty="0" err="1">
                <a:sym typeface="Wingdings" pitchFamily="2" charset="2"/>
              </a:rPr>
              <a:t>inclusion</a:t>
            </a:r>
            <a:endParaRPr lang="it-IT" sz="1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9A7B96A-B93D-6A4D-B1E6-7D77CFA4F8AE}"/>
              </a:ext>
            </a:extLst>
          </p:cNvPr>
          <p:cNvSpPr txBox="1"/>
          <p:nvPr/>
        </p:nvSpPr>
        <p:spPr>
          <a:xfrm>
            <a:off x="1716168" y="1703070"/>
            <a:ext cx="1843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Part </a:t>
            </a:r>
            <a:r>
              <a:rPr lang="it-IT" sz="2400" dirty="0" err="1">
                <a:solidFill>
                  <a:schemeClr val="bg1"/>
                </a:solidFill>
              </a:rPr>
              <a:t>second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01925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Rockwell</vt:lpstr>
      <vt:lpstr>Wingdings</vt:lpstr>
      <vt:lpstr>Atlante</vt:lpstr>
      <vt:lpstr>Whither reform? Ten years of transformazion by Stiglitz</vt:lpstr>
      <vt:lpstr>Introduction  Part one: Misunderstandings of market economies   Part second: Misunderstandings of the reform process  Conclusions</vt:lpstr>
      <vt:lpstr>Presentazione standard di PowerPoint</vt:lpstr>
      <vt:lpstr>Misunderstandings of market economies</vt:lpstr>
      <vt:lpstr>Misunderstandings of market economies</vt:lpstr>
      <vt:lpstr>Misunderstandings of market economies</vt:lpstr>
      <vt:lpstr>Misunderstandings of market economies</vt:lpstr>
      <vt:lpstr>Misunderstandings of the reform process</vt:lpstr>
      <vt:lpstr>Misunderstandings of the reform process-cont.</vt:lpstr>
      <vt:lpstr>Presentazione standard di PowerPoint</vt:lpstr>
      <vt:lpstr>Thanks  for your 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reform? Ten years of transformazion by Stiglitz</dc:title>
  <dc:creator>Maria Giulia Guaitoli - mariagiulia.guaitol2@studio.unibo.it</dc:creator>
  <cp:lastModifiedBy>Maria Giulia Guaitoli - mariagiulia.guaitol2@studio.unibo.it</cp:lastModifiedBy>
  <cp:revision>1</cp:revision>
  <dcterms:created xsi:type="dcterms:W3CDTF">2019-04-03T20:24:14Z</dcterms:created>
  <dcterms:modified xsi:type="dcterms:W3CDTF">2019-04-03T20:24:39Z</dcterms:modified>
</cp:coreProperties>
</file>