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Playfair Display"/>
      <p:regular r:id="rId43"/>
      <p:bold r:id="rId44"/>
      <p:italic r:id="rId45"/>
      <p:boldItalic r:id="rId46"/>
    </p:embeddedFont>
    <p:embeddedFont>
      <p:font typeface="Amatic SC"/>
      <p:regular r:id="rId47"/>
      <p:bold r:id="rId48"/>
    </p:embeddedFont>
    <p:embeddedFont>
      <p:font typeface="Lato"/>
      <p:regular r:id="rId49"/>
      <p:bold r:id="rId50"/>
      <p:italic r:id="rId51"/>
      <p:boldItalic r:id="rId52"/>
    </p:embeddedFont>
    <p:embeddedFont>
      <p:font typeface="EB Garamond"/>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PlayfairDisplay-bold.fntdata"/><Relationship Id="rId43" Type="http://schemas.openxmlformats.org/officeDocument/2006/relationships/font" Target="fonts/PlayfairDisplay-regular.fntdata"/><Relationship Id="rId46" Type="http://schemas.openxmlformats.org/officeDocument/2006/relationships/font" Target="fonts/PlayfairDisplay-boldItalic.fntdata"/><Relationship Id="rId45" Type="http://schemas.openxmlformats.org/officeDocument/2006/relationships/font" Target="fonts/PlayfairDispl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maticSC-bold.fntdata"/><Relationship Id="rId47" Type="http://schemas.openxmlformats.org/officeDocument/2006/relationships/font" Target="fonts/AmaticSC-regular.fntdata"/><Relationship Id="rId49"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ato-italic.fntdata"/><Relationship Id="rId50" Type="http://schemas.openxmlformats.org/officeDocument/2006/relationships/font" Target="fonts/Lato-bold.fntdata"/><Relationship Id="rId53" Type="http://schemas.openxmlformats.org/officeDocument/2006/relationships/font" Target="fonts/EBGaramond-regular.fntdata"/><Relationship Id="rId52" Type="http://schemas.openxmlformats.org/officeDocument/2006/relationships/font" Target="fonts/Lato-boldItalic.fntdata"/><Relationship Id="rId11" Type="http://schemas.openxmlformats.org/officeDocument/2006/relationships/slide" Target="slides/slide6.xml"/><Relationship Id="rId55" Type="http://schemas.openxmlformats.org/officeDocument/2006/relationships/font" Target="fonts/EBGaramond-italic.fntdata"/><Relationship Id="rId10" Type="http://schemas.openxmlformats.org/officeDocument/2006/relationships/slide" Target="slides/slide5.xml"/><Relationship Id="rId54" Type="http://schemas.openxmlformats.org/officeDocument/2006/relationships/font" Target="fonts/EBGaramond-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EBGaramond-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c6fa3c898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6fa3c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a29dde8f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a29dde8f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c6fa3c898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c6fa3c8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7746284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7746284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a31b0a82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a31b0a82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c6fa3c898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6fa3c89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c6fa3c898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6fa3c89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a31b0a8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a31b0a8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Figure 3 we see the change in return to </a:t>
            </a:r>
            <a:r>
              <a:rPr lang="en"/>
              <a:t>education</a:t>
            </a:r>
            <a:r>
              <a:rPr lang="en"/>
              <a:t> for both men and women. Women are more likely than men to return to educational means. On average women are highly educated, with an increase to the female to male ratio. It is not the case that the relative return to education for women increased more in Eastern Europe than in Russia and Ukraine. With the differing changes in the returns to education are unlikely to explain the differing experiences between the two regions.  In Figure 4; the return to First Year of (Potential) Experience, the result is very much mixed -- decreasing in countries like Poland and Russia but increasing in other countries.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c6fa3c898_0_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6fa3c89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c6fa3c898_0_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6fa3c89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c6fa3c898_0_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6fa3c89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a31b0a82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a31b0a82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c6fa3c898_0_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6fa3c89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77462849c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77462849c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77462849c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77462849c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77462849c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77462849c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77462849c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77462849c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77462849c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77462849c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852eea11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852eea11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77462849c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77462849c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577462849c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77462849c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77462849c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77462849c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77462849c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77462849c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577462849c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77462849c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77462849c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77462849c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577462849c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577462849c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577462849c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577462849c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77462849c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77462849c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5a31b0a82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5a31b0a82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577462849c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77462849c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577462849c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577462849c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a29dde8f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a29dde8f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a29dde8f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a29dde8f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a29dde8f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a29dde8f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a29dde8f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a29dde8f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a29dde8f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a29dde8f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a29dde8f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a29dde8f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55" name="Shape 55"/>
        <p:cNvGrpSpPr/>
        <p:nvPr/>
      </p:nvGrpSpPr>
      <p:grpSpPr>
        <a:xfrm>
          <a:off x="0" y="0"/>
          <a:ext cx="0" cy="0"/>
          <a:chOff x="0" y="0"/>
          <a:chExt cx="0" cy="0"/>
        </a:xfrm>
      </p:grpSpPr>
      <p:sp>
        <p:nvSpPr>
          <p:cNvPr id="56" name="Google Shape;56;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4308425" y="308000"/>
            <a:ext cx="4527600" cy="4511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2" name="Shape 62"/>
        <p:cNvGrpSpPr/>
        <p:nvPr/>
      </p:nvGrpSpPr>
      <p:grpSpPr>
        <a:xfrm>
          <a:off x="0" y="0"/>
          <a:ext cx="0" cy="0"/>
          <a:chOff x="0" y="0"/>
          <a:chExt cx="0" cy="0"/>
        </a:xfrm>
      </p:grpSpPr>
      <p:sp>
        <p:nvSpPr>
          <p:cNvPr id="63" name="Google Shape;63;p14"/>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666666"/>
                </a:solidFill>
                <a:latin typeface="Amatic SC"/>
                <a:ea typeface="Amatic SC"/>
                <a:cs typeface="Amatic SC"/>
                <a:sym typeface="Amatic SC"/>
              </a:rPr>
              <a:t>Women in Transition: Change in Gender Wage Differential in Eastern Europe &amp; the Former Soviet Union </a:t>
            </a:r>
            <a:endParaRPr sz="3600">
              <a:solidFill>
                <a:srgbClr val="666666"/>
              </a:solidFill>
              <a:latin typeface="Amatic SC"/>
              <a:ea typeface="Amatic SC"/>
              <a:cs typeface="Amatic SC"/>
              <a:sym typeface="Amatic SC"/>
            </a:endParaRPr>
          </a:p>
        </p:txBody>
      </p:sp>
      <p:sp>
        <p:nvSpPr>
          <p:cNvPr id="64" name="Google Shape;64;p14"/>
          <p:cNvSpPr txBox="1"/>
          <p:nvPr>
            <p:ph idx="4294967295" type="subTitle"/>
          </p:nvPr>
        </p:nvSpPr>
        <p:spPr>
          <a:xfrm>
            <a:off x="2232217" y="3424975"/>
            <a:ext cx="6331500" cy="124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Jasmine Maria Cutajar &amp; Laura Scicluna • University of Bologna - Campus of Forli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222075" y="575950"/>
            <a:ext cx="84999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How might the changing labor market institutions affect women?</a:t>
            </a:r>
            <a:endParaRPr sz="1800"/>
          </a:p>
        </p:txBody>
      </p:sp>
      <p:sp>
        <p:nvSpPr>
          <p:cNvPr id="117" name="Google Shape;117;p23"/>
          <p:cNvSpPr txBox="1"/>
          <p:nvPr>
            <p:ph idx="1" type="body"/>
          </p:nvPr>
        </p:nvSpPr>
        <p:spPr>
          <a:xfrm>
            <a:off x="231796" y="1092650"/>
            <a:ext cx="8499900" cy="350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The factors that influence the gender wage gap can be split into two:</a:t>
            </a:r>
            <a:endParaRPr>
              <a:latin typeface="Calibri"/>
              <a:ea typeface="Calibri"/>
              <a:cs typeface="Calibri"/>
              <a:sym typeface="Calibri"/>
            </a:endParaRPr>
          </a:p>
          <a:p>
            <a:pPr indent="-342900" lvl="0" marL="457200" rtl="0" algn="l">
              <a:spcBef>
                <a:spcPts val="1600"/>
              </a:spcBef>
              <a:spcAft>
                <a:spcPts val="0"/>
              </a:spcAft>
              <a:buSzPts val="1800"/>
              <a:buFont typeface="Calibri"/>
              <a:buAutoNum type="arabicPeriod"/>
            </a:pPr>
            <a:r>
              <a:rPr lang="en">
                <a:latin typeface="Calibri"/>
                <a:ea typeface="Calibri"/>
                <a:cs typeface="Calibri"/>
                <a:sym typeface="Calibri"/>
              </a:rPr>
              <a:t>Those related to changes in the overall wage structure</a:t>
            </a:r>
            <a:endParaRPr>
              <a:latin typeface="Calibri"/>
              <a:ea typeface="Calibri"/>
              <a:cs typeface="Calibri"/>
              <a:sym typeface="Calibri"/>
            </a:endParaRPr>
          </a:p>
          <a:p>
            <a:pPr indent="-342900" lvl="0" marL="457200" rtl="0" algn="l">
              <a:spcBef>
                <a:spcPts val="0"/>
              </a:spcBef>
              <a:spcAft>
                <a:spcPts val="0"/>
              </a:spcAft>
              <a:buSzPts val="1800"/>
              <a:buFont typeface="Calibri"/>
              <a:buAutoNum type="arabicPeriod"/>
            </a:pPr>
            <a:r>
              <a:rPr lang="en">
                <a:latin typeface="Calibri"/>
                <a:ea typeface="Calibri"/>
                <a:cs typeface="Calibri"/>
                <a:sym typeface="Calibri"/>
              </a:rPr>
              <a:t>Changes in gender specific factors such as discrimination and relative levels of labor market skills. </a:t>
            </a:r>
            <a:endParaRPr>
              <a:latin typeface="Calibri"/>
              <a:ea typeface="Calibri"/>
              <a:cs typeface="Calibri"/>
              <a:sym typeface="Calibri"/>
            </a:endParaRPr>
          </a:p>
          <a:p>
            <a:pPr indent="0" lvl="0" marL="0" rtl="0" algn="l">
              <a:spcBef>
                <a:spcPts val="1600"/>
              </a:spcBef>
              <a:spcAft>
                <a:spcPts val="0"/>
              </a:spcAft>
              <a:buNone/>
            </a:pPr>
            <a:r>
              <a:rPr lang="en">
                <a:latin typeface="Calibri"/>
                <a:ea typeface="Calibri"/>
                <a:cs typeface="Calibri"/>
                <a:sym typeface="Calibri"/>
              </a:rPr>
              <a:t>The changes due to the reforms in previously Socialist countries are likely to have an impact on both factors. </a:t>
            </a:r>
            <a:endParaRPr>
              <a:latin typeface="Calibri"/>
              <a:ea typeface="Calibri"/>
              <a:cs typeface="Calibri"/>
              <a:sym typeface="Calibri"/>
            </a:endParaRPr>
          </a:p>
          <a:p>
            <a:pPr indent="0" lvl="0" marL="0" rtl="0" algn="l">
              <a:spcBef>
                <a:spcPts val="1600"/>
              </a:spcBef>
              <a:spcAft>
                <a:spcPts val="0"/>
              </a:spcAft>
              <a:buNone/>
            </a:pPr>
            <a:r>
              <a:rPr lang="en">
                <a:latin typeface="Calibri"/>
                <a:ea typeface="Calibri"/>
                <a:cs typeface="Calibri"/>
                <a:sym typeface="Calibri"/>
              </a:rPr>
              <a:t>Value of skills will change and some might favour women over men.</a:t>
            </a:r>
            <a:endParaRPr>
              <a:latin typeface="Calibri"/>
              <a:ea typeface="Calibri"/>
              <a:cs typeface="Calibri"/>
              <a:sym typeface="Calibri"/>
            </a:endParaRPr>
          </a:p>
          <a:p>
            <a:pPr indent="0" lvl="0" marL="0" rtl="0" algn="l">
              <a:spcBef>
                <a:spcPts val="1600"/>
              </a:spcBef>
              <a:spcAft>
                <a:spcPts val="1600"/>
              </a:spcAft>
              <a:buNone/>
            </a:pPr>
            <a:r>
              <a:rPr lang="en">
                <a:latin typeface="Calibri"/>
                <a:ea typeface="Calibri"/>
                <a:cs typeface="Calibri"/>
                <a:sym typeface="Calibri"/>
              </a:rPr>
              <a:t>Women’s wages will also be affected by gender discrimination.</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4"/>
          <p:cNvSpPr txBox="1"/>
          <p:nvPr>
            <p:ph type="title"/>
          </p:nvPr>
        </p:nvSpPr>
        <p:spPr>
          <a:xfrm>
            <a:off x="534400" y="575950"/>
            <a:ext cx="8187600" cy="102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role of the Wage Structure &amp; Labour Institutions </a:t>
            </a:r>
            <a:endParaRPr/>
          </a:p>
        </p:txBody>
      </p:sp>
      <p:sp>
        <p:nvSpPr>
          <p:cNvPr id="123" name="Google Shape;123;p24"/>
          <p:cNvSpPr txBox="1"/>
          <p:nvPr>
            <p:ph idx="1" type="body"/>
          </p:nvPr>
        </p:nvSpPr>
        <p:spPr>
          <a:xfrm>
            <a:off x="401275" y="1602675"/>
            <a:ext cx="4309200" cy="32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alibri"/>
                <a:ea typeface="Calibri"/>
                <a:cs typeface="Calibri"/>
                <a:sym typeface="Calibri"/>
              </a:rPr>
              <a:t>Ukraine and Russia</a:t>
            </a:r>
            <a:endParaRPr b="1" sz="1800">
              <a:solidFill>
                <a:schemeClr val="dk1"/>
              </a:solidFill>
              <a:latin typeface="Calibri"/>
              <a:ea typeface="Calibri"/>
              <a:cs typeface="Calibri"/>
              <a:sym typeface="Calibri"/>
            </a:endParaRPr>
          </a:p>
          <a:p>
            <a:pPr indent="-342900" lvl="0" marL="457200" rtl="0" algn="l">
              <a:spcBef>
                <a:spcPts val="1600"/>
              </a:spcBef>
              <a:spcAft>
                <a:spcPts val="0"/>
              </a:spcAft>
              <a:buClr>
                <a:schemeClr val="dk1"/>
              </a:buClr>
              <a:buSzPts val="1800"/>
              <a:buFont typeface="Calibri"/>
              <a:buChar char="-"/>
            </a:pPr>
            <a:r>
              <a:rPr b="1" lang="en" sz="1800">
                <a:solidFill>
                  <a:schemeClr val="dk1"/>
                </a:solidFill>
                <a:latin typeface="Calibri"/>
                <a:ea typeface="Calibri"/>
                <a:cs typeface="Calibri"/>
                <a:sym typeface="Calibri"/>
              </a:rPr>
              <a:t>Inequality in wages is very high</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 sz="1800">
                <a:solidFill>
                  <a:schemeClr val="dk1"/>
                </a:solidFill>
                <a:latin typeface="Calibri"/>
                <a:ea typeface="Calibri"/>
                <a:cs typeface="Calibri"/>
                <a:sym typeface="Calibri"/>
              </a:rPr>
              <a:t>Extreme widening of the lower half of wage </a:t>
            </a:r>
            <a:r>
              <a:rPr b="1" lang="en" sz="1800">
                <a:solidFill>
                  <a:schemeClr val="dk1"/>
                </a:solidFill>
                <a:latin typeface="Calibri"/>
                <a:ea typeface="Calibri"/>
                <a:cs typeface="Calibri"/>
                <a:sym typeface="Calibri"/>
              </a:rPr>
              <a:t>distributions</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 sz="1800">
                <a:solidFill>
                  <a:schemeClr val="dk1"/>
                </a:solidFill>
                <a:latin typeface="Calibri"/>
                <a:ea typeface="Calibri"/>
                <a:cs typeface="Calibri"/>
                <a:sym typeface="Calibri"/>
              </a:rPr>
              <a:t>Low levels of </a:t>
            </a:r>
            <a:r>
              <a:rPr b="1" lang="en" sz="1800">
                <a:solidFill>
                  <a:schemeClr val="dk1"/>
                </a:solidFill>
                <a:latin typeface="Calibri"/>
                <a:ea typeface="Calibri"/>
                <a:cs typeface="Calibri"/>
                <a:sym typeface="Calibri"/>
              </a:rPr>
              <a:t>minimum</a:t>
            </a:r>
            <a:r>
              <a:rPr b="1" lang="en" sz="1800">
                <a:solidFill>
                  <a:schemeClr val="dk1"/>
                </a:solidFill>
                <a:latin typeface="Calibri"/>
                <a:ea typeface="Calibri"/>
                <a:cs typeface="Calibri"/>
                <a:sym typeface="Calibri"/>
              </a:rPr>
              <a:t> wage</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 sz="1800">
                <a:solidFill>
                  <a:schemeClr val="dk1"/>
                </a:solidFill>
                <a:latin typeface="Calibri"/>
                <a:ea typeface="Calibri"/>
                <a:cs typeface="Calibri"/>
                <a:sym typeface="Calibri"/>
              </a:rPr>
              <a:t>Ukraine has high wage inequality  as that of the developing countries (i.e. Great extremes of wealth and poverty)</a:t>
            </a:r>
            <a:endParaRPr b="1" sz="1800">
              <a:solidFill>
                <a:schemeClr val="dk1"/>
              </a:solidFill>
              <a:latin typeface="Calibri"/>
              <a:ea typeface="Calibri"/>
              <a:cs typeface="Calibri"/>
              <a:sym typeface="Calibri"/>
            </a:endParaRPr>
          </a:p>
        </p:txBody>
      </p:sp>
      <p:sp>
        <p:nvSpPr>
          <p:cNvPr id="124" name="Google Shape;124;p24"/>
          <p:cNvSpPr txBox="1"/>
          <p:nvPr>
            <p:ph idx="2" type="body"/>
          </p:nvPr>
        </p:nvSpPr>
        <p:spPr>
          <a:xfrm>
            <a:off x="4789726" y="1602675"/>
            <a:ext cx="3932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None/>
            </a:pPr>
            <a:r>
              <a:rPr b="1" lang="en" sz="2100">
                <a:solidFill>
                  <a:schemeClr val="dk1"/>
                </a:solidFill>
                <a:latin typeface="Calibri"/>
                <a:ea typeface="Calibri"/>
                <a:cs typeface="Calibri"/>
                <a:sym typeface="Calibri"/>
              </a:rPr>
              <a:t>Eastern European Countries </a:t>
            </a:r>
            <a:endParaRPr b="1" sz="2100">
              <a:solidFill>
                <a:schemeClr val="dk1"/>
              </a:solidFill>
              <a:latin typeface="Calibri"/>
              <a:ea typeface="Calibri"/>
              <a:cs typeface="Calibri"/>
              <a:sym typeface="Calibri"/>
            </a:endParaRPr>
          </a:p>
          <a:p>
            <a:pPr indent="-317500" lvl="0" marL="457200" rtl="0" algn="l">
              <a:spcBef>
                <a:spcPts val="1600"/>
              </a:spcBef>
              <a:spcAft>
                <a:spcPts val="0"/>
              </a:spcAft>
              <a:buSzPts val="1400"/>
              <a:buFont typeface="Calibri"/>
              <a:buChar char="●"/>
            </a:pPr>
            <a:r>
              <a:rPr lang="en">
                <a:latin typeface="Calibri"/>
                <a:ea typeface="Calibri"/>
                <a:cs typeface="Calibri"/>
                <a:sym typeface="Calibri"/>
              </a:rPr>
              <a:t>The wage structure in Eastern European Countries widened for both men and women</a:t>
            </a:r>
            <a:endParaRPr>
              <a:latin typeface="Calibri"/>
              <a:ea typeface="Calibri"/>
              <a:cs typeface="Calibri"/>
              <a:sym typeface="Calibri"/>
            </a:endParaRPr>
          </a:p>
          <a:p>
            <a:pPr indent="-317500" lvl="0" marL="457200" rtl="0" algn="l">
              <a:spcBef>
                <a:spcPts val="1200"/>
              </a:spcBef>
              <a:spcAft>
                <a:spcPts val="0"/>
              </a:spcAft>
              <a:buSzPts val="1400"/>
              <a:buFont typeface="Calibri"/>
              <a:buChar char="●"/>
            </a:pPr>
            <a:r>
              <a:rPr lang="en">
                <a:latin typeface="Calibri"/>
                <a:ea typeface="Calibri"/>
                <a:cs typeface="Calibri"/>
                <a:sym typeface="Calibri"/>
              </a:rPr>
              <a:t>Increase in wage dispersion contrasted in  the upper half of the wage distribution (Poland and Hungary). While it was more symmetric in Czech Republic and Slovakia </a:t>
            </a:r>
            <a:r>
              <a:rPr lang="en">
                <a:latin typeface="Calibri"/>
                <a:ea typeface="Calibri"/>
                <a:cs typeface="Calibri"/>
                <a:sym typeface="Calibri"/>
              </a:rPr>
              <a:t>.</a:t>
            </a:r>
            <a:endParaRPr>
              <a:latin typeface="Calibri"/>
              <a:ea typeface="Calibri"/>
              <a:cs typeface="Calibri"/>
              <a:sym typeface="Calibri"/>
            </a:endParaRPr>
          </a:p>
          <a:p>
            <a:pPr indent="-317500" lvl="0" marL="457200" rtl="0" algn="l">
              <a:spcBef>
                <a:spcPts val="1200"/>
              </a:spcBef>
              <a:spcAft>
                <a:spcPts val="1200"/>
              </a:spcAft>
              <a:buSzPts val="1400"/>
              <a:buFont typeface="Calibri"/>
              <a:buChar char="●"/>
            </a:pPr>
            <a:r>
              <a:rPr lang="en">
                <a:latin typeface="Calibri"/>
                <a:ea typeface="Calibri"/>
                <a:cs typeface="Calibri"/>
                <a:sym typeface="Calibri"/>
              </a:rPr>
              <a:t>High minimum change </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974900" y="575950"/>
            <a:ext cx="77469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And what about Women ?</a:t>
            </a:r>
            <a:endParaRPr>
              <a:latin typeface="EB Garamond"/>
              <a:ea typeface="EB Garamond"/>
              <a:cs typeface="EB Garamond"/>
              <a:sym typeface="EB Garamond"/>
            </a:endParaRPr>
          </a:p>
        </p:txBody>
      </p:sp>
      <p:sp>
        <p:nvSpPr>
          <p:cNvPr id="130" name="Google Shape;130;p25"/>
          <p:cNvSpPr txBox="1"/>
          <p:nvPr>
            <p:ph idx="1" type="body"/>
          </p:nvPr>
        </p:nvSpPr>
        <p:spPr>
          <a:xfrm>
            <a:off x="757553" y="1523500"/>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Women are more than likely to earn the minimum wage over men. </a:t>
            </a:r>
            <a:endParaRPr b="1" i="1">
              <a:latin typeface="Calibri"/>
              <a:ea typeface="Calibri"/>
              <a:cs typeface="Calibri"/>
              <a:sym typeface="Calibri"/>
            </a:endParaRPr>
          </a:p>
          <a:p>
            <a:pPr indent="0" lvl="0" marL="0" rtl="0" algn="l">
              <a:spcBef>
                <a:spcPts val="1600"/>
              </a:spcBef>
              <a:spcAft>
                <a:spcPts val="0"/>
              </a:spcAft>
              <a:buNone/>
            </a:pPr>
            <a:r>
              <a:rPr b="1" i="1" lang="en">
                <a:latin typeface="Calibri"/>
                <a:ea typeface="Calibri"/>
                <a:cs typeface="Calibri"/>
                <a:sym typeface="Calibri"/>
              </a:rPr>
              <a:t>Russia and Ukraine</a:t>
            </a:r>
            <a:endParaRPr b="1" i="1">
              <a:latin typeface="Calibri"/>
              <a:ea typeface="Calibri"/>
              <a:cs typeface="Calibri"/>
              <a:sym typeface="Calibri"/>
            </a:endParaRPr>
          </a:p>
          <a:p>
            <a:pPr indent="-317500" lvl="0" marL="457200" rtl="0" algn="l">
              <a:spcBef>
                <a:spcPts val="1600"/>
              </a:spcBef>
              <a:spcAft>
                <a:spcPts val="0"/>
              </a:spcAft>
              <a:buSzPts val="1400"/>
              <a:buFont typeface="Calibri"/>
              <a:buChar char="-"/>
            </a:pPr>
            <a:r>
              <a:rPr lang="en">
                <a:latin typeface="Calibri"/>
                <a:ea typeface="Calibri"/>
                <a:cs typeface="Calibri"/>
                <a:sym typeface="Calibri"/>
              </a:rPr>
              <a:t>Penalise women more in Russia and Ukraine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With the widening of the wage structure explains the deterioration of female relative wages in Ukraine and Russia </a:t>
            </a:r>
            <a:endParaRPr>
              <a:latin typeface="Calibri"/>
              <a:ea typeface="Calibri"/>
              <a:cs typeface="Calibri"/>
              <a:sym typeface="Calibri"/>
            </a:endParaRPr>
          </a:p>
          <a:p>
            <a:pPr indent="0" lvl="0" marL="0" rtl="0" algn="l">
              <a:spcBef>
                <a:spcPts val="1600"/>
              </a:spcBef>
              <a:spcAft>
                <a:spcPts val="1600"/>
              </a:spcAft>
              <a:buNone/>
            </a:pPr>
            <a:r>
              <a:t/>
            </a:r>
            <a:endParaRPr>
              <a:latin typeface="Calibri"/>
              <a:ea typeface="Calibri"/>
              <a:cs typeface="Calibri"/>
              <a:sym typeface="Calibri"/>
            </a:endParaRPr>
          </a:p>
        </p:txBody>
      </p:sp>
      <p:sp>
        <p:nvSpPr>
          <p:cNvPr id="131" name="Google Shape;131;p25"/>
          <p:cNvSpPr txBox="1"/>
          <p:nvPr>
            <p:ph idx="2" type="body"/>
          </p:nvPr>
        </p:nvSpPr>
        <p:spPr>
          <a:xfrm>
            <a:off x="4702351" y="1211350"/>
            <a:ext cx="3870000" cy="300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a:latin typeface="Calibri"/>
                <a:ea typeface="Calibri"/>
                <a:cs typeface="Calibri"/>
                <a:sym typeface="Calibri"/>
              </a:rPr>
              <a:t>Eastern European Countries </a:t>
            </a:r>
            <a:endParaRPr b="1" i="1">
              <a:latin typeface="Calibri"/>
              <a:ea typeface="Calibri"/>
              <a:cs typeface="Calibri"/>
              <a:sym typeface="Calibri"/>
            </a:endParaRPr>
          </a:p>
          <a:p>
            <a:pPr indent="-317500" lvl="0" marL="457200" rtl="0" algn="ctr">
              <a:spcBef>
                <a:spcPts val="1600"/>
              </a:spcBef>
              <a:spcAft>
                <a:spcPts val="0"/>
              </a:spcAft>
              <a:buSzPts val="1400"/>
              <a:buFont typeface="Calibri"/>
              <a:buChar char="-"/>
            </a:pPr>
            <a:r>
              <a:rPr lang="en">
                <a:latin typeface="Calibri"/>
                <a:ea typeface="Calibri"/>
                <a:cs typeface="Calibri"/>
                <a:sym typeface="Calibri"/>
              </a:rPr>
              <a:t>Female wages to be more protected in the lower part of the wage distribution here than in Ukraine and Russia</a:t>
            </a:r>
            <a:endParaRPr>
              <a:latin typeface="Calibri"/>
              <a:ea typeface="Calibri"/>
              <a:cs typeface="Calibri"/>
              <a:sym typeface="Calibri"/>
            </a:endParaRPr>
          </a:p>
          <a:p>
            <a:pPr indent="-317500" lvl="0" marL="457200" rtl="0" algn="ctr">
              <a:spcBef>
                <a:spcPts val="0"/>
              </a:spcBef>
              <a:spcAft>
                <a:spcPts val="0"/>
              </a:spcAft>
              <a:buSzPts val="1400"/>
              <a:buFont typeface="Calibri"/>
              <a:buChar char="-"/>
            </a:pPr>
            <a:r>
              <a:rPr lang="en">
                <a:latin typeface="Calibri"/>
                <a:ea typeface="Calibri"/>
                <a:cs typeface="Calibri"/>
                <a:sym typeface="Calibri"/>
              </a:rPr>
              <a:t>Increase in wage dispersion</a:t>
            </a:r>
            <a:endParaRPr>
              <a:latin typeface="Calibri"/>
              <a:ea typeface="Calibri"/>
              <a:cs typeface="Calibri"/>
              <a:sym typeface="Calibri"/>
            </a:endParaRPr>
          </a:p>
          <a:p>
            <a:pPr indent="-317500" lvl="0" marL="457200" rtl="0" algn="ctr">
              <a:spcBef>
                <a:spcPts val="0"/>
              </a:spcBef>
              <a:spcAft>
                <a:spcPts val="0"/>
              </a:spcAft>
              <a:buSzPts val="1400"/>
              <a:buFont typeface="Calibri"/>
              <a:buChar char="-"/>
            </a:pPr>
            <a:r>
              <a:rPr lang="en">
                <a:latin typeface="Calibri"/>
                <a:ea typeface="Calibri"/>
                <a:cs typeface="Calibri"/>
                <a:sym typeface="Calibri"/>
              </a:rPr>
              <a:t>Widening of wage structure penalised women in Eastern Europe </a:t>
            </a:r>
            <a:r>
              <a:rPr lang="en">
                <a:latin typeface="Calibri"/>
                <a:ea typeface="Calibri"/>
                <a:cs typeface="Calibri"/>
                <a:sym typeface="Calibri"/>
              </a:rPr>
              <a:t> led to favourable changes in the gender-specific factors </a:t>
            </a:r>
            <a:endParaRPr>
              <a:latin typeface="Calibri"/>
              <a:ea typeface="Calibri"/>
              <a:cs typeface="Calibri"/>
              <a:sym typeface="Calibri"/>
            </a:endParaRPr>
          </a:p>
          <a:p>
            <a:pPr indent="-317500" lvl="0" marL="457200" rtl="0" algn="ctr">
              <a:spcBef>
                <a:spcPts val="0"/>
              </a:spcBef>
              <a:spcAft>
                <a:spcPts val="0"/>
              </a:spcAft>
              <a:buSzPts val="1400"/>
              <a:buFont typeface="Calibri"/>
              <a:buChar char="-"/>
            </a:pPr>
            <a:r>
              <a:rPr lang="en">
                <a:latin typeface="Calibri"/>
                <a:ea typeface="Calibri"/>
                <a:cs typeface="Calibri"/>
                <a:sym typeface="Calibri"/>
              </a:rPr>
              <a:t>Narrowing of the gender gap in these countries</a:t>
            </a:r>
            <a:endParaRPr>
              <a:latin typeface="Calibri"/>
              <a:ea typeface="Calibri"/>
              <a:cs typeface="Calibri"/>
              <a:sym typeface="Calibri"/>
            </a:endParaRPr>
          </a:p>
          <a:p>
            <a:pPr indent="-317500" lvl="0" marL="457200" rtl="0" algn="ctr">
              <a:spcBef>
                <a:spcPts val="0"/>
              </a:spcBef>
              <a:spcAft>
                <a:spcPts val="0"/>
              </a:spcAft>
              <a:buSzPts val="1400"/>
              <a:buFont typeface="Calibri"/>
              <a:buChar char="-"/>
            </a:pPr>
            <a:r>
              <a:rPr lang="en">
                <a:latin typeface="Calibri"/>
                <a:ea typeface="Calibri"/>
                <a:cs typeface="Calibri"/>
                <a:sym typeface="Calibri"/>
              </a:rPr>
              <a:t>Favourable changes in gender-specific factors more than offset this effect</a:t>
            </a:r>
            <a:endParaRPr>
              <a:latin typeface="Calibri"/>
              <a:ea typeface="Calibri"/>
              <a:cs typeface="Calibri"/>
              <a:sym typeface="Calibri"/>
            </a:endParaRPr>
          </a:p>
          <a:p>
            <a:pPr indent="0" lvl="0" marL="457200" rtl="0" algn="ctr">
              <a:spcBef>
                <a:spcPts val="1600"/>
              </a:spcBef>
              <a:spcAft>
                <a:spcPts val="1600"/>
              </a:spcAft>
              <a:buNone/>
            </a:pPr>
            <a:r>
              <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26"/>
          <p:cNvPicPr preferRelativeResize="0"/>
          <p:nvPr/>
        </p:nvPicPr>
        <p:blipFill>
          <a:blip r:embed="rId3">
            <a:alphaModFix/>
          </a:blip>
          <a:stretch>
            <a:fillRect/>
          </a:stretch>
        </p:blipFill>
        <p:spPr>
          <a:xfrm>
            <a:off x="1271700" y="54675"/>
            <a:ext cx="5932750"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2400250" y="41760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Wage Structure</a:t>
            </a:r>
            <a:endParaRPr/>
          </a:p>
        </p:txBody>
      </p:sp>
      <p:sp>
        <p:nvSpPr>
          <p:cNvPr id="142" name="Google Shape;142;p27"/>
          <p:cNvSpPr txBox="1"/>
          <p:nvPr>
            <p:ph idx="1" type="body"/>
          </p:nvPr>
        </p:nvSpPr>
        <p:spPr>
          <a:xfrm>
            <a:off x="352350" y="954050"/>
            <a:ext cx="8439300" cy="40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Russia and Ukraine wage structure widened more dramatically </a:t>
            </a:r>
            <a:endParaRPr b="1" sz="2100">
              <a:solidFill>
                <a:schemeClr val="dk1"/>
              </a:solidFill>
            </a:endParaRPr>
          </a:p>
          <a:p>
            <a:pPr indent="-304800" lvl="0" marL="457200" rtl="0" algn="l">
              <a:lnSpc>
                <a:spcPct val="100000"/>
              </a:lnSpc>
              <a:spcBef>
                <a:spcPts val="1600"/>
              </a:spcBef>
              <a:spcAft>
                <a:spcPts val="0"/>
              </a:spcAft>
              <a:buSzPts val="1200"/>
              <a:buFont typeface="Calibri"/>
              <a:buAutoNum type="arabicPeriod"/>
            </a:pPr>
            <a:r>
              <a:rPr lang="en" sz="1200">
                <a:latin typeface="Calibri"/>
                <a:ea typeface="Calibri"/>
                <a:cs typeface="Calibri"/>
                <a:sym typeface="Calibri"/>
              </a:rPr>
              <a:t>Differing labour market institutions</a:t>
            </a:r>
            <a:endParaRPr sz="1200">
              <a:latin typeface="Calibri"/>
              <a:ea typeface="Calibri"/>
              <a:cs typeface="Calibri"/>
              <a:sym typeface="Calibri"/>
            </a:endParaRPr>
          </a:p>
          <a:p>
            <a:pPr indent="-304800" lvl="0" marL="457200" rtl="0" algn="l">
              <a:lnSpc>
                <a:spcPct val="100000"/>
              </a:lnSpc>
              <a:spcBef>
                <a:spcPts val="1200"/>
              </a:spcBef>
              <a:spcAft>
                <a:spcPts val="0"/>
              </a:spcAft>
              <a:buSzPts val="1200"/>
              <a:buFont typeface="Calibri"/>
              <a:buAutoNum type="arabicPeriod"/>
            </a:pPr>
            <a:r>
              <a:rPr lang="en" sz="1200">
                <a:latin typeface="Calibri"/>
                <a:ea typeface="Calibri"/>
                <a:cs typeface="Calibri"/>
                <a:sym typeface="Calibri"/>
              </a:rPr>
              <a:t>Dismantling the centralised wage-setting system allow the previously distorted wage structure to freely adjust to reflect scarcities and regards accordingly</a:t>
            </a:r>
            <a:endParaRPr sz="1200">
              <a:latin typeface="Calibri"/>
              <a:ea typeface="Calibri"/>
              <a:cs typeface="Calibri"/>
              <a:sym typeface="Calibri"/>
            </a:endParaRPr>
          </a:p>
          <a:p>
            <a:pPr indent="-304800" lvl="0" marL="457200" rtl="0" algn="l">
              <a:lnSpc>
                <a:spcPct val="100000"/>
              </a:lnSpc>
              <a:spcBef>
                <a:spcPts val="1200"/>
              </a:spcBef>
              <a:spcAft>
                <a:spcPts val="0"/>
              </a:spcAft>
              <a:buSzPts val="1200"/>
              <a:buAutoNum type="arabicPeriod"/>
            </a:pPr>
            <a:r>
              <a:rPr lang="en" sz="1200">
                <a:latin typeface="Calibri"/>
                <a:ea typeface="Calibri"/>
                <a:cs typeface="Calibri"/>
                <a:sym typeface="Calibri"/>
              </a:rPr>
              <a:t>Most countries, replaced the centralised wage  -setting with new institutions that had potential to distort the wage structure in new ways </a:t>
            </a:r>
            <a:endParaRPr sz="1200">
              <a:latin typeface="Calibri"/>
              <a:ea typeface="Calibri"/>
              <a:cs typeface="Calibri"/>
              <a:sym typeface="Calibri"/>
            </a:endParaRPr>
          </a:p>
          <a:p>
            <a:pPr indent="-304800" lvl="0" marL="457200" rtl="0" algn="l">
              <a:lnSpc>
                <a:spcPct val="100000"/>
              </a:lnSpc>
              <a:spcBef>
                <a:spcPts val="1200"/>
              </a:spcBef>
              <a:spcAft>
                <a:spcPts val="0"/>
              </a:spcAft>
              <a:buSzPts val="1200"/>
              <a:buFont typeface="Calibri"/>
              <a:buAutoNum type="arabicPeriod"/>
            </a:pPr>
            <a:r>
              <a:rPr lang="en" sz="1200">
                <a:latin typeface="Calibri"/>
                <a:ea typeface="Calibri"/>
                <a:cs typeface="Calibri"/>
                <a:sym typeface="Calibri"/>
              </a:rPr>
              <a:t>Narrowing the wage structure : </a:t>
            </a:r>
            <a:endParaRPr sz="1200">
              <a:latin typeface="Calibri"/>
              <a:ea typeface="Calibri"/>
              <a:cs typeface="Calibri"/>
              <a:sym typeface="Calibri"/>
            </a:endParaRPr>
          </a:p>
          <a:p>
            <a:pPr indent="-304800" lvl="1" marL="914400" rtl="0" algn="l">
              <a:lnSpc>
                <a:spcPct val="100000"/>
              </a:lnSpc>
              <a:spcBef>
                <a:spcPts val="1200"/>
              </a:spcBef>
              <a:spcAft>
                <a:spcPts val="0"/>
              </a:spcAft>
              <a:buSzPts val="1200"/>
              <a:buFont typeface="Calibri"/>
              <a:buAutoNum type="alphaLcPeriod"/>
            </a:pPr>
            <a:r>
              <a:rPr lang="en">
                <a:latin typeface="Calibri"/>
                <a:ea typeface="Calibri"/>
                <a:cs typeface="Calibri"/>
                <a:sym typeface="Calibri"/>
              </a:rPr>
              <a:t>Impositions of tax based income policies</a:t>
            </a:r>
            <a:endParaRPr>
              <a:latin typeface="Calibri"/>
              <a:ea typeface="Calibri"/>
              <a:cs typeface="Calibri"/>
              <a:sym typeface="Calibri"/>
            </a:endParaRPr>
          </a:p>
          <a:p>
            <a:pPr indent="-304800" lvl="1" marL="914400" rtl="0" algn="l">
              <a:lnSpc>
                <a:spcPct val="100000"/>
              </a:lnSpc>
              <a:spcBef>
                <a:spcPts val="1200"/>
              </a:spcBef>
              <a:spcAft>
                <a:spcPts val="0"/>
              </a:spcAft>
              <a:buSzPts val="1200"/>
              <a:buFont typeface="Calibri"/>
              <a:buAutoNum type="alphaLcPeriod"/>
            </a:pPr>
            <a:r>
              <a:rPr lang="en">
                <a:latin typeface="Calibri"/>
                <a:ea typeface="Calibri"/>
                <a:cs typeface="Calibri"/>
                <a:sym typeface="Calibri"/>
              </a:rPr>
              <a:t>Indexation of minimum wages</a:t>
            </a:r>
            <a:endParaRPr>
              <a:latin typeface="Calibri"/>
              <a:ea typeface="Calibri"/>
              <a:cs typeface="Calibri"/>
              <a:sym typeface="Calibri"/>
            </a:endParaRPr>
          </a:p>
          <a:p>
            <a:pPr indent="-304800" lvl="1" marL="914400" rtl="0" algn="l">
              <a:lnSpc>
                <a:spcPct val="100000"/>
              </a:lnSpc>
              <a:spcBef>
                <a:spcPts val="1200"/>
              </a:spcBef>
              <a:spcAft>
                <a:spcPts val="0"/>
              </a:spcAft>
              <a:buSzPts val="1200"/>
              <a:buFont typeface="Calibri"/>
              <a:buAutoNum type="alphaLcPeriod"/>
            </a:pPr>
            <a:r>
              <a:rPr lang="en">
                <a:latin typeface="Calibri"/>
                <a:ea typeface="Calibri"/>
                <a:cs typeface="Calibri"/>
                <a:sym typeface="Calibri"/>
              </a:rPr>
              <a:t>Emergence of minimum wages </a:t>
            </a:r>
            <a:endParaRPr>
              <a:latin typeface="Calibri"/>
              <a:ea typeface="Calibri"/>
              <a:cs typeface="Calibri"/>
              <a:sym typeface="Calibri"/>
            </a:endParaRPr>
          </a:p>
          <a:p>
            <a:pPr indent="-304800" lvl="1" marL="914400" rtl="0" algn="l">
              <a:lnSpc>
                <a:spcPct val="100000"/>
              </a:lnSpc>
              <a:spcBef>
                <a:spcPts val="1200"/>
              </a:spcBef>
              <a:spcAft>
                <a:spcPts val="1200"/>
              </a:spcAft>
              <a:buSzPts val="1200"/>
              <a:buFont typeface="Calibri"/>
              <a:buAutoNum type="alphaLcPeriod"/>
            </a:pPr>
            <a:r>
              <a:rPr lang="en">
                <a:latin typeface="Calibri"/>
                <a:ea typeface="Calibri"/>
                <a:cs typeface="Calibri"/>
                <a:sym typeface="Calibri"/>
              </a:rPr>
              <a:t>Emergence</a:t>
            </a:r>
            <a:r>
              <a:rPr lang="en">
                <a:latin typeface="Calibri"/>
                <a:ea typeface="Calibri"/>
                <a:cs typeface="Calibri"/>
                <a:sym typeface="Calibri"/>
              </a:rPr>
              <a:t> of collective </a:t>
            </a:r>
            <a:r>
              <a:rPr lang="en">
                <a:latin typeface="Calibri"/>
                <a:ea typeface="Calibri"/>
                <a:cs typeface="Calibri"/>
                <a:sym typeface="Calibri"/>
              </a:rPr>
              <a:t>bargaining</a:t>
            </a:r>
            <a:r>
              <a:rPr lang="en">
                <a:latin typeface="Calibri"/>
                <a:ea typeface="Calibri"/>
                <a:cs typeface="Calibri"/>
                <a:sym typeface="Calibri"/>
              </a:rPr>
              <a:t> </a:t>
            </a:r>
            <a:r>
              <a:rPr lang="en">
                <a:latin typeface="Calibri"/>
                <a:ea typeface="Calibri"/>
                <a:cs typeface="Calibri"/>
                <a:sym typeface="Calibri"/>
              </a:rPr>
              <a:t>arrangements</a:t>
            </a:r>
            <a:r>
              <a:rPr lang="en">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146" name="Shape 146"/>
        <p:cNvGrpSpPr/>
        <p:nvPr/>
      </p:nvGrpSpPr>
      <p:grpSpPr>
        <a:xfrm>
          <a:off x="0" y="0"/>
          <a:ext cx="0" cy="0"/>
          <a:chOff x="0" y="0"/>
          <a:chExt cx="0" cy="0"/>
        </a:xfrm>
      </p:grpSpPr>
      <p:sp>
        <p:nvSpPr>
          <p:cNvPr id="147" name="Google Shape;147;p28"/>
          <p:cNvSpPr txBox="1"/>
          <p:nvPr>
            <p:ph type="title"/>
          </p:nvPr>
        </p:nvSpPr>
        <p:spPr>
          <a:xfrm>
            <a:off x="282450" y="465600"/>
            <a:ext cx="8579100" cy="411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Institutional arrangements across these countries are diverse and labour market policies have been implemented with different effects, countries with the most decentralised wage-setting system (Russia and Ukraine). The greatest increase in wage inequality over the period</a:t>
            </a:r>
            <a:endParaRPr sz="2400">
              <a:latin typeface="Calibri"/>
              <a:ea typeface="Calibri"/>
              <a:cs typeface="Calibri"/>
              <a:sym typeface="Calibri"/>
            </a:endParaRPr>
          </a:p>
          <a:p>
            <a:pPr indent="-317500" lvl="0" marL="457200" rtl="0" algn="l">
              <a:spcBef>
                <a:spcPts val="0"/>
              </a:spcBef>
              <a:spcAft>
                <a:spcPts val="0"/>
              </a:spcAft>
              <a:buClr>
                <a:schemeClr val="dk2"/>
              </a:buClr>
              <a:buSzPts val="1400"/>
              <a:buFont typeface="Calibri"/>
              <a:buChar char="●"/>
            </a:pPr>
            <a:r>
              <a:rPr b="1" lang="en" sz="1400">
                <a:solidFill>
                  <a:schemeClr val="dk2"/>
                </a:solidFill>
                <a:latin typeface="Calibri"/>
                <a:ea typeface="Calibri"/>
                <a:cs typeface="Calibri"/>
                <a:sym typeface="Calibri"/>
              </a:rPr>
              <a:t>less unequal wage distributions those with effective incomes policies, collective bargaining arrangements and relatively high minimum wages </a:t>
            </a:r>
            <a:endParaRPr b="1" sz="1400">
              <a:solidFill>
                <a:schemeClr val="dk2"/>
              </a:solidFill>
              <a:latin typeface="Calibri"/>
              <a:ea typeface="Calibri"/>
              <a:cs typeface="Calibri"/>
              <a:sym typeface="Calibri"/>
            </a:endParaRPr>
          </a:p>
          <a:p>
            <a:pPr indent="-317500" lvl="0" marL="457200" rtl="0" algn="just">
              <a:lnSpc>
                <a:spcPct val="115000"/>
              </a:lnSpc>
              <a:spcBef>
                <a:spcPts val="0"/>
              </a:spcBef>
              <a:spcAft>
                <a:spcPts val="0"/>
              </a:spcAft>
              <a:buClr>
                <a:schemeClr val="dk2"/>
              </a:buClr>
              <a:buSzPts val="1400"/>
              <a:buFont typeface="Calibri"/>
              <a:buChar char="●"/>
            </a:pPr>
            <a:r>
              <a:rPr b="1" lang="en" sz="1400">
                <a:solidFill>
                  <a:schemeClr val="dk2"/>
                </a:solidFill>
                <a:latin typeface="Calibri"/>
                <a:ea typeface="Calibri"/>
                <a:cs typeface="Calibri"/>
                <a:sym typeface="Calibri"/>
              </a:rPr>
              <a:t>Differing changes in wage inequality – related to differing initial levels of macroeconomic disequilibrium across countries</a:t>
            </a:r>
            <a:endParaRPr b="1" sz="1400">
              <a:solidFill>
                <a:schemeClr val="dk2"/>
              </a:solidFill>
              <a:latin typeface="Calibri"/>
              <a:ea typeface="Calibri"/>
              <a:cs typeface="Calibri"/>
              <a:sym typeface="Calibri"/>
            </a:endParaRPr>
          </a:p>
          <a:p>
            <a:pPr indent="-317500" lvl="0" marL="457200" rtl="0" algn="just">
              <a:lnSpc>
                <a:spcPct val="115000"/>
              </a:lnSpc>
              <a:spcBef>
                <a:spcPts val="0"/>
              </a:spcBef>
              <a:spcAft>
                <a:spcPts val="0"/>
              </a:spcAft>
              <a:buClr>
                <a:schemeClr val="dk2"/>
              </a:buClr>
              <a:buSzPts val="1400"/>
              <a:buFont typeface="Calibri"/>
              <a:buChar char="●"/>
            </a:pPr>
            <a:r>
              <a:rPr b="1" lang="en" sz="1400">
                <a:solidFill>
                  <a:schemeClr val="dk2"/>
                </a:solidFill>
                <a:latin typeface="Calibri"/>
                <a:ea typeface="Calibri"/>
                <a:cs typeface="Calibri"/>
                <a:sym typeface="Calibri"/>
              </a:rPr>
              <a:t>Difficult to provide statistical evidence on this hypothesis – it does appear that wage inequality is higher in countries of the former Soviet Union – experienced well-known, dramatic shortages of consumer goods in late 1980s </a:t>
            </a:r>
            <a:endParaRPr b="1" sz="1400">
              <a:solidFill>
                <a:schemeClr val="dk2"/>
              </a:solidFill>
              <a:latin typeface="Calibri"/>
              <a:ea typeface="Calibri"/>
              <a:cs typeface="Calibri"/>
              <a:sym typeface="Calibri"/>
            </a:endParaRPr>
          </a:p>
          <a:p>
            <a:pPr indent="-317500" lvl="0" marL="457200" rtl="0" algn="just">
              <a:lnSpc>
                <a:spcPct val="115000"/>
              </a:lnSpc>
              <a:spcBef>
                <a:spcPts val="0"/>
              </a:spcBef>
              <a:spcAft>
                <a:spcPts val="0"/>
              </a:spcAft>
              <a:buClr>
                <a:schemeClr val="dk2"/>
              </a:buClr>
              <a:buSzPts val="1400"/>
              <a:buFont typeface="Calibri"/>
              <a:buChar char="●"/>
            </a:pPr>
            <a:r>
              <a:rPr b="1" lang="en" sz="1400">
                <a:solidFill>
                  <a:schemeClr val="dk2"/>
                </a:solidFill>
                <a:latin typeface="Calibri"/>
                <a:ea typeface="Calibri"/>
                <a:cs typeface="Calibri"/>
                <a:sym typeface="Calibri"/>
              </a:rPr>
              <a:t>Initial disequilibrium will result in greater labour market adjustments in response to price and wage liberalisation</a:t>
            </a:r>
            <a:endParaRPr b="1" sz="1400">
              <a:solidFill>
                <a:schemeClr val="dk2"/>
              </a:solidFill>
              <a:latin typeface="Calibri"/>
              <a:ea typeface="Calibri"/>
              <a:cs typeface="Calibri"/>
              <a:sym typeface="Calibri"/>
            </a:endParaRPr>
          </a:p>
          <a:p>
            <a:pPr indent="-317500" lvl="0" marL="457200" rtl="0" algn="just">
              <a:lnSpc>
                <a:spcPct val="115000"/>
              </a:lnSpc>
              <a:spcBef>
                <a:spcPts val="0"/>
              </a:spcBef>
              <a:spcAft>
                <a:spcPts val="0"/>
              </a:spcAft>
              <a:buClr>
                <a:schemeClr val="dk2"/>
              </a:buClr>
              <a:buSzPts val="1400"/>
              <a:buFont typeface="Calibri"/>
              <a:buChar char="●"/>
            </a:pPr>
            <a:r>
              <a:rPr b="1" lang="en" sz="1400">
                <a:solidFill>
                  <a:schemeClr val="dk2"/>
                </a:solidFill>
                <a:latin typeface="Calibri"/>
                <a:ea typeface="Calibri"/>
                <a:cs typeface="Calibri"/>
                <a:sym typeface="Calibri"/>
              </a:rPr>
              <a:t>It will create more opportunities for workers to earn rents in early years of transition</a:t>
            </a:r>
            <a:endParaRPr b="1" sz="1400">
              <a:solidFill>
                <a:schemeClr val="dk2"/>
              </a:solidFill>
              <a:latin typeface="Calibri"/>
              <a:ea typeface="Calibri"/>
              <a:cs typeface="Calibri"/>
              <a:sym typeface="Calibri"/>
            </a:endParaRPr>
          </a:p>
          <a:p>
            <a:pPr indent="0" lvl="0" marL="457200" rtl="0" algn="l">
              <a:spcBef>
                <a:spcPts val="0"/>
              </a:spcBef>
              <a:spcAft>
                <a:spcPts val="0"/>
              </a:spcAft>
              <a:buNone/>
            </a:pPr>
            <a:r>
              <a:t/>
            </a:r>
            <a:endParaRPr sz="1200">
              <a:solidFill>
                <a:schemeClr val="dk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Google Shape;152;p29"/>
          <p:cNvPicPr preferRelativeResize="0"/>
          <p:nvPr/>
        </p:nvPicPr>
        <p:blipFill rotWithShape="1">
          <a:blip r:embed="rId3">
            <a:alphaModFix/>
          </a:blip>
          <a:srcRect b="3016" l="0" r="0" t="3007"/>
          <a:stretch/>
        </p:blipFill>
        <p:spPr>
          <a:xfrm>
            <a:off x="4308425" y="308000"/>
            <a:ext cx="4527600" cy="4511701"/>
          </a:xfrm>
          <a:prstGeom prst="rect">
            <a:avLst/>
          </a:prstGeom>
          <a:noFill/>
          <a:ln cap="flat" cmpd="sng" w="9525">
            <a:solidFill>
              <a:srgbClr val="D9D9D9"/>
            </a:solidFill>
            <a:prstDash val="solid"/>
            <a:round/>
            <a:headEnd len="sm" w="sm" type="none"/>
            <a:tailEnd len="sm" w="sm" type="none"/>
          </a:ln>
        </p:spPr>
      </p:pic>
      <p:sp>
        <p:nvSpPr>
          <p:cNvPr id="153" name="Google Shape;153;p29"/>
          <p:cNvSpPr txBox="1"/>
          <p:nvPr/>
        </p:nvSpPr>
        <p:spPr>
          <a:xfrm>
            <a:off x="0" y="550775"/>
            <a:ext cx="4308300" cy="283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Lato"/>
              <a:ea typeface="Lato"/>
              <a:cs typeface="Lato"/>
              <a:sym typeface="Lato"/>
            </a:endParaRPr>
          </a:p>
          <a:p>
            <a:pPr indent="0" lvl="0" marL="0" rtl="0" algn="ctr">
              <a:spcBef>
                <a:spcPts val="0"/>
              </a:spcBef>
              <a:spcAft>
                <a:spcPts val="0"/>
              </a:spcAft>
              <a:buNone/>
            </a:pPr>
            <a:r>
              <a:t/>
            </a:r>
            <a:endParaRPr sz="1800">
              <a:latin typeface="Lato"/>
              <a:ea typeface="Lato"/>
              <a:cs typeface="Lato"/>
              <a:sym typeface="Lato"/>
            </a:endParaRPr>
          </a:p>
          <a:p>
            <a:pPr indent="0" lvl="0" marL="0" rtl="0" algn="ctr">
              <a:spcBef>
                <a:spcPts val="0"/>
              </a:spcBef>
              <a:spcAft>
                <a:spcPts val="0"/>
              </a:spcAft>
              <a:buNone/>
            </a:pPr>
            <a:r>
              <a:t/>
            </a:r>
            <a:endParaRPr sz="1800">
              <a:latin typeface="Lato"/>
              <a:ea typeface="Lato"/>
              <a:cs typeface="Lato"/>
              <a:sym typeface="Lato"/>
            </a:endParaRPr>
          </a:p>
          <a:p>
            <a:pPr indent="0" lvl="0" marL="0" rtl="0" algn="ctr">
              <a:spcBef>
                <a:spcPts val="0"/>
              </a:spcBef>
              <a:spcAft>
                <a:spcPts val="0"/>
              </a:spcAft>
              <a:buNone/>
            </a:pPr>
            <a:r>
              <a:rPr lang="en" sz="1800">
                <a:latin typeface="Lato"/>
                <a:ea typeface="Lato"/>
                <a:cs typeface="Lato"/>
                <a:sym typeface="Lato"/>
              </a:rPr>
              <a:t>Since women have close to the same levels of  what is considered ‘potential’ labour market experience as do men, this price change will likely explain little of the change in the relative wages.</a:t>
            </a:r>
            <a:endParaRPr sz="1800">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0"/>
          <p:cNvSpPr txBox="1"/>
          <p:nvPr>
            <p:ph type="title"/>
          </p:nvPr>
        </p:nvSpPr>
        <p:spPr>
          <a:xfrm>
            <a:off x="790625" y="575950"/>
            <a:ext cx="7931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Widening Wage Structure in these countries</a:t>
            </a:r>
            <a:endParaRPr sz="2400"/>
          </a:p>
        </p:txBody>
      </p:sp>
      <p:sp>
        <p:nvSpPr>
          <p:cNvPr id="159" name="Google Shape;159;p30"/>
          <p:cNvSpPr txBox="1"/>
          <p:nvPr>
            <p:ph idx="1" type="body"/>
          </p:nvPr>
        </p:nvSpPr>
        <p:spPr>
          <a:xfrm>
            <a:off x="515246" y="1536825"/>
            <a:ext cx="8216400" cy="3061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libri"/>
              <a:buAutoNum type="arabicPeriod"/>
            </a:pPr>
            <a:r>
              <a:rPr b="1" lang="en" sz="1400">
                <a:solidFill>
                  <a:schemeClr val="dk1"/>
                </a:solidFill>
                <a:latin typeface="Calibri"/>
                <a:ea typeface="Calibri"/>
                <a:cs typeface="Calibri"/>
                <a:sym typeface="Calibri"/>
              </a:rPr>
              <a:t>Change in return to labour market skills </a:t>
            </a:r>
            <a:endParaRPr b="1" sz="14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AutoNum type="arabicPeriod"/>
            </a:pPr>
            <a:r>
              <a:rPr b="1" lang="en" sz="1400">
                <a:solidFill>
                  <a:schemeClr val="dk1"/>
                </a:solidFill>
                <a:latin typeface="Calibri"/>
                <a:ea typeface="Calibri"/>
                <a:cs typeface="Calibri"/>
                <a:sym typeface="Calibri"/>
              </a:rPr>
              <a:t>Improvements in female relative wage in Eastern Europe</a:t>
            </a:r>
            <a:endParaRPr b="1" sz="14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AutoNum type="arabicPeriod"/>
            </a:pPr>
            <a:r>
              <a:rPr b="1" lang="en" sz="1400">
                <a:solidFill>
                  <a:schemeClr val="dk1"/>
                </a:solidFill>
                <a:latin typeface="Calibri"/>
                <a:ea typeface="Calibri"/>
                <a:cs typeface="Calibri"/>
                <a:sym typeface="Calibri"/>
              </a:rPr>
              <a:t>Change in return to education for men and women</a:t>
            </a:r>
            <a:endParaRPr b="1" sz="14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AutoNum type="arabicPeriod"/>
            </a:pPr>
            <a:r>
              <a:rPr b="1" lang="en" sz="1400">
                <a:solidFill>
                  <a:schemeClr val="dk1"/>
                </a:solidFill>
                <a:latin typeface="Calibri"/>
                <a:ea typeface="Calibri"/>
                <a:cs typeface="Calibri"/>
                <a:sym typeface="Calibri"/>
              </a:rPr>
              <a:t>Women earn higher returns in education than men</a:t>
            </a:r>
            <a:endParaRPr b="1" sz="14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AutoNum type="arabicPeriod"/>
            </a:pPr>
            <a:r>
              <a:rPr b="1" lang="en" sz="1400">
                <a:solidFill>
                  <a:schemeClr val="dk1"/>
                </a:solidFill>
                <a:latin typeface="Calibri"/>
                <a:ea typeface="Calibri"/>
                <a:cs typeface="Calibri"/>
                <a:sym typeface="Calibri"/>
              </a:rPr>
              <a:t>Women continue to earn higher returns to education should increase the female to male ratio</a:t>
            </a:r>
            <a:endParaRPr b="1" sz="14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AutoNum type="arabicPeriod"/>
            </a:pPr>
            <a:r>
              <a:rPr b="1" lang="en" sz="1400">
                <a:solidFill>
                  <a:schemeClr val="dk1"/>
                </a:solidFill>
                <a:latin typeface="Calibri"/>
                <a:ea typeface="Calibri"/>
                <a:cs typeface="Calibri"/>
                <a:sym typeface="Calibri"/>
              </a:rPr>
              <a:t>Differing changes in returns to education are  unlikely to explain the differing experiences in the region </a:t>
            </a:r>
            <a:endParaRPr b="1" sz="14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AutoNum type="arabicPeriod"/>
            </a:pPr>
            <a:r>
              <a:rPr b="1" lang="en" sz="1400">
                <a:solidFill>
                  <a:schemeClr val="dk1"/>
                </a:solidFill>
                <a:latin typeface="Calibri"/>
                <a:ea typeface="Calibri"/>
                <a:cs typeface="Calibri"/>
                <a:sym typeface="Calibri"/>
              </a:rPr>
              <a:t>Changes in return have been mixed</a:t>
            </a:r>
            <a:endParaRPr b="1" sz="14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AutoNum type="arabicPeriod"/>
            </a:pPr>
            <a:r>
              <a:rPr b="1" lang="en" sz="1400">
                <a:solidFill>
                  <a:schemeClr val="dk1"/>
                </a:solidFill>
                <a:latin typeface="Calibri"/>
                <a:ea typeface="Calibri"/>
                <a:cs typeface="Calibri"/>
                <a:sym typeface="Calibri"/>
              </a:rPr>
              <a:t>Women have close to the same levels of potential labour market experience as men - Price change will likely explain little of the change in relative wage</a:t>
            </a:r>
            <a:endParaRPr b="1" sz="1400">
              <a:solidFill>
                <a:schemeClr val="dk1"/>
              </a:solidFill>
              <a:latin typeface="Calibri"/>
              <a:ea typeface="Calibri"/>
              <a:cs typeface="Calibri"/>
              <a:sym typeface="Calibri"/>
            </a:endParaRPr>
          </a:p>
          <a:p>
            <a:pPr indent="0" lvl="0" marL="457200" rtl="0" algn="l">
              <a:spcBef>
                <a:spcPts val="16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31"/>
          <p:cNvSpPr txBox="1"/>
          <p:nvPr>
            <p:ph type="title"/>
          </p:nvPr>
        </p:nvSpPr>
        <p:spPr>
          <a:xfrm>
            <a:off x="518575" y="575950"/>
            <a:ext cx="8203200" cy="94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Decomposing the Change in the Female-Wage </a:t>
            </a:r>
            <a:r>
              <a:rPr lang="en"/>
              <a:t>Difference</a:t>
            </a:r>
            <a:endParaRPr/>
          </a:p>
        </p:txBody>
      </p:sp>
      <p:sp>
        <p:nvSpPr>
          <p:cNvPr id="165" name="Google Shape;165;p31"/>
          <p:cNvSpPr txBox="1"/>
          <p:nvPr>
            <p:ph idx="1" type="body"/>
          </p:nvPr>
        </p:nvSpPr>
        <p:spPr>
          <a:xfrm>
            <a:off x="518574" y="1602675"/>
            <a:ext cx="37683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 change in the gender wage differential can be decomposed into changes due to gender-specific factors (</a:t>
            </a:r>
            <a:r>
              <a:rPr lang="en"/>
              <a:t>observable skills and discrimination ).</a:t>
            </a:r>
            <a:endParaRPr/>
          </a:p>
          <a:p>
            <a:pPr indent="-317500" lvl="0" marL="457200" rtl="0" algn="l">
              <a:spcBef>
                <a:spcPts val="0"/>
              </a:spcBef>
              <a:spcAft>
                <a:spcPts val="0"/>
              </a:spcAft>
              <a:buSzPts val="1400"/>
              <a:buChar char="●"/>
            </a:pPr>
            <a:r>
              <a:rPr lang="en"/>
              <a:t>As well as the widening of the wage structure </a:t>
            </a:r>
            <a:endParaRPr/>
          </a:p>
          <a:p>
            <a:pPr indent="-317500" lvl="0" marL="457200" rtl="0" algn="l">
              <a:spcBef>
                <a:spcPts val="0"/>
              </a:spcBef>
              <a:spcAft>
                <a:spcPts val="0"/>
              </a:spcAft>
              <a:buSzPts val="1400"/>
              <a:buChar char="●"/>
            </a:pPr>
            <a:r>
              <a:rPr lang="en"/>
              <a:t>The first technique was first developed </a:t>
            </a:r>
            <a:r>
              <a:rPr lang="en"/>
              <a:t>by Juhn, Murphy and Pierce (1991)</a:t>
            </a:r>
            <a:endParaRPr/>
          </a:p>
          <a:p>
            <a:pPr indent="0" lvl="0" marL="0" rtl="0" algn="l">
              <a:spcBef>
                <a:spcPts val="1600"/>
              </a:spcBef>
              <a:spcAft>
                <a:spcPts val="1600"/>
              </a:spcAft>
              <a:buNone/>
            </a:pPr>
            <a:r>
              <a:t/>
            </a:r>
            <a:endParaRPr/>
          </a:p>
        </p:txBody>
      </p:sp>
      <p:sp>
        <p:nvSpPr>
          <p:cNvPr id="166" name="Google Shape;166;p31"/>
          <p:cNvSpPr txBox="1"/>
          <p:nvPr>
            <p:ph idx="2" type="body"/>
          </p:nvPr>
        </p:nvSpPr>
        <p:spPr>
          <a:xfrm>
            <a:off x="4131225" y="1602675"/>
            <a:ext cx="45909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Blau And Kahn (1997)</a:t>
            </a:r>
            <a:endParaRPr/>
          </a:p>
          <a:p>
            <a:pPr indent="-317500" lvl="0" marL="457200" rtl="0" algn="l">
              <a:spcBef>
                <a:spcPts val="1600"/>
              </a:spcBef>
              <a:spcAft>
                <a:spcPts val="0"/>
              </a:spcAft>
              <a:buSzPts val="1400"/>
              <a:buChar char="-"/>
            </a:pPr>
            <a:r>
              <a:rPr lang="en"/>
              <a:t>Used to examine changes in gender wage differentials in the US </a:t>
            </a:r>
            <a:endParaRPr/>
          </a:p>
          <a:p>
            <a:pPr indent="-317500" lvl="0" marL="457200" rtl="0" algn="l">
              <a:spcBef>
                <a:spcPts val="0"/>
              </a:spcBef>
              <a:spcAft>
                <a:spcPts val="0"/>
              </a:spcAft>
              <a:buSzPts val="1400"/>
              <a:buChar char="-"/>
            </a:pPr>
            <a:r>
              <a:rPr lang="en"/>
              <a:t>Compare international differences in gender wage differentials</a:t>
            </a:r>
            <a:endParaRPr/>
          </a:p>
          <a:p>
            <a:pPr indent="-317500" lvl="0" marL="457200" rtl="0" algn="l">
              <a:spcBef>
                <a:spcPts val="0"/>
              </a:spcBef>
              <a:spcAft>
                <a:spcPts val="0"/>
              </a:spcAft>
              <a:buSzPts val="1400"/>
              <a:buChar char="-"/>
            </a:pPr>
            <a:r>
              <a:rPr lang="en"/>
              <a:t>Decompose the gender wage differential into these components </a:t>
            </a:r>
            <a:endParaRPr/>
          </a:p>
          <a:p>
            <a:pPr indent="-317500" lvl="0" marL="457200" rtl="0" algn="l">
              <a:spcBef>
                <a:spcPts val="0"/>
              </a:spcBef>
              <a:spcAft>
                <a:spcPts val="0"/>
              </a:spcAft>
              <a:buSzPts val="1400"/>
              <a:buChar char="-"/>
            </a:pPr>
            <a:r>
              <a:rPr lang="en"/>
              <a:t>Male wage equation for period </a:t>
            </a:r>
            <a:r>
              <a:rPr i="1" lang="en"/>
              <a:t>t  highlight the  role of wage inequality can plan in explaining relative pay differences, traditional factors of discrimination &amp; differences in observed and unobserved skills</a:t>
            </a:r>
            <a:endParaRPr i="1"/>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2"/>
          <p:cNvSpPr txBox="1"/>
          <p:nvPr>
            <p:ph type="title"/>
          </p:nvPr>
        </p:nvSpPr>
        <p:spPr>
          <a:xfrm>
            <a:off x="1077000" y="575950"/>
            <a:ext cx="76449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Male Wage Equation for Period </a:t>
            </a:r>
            <a:r>
              <a:rPr i="1" lang="en"/>
              <a:t>t</a:t>
            </a:r>
            <a:endParaRPr i="1"/>
          </a:p>
        </p:txBody>
      </p:sp>
      <p:sp>
        <p:nvSpPr>
          <p:cNvPr id="172" name="Google Shape;172;p32"/>
          <p:cNvSpPr txBox="1"/>
          <p:nvPr>
            <p:ph idx="1" type="body"/>
          </p:nvPr>
        </p:nvSpPr>
        <p:spPr>
          <a:xfrm>
            <a:off x="591300" y="1084625"/>
            <a:ext cx="8552700" cy="3476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sz="1400"/>
          </a:p>
          <a:p>
            <a:pPr indent="-317500" lvl="0" marL="457200" rtl="0" algn="just">
              <a:spcBef>
                <a:spcPts val="1600"/>
              </a:spcBef>
              <a:spcAft>
                <a:spcPts val="0"/>
              </a:spcAft>
              <a:buSzPts val="1400"/>
              <a:buChar char="●"/>
            </a:pPr>
            <a:r>
              <a:rPr lang="en" sz="1400">
                <a:latin typeface="Arial"/>
                <a:ea typeface="Arial"/>
                <a:cs typeface="Arial"/>
                <a:sym typeface="Arial"/>
              </a:rPr>
              <a:t>W</a:t>
            </a:r>
            <a:r>
              <a:rPr baseline="-25000" lang="en" sz="1400">
                <a:latin typeface="Arial"/>
                <a:ea typeface="Arial"/>
                <a:cs typeface="Arial"/>
                <a:sym typeface="Arial"/>
              </a:rPr>
              <a:t>mt</a:t>
            </a:r>
            <a:r>
              <a:rPr lang="en" sz="1400">
                <a:latin typeface="Arial"/>
                <a:ea typeface="Arial"/>
                <a:cs typeface="Arial"/>
                <a:sym typeface="Arial"/>
              </a:rPr>
              <a:t> – log of monthly wages</a:t>
            </a:r>
            <a:endParaRPr sz="1400">
              <a:latin typeface="Arial"/>
              <a:ea typeface="Arial"/>
              <a:cs typeface="Arial"/>
              <a:sym typeface="Arial"/>
            </a:endParaRPr>
          </a:p>
          <a:p>
            <a:pPr indent="-317500" lvl="0" marL="457200" rtl="0" algn="just">
              <a:spcBef>
                <a:spcPts val="0"/>
              </a:spcBef>
              <a:spcAft>
                <a:spcPts val="0"/>
              </a:spcAft>
              <a:buSzPts val="1400"/>
              <a:buChar char="●"/>
            </a:pPr>
            <a:r>
              <a:rPr lang="en" sz="1400">
                <a:latin typeface="Arial"/>
                <a:ea typeface="Arial"/>
                <a:cs typeface="Arial"/>
                <a:sym typeface="Arial"/>
              </a:rPr>
              <a:t>X</a:t>
            </a:r>
            <a:r>
              <a:rPr baseline="-25000" lang="en" sz="1400">
                <a:latin typeface="Arial"/>
                <a:ea typeface="Arial"/>
                <a:cs typeface="Arial"/>
                <a:sym typeface="Arial"/>
              </a:rPr>
              <a:t>mt </a:t>
            </a:r>
            <a:r>
              <a:rPr lang="en" sz="1400">
                <a:latin typeface="Arial"/>
                <a:ea typeface="Arial"/>
                <a:cs typeface="Arial"/>
                <a:sym typeface="Arial"/>
              </a:rPr>
              <a:t>– vector of explanatory variables</a:t>
            </a:r>
            <a:endParaRPr sz="1400">
              <a:latin typeface="Arial"/>
              <a:ea typeface="Arial"/>
              <a:cs typeface="Arial"/>
              <a:sym typeface="Arial"/>
            </a:endParaRPr>
          </a:p>
          <a:p>
            <a:pPr indent="-317500" lvl="0" marL="457200" rtl="0" algn="just">
              <a:spcBef>
                <a:spcPts val="0"/>
              </a:spcBef>
              <a:spcAft>
                <a:spcPts val="0"/>
              </a:spcAft>
              <a:buSzPts val="1400"/>
              <a:buChar char="●"/>
            </a:pPr>
            <a:r>
              <a:rPr lang="en" sz="1400">
                <a:latin typeface="Arial"/>
                <a:ea typeface="Arial"/>
                <a:cs typeface="Arial"/>
                <a:sym typeface="Arial"/>
              </a:rPr>
              <a:t>B</a:t>
            </a:r>
            <a:r>
              <a:rPr baseline="-25000" lang="en" sz="1400">
                <a:latin typeface="Arial"/>
                <a:ea typeface="Arial"/>
                <a:cs typeface="Arial"/>
                <a:sym typeface="Arial"/>
              </a:rPr>
              <a:t>t</a:t>
            </a:r>
            <a:r>
              <a:rPr lang="en" sz="1400">
                <a:latin typeface="Arial"/>
                <a:ea typeface="Arial"/>
                <a:cs typeface="Arial"/>
                <a:sym typeface="Arial"/>
              </a:rPr>
              <a:t> – vector of coefficients</a:t>
            </a:r>
            <a:endParaRPr sz="1400">
              <a:latin typeface="Arial"/>
              <a:ea typeface="Arial"/>
              <a:cs typeface="Arial"/>
              <a:sym typeface="Arial"/>
            </a:endParaRPr>
          </a:p>
          <a:p>
            <a:pPr indent="-317500" lvl="0" marL="457200" rtl="0" algn="just">
              <a:spcBef>
                <a:spcPts val="0"/>
              </a:spcBef>
              <a:spcAft>
                <a:spcPts val="0"/>
              </a:spcAft>
              <a:buSzPts val="1400"/>
              <a:buChar char="●"/>
            </a:pPr>
            <a:r>
              <a:rPr lang="en" sz="1400">
                <a:latin typeface="Arial"/>
                <a:ea typeface="Arial"/>
                <a:cs typeface="Arial"/>
                <a:sym typeface="Arial"/>
              </a:rPr>
              <a:t>O</a:t>
            </a:r>
            <a:r>
              <a:rPr baseline="-25000" lang="en" sz="1400">
                <a:latin typeface="Arial"/>
                <a:ea typeface="Arial"/>
                <a:cs typeface="Arial"/>
                <a:sym typeface="Arial"/>
              </a:rPr>
              <a:t>t – </a:t>
            </a:r>
            <a:r>
              <a:rPr lang="en" sz="1400">
                <a:latin typeface="Arial"/>
                <a:ea typeface="Arial"/>
                <a:cs typeface="Arial"/>
                <a:sym typeface="Arial"/>
              </a:rPr>
              <a:t>standard </a:t>
            </a:r>
            <a:r>
              <a:rPr lang="en" sz="1400">
                <a:latin typeface="Arial"/>
                <a:ea typeface="Arial"/>
                <a:cs typeface="Arial"/>
                <a:sym typeface="Arial"/>
              </a:rPr>
              <a:t>deviation</a:t>
            </a:r>
            <a:r>
              <a:rPr lang="en" sz="1400">
                <a:latin typeface="Arial"/>
                <a:ea typeface="Arial"/>
                <a:cs typeface="Arial"/>
                <a:sym typeface="Arial"/>
              </a:rPr>
              <a:t> of the residual of male wage equation</a:t>
            </a:r>
            <a:endParaRPr sz="1400">
              <a:latin typeface="Arial"/>
              <a:ea typeface="Arial"/>
              <a:cs typeface="Arial"/>
              <a:sym typeface="Arial"/>
            </a:endParaRPr>
          </a:p>
          <a:p>
            <a:pPr indent="-317500" lvl="0" marL="457200" rtl="0" algn="just">
              <a:spcBef>
                <a:spcPts val="0"/>
              </a:spcBef>
              <a:spcAft>
                <a:spcPts val="0"/>
              </a:spcAft>
              <a:buSzPts val="1400"/>
              <a:buChar char="●"/>
            </a:pPr>
            <a:r>
              <a:rPr lang="en" sz="1400">
                <a:latin typeface="Arial"/>
                <a:ea typeface="Arial"/>
                <a:cs typeface="Arial"/>
                <a:sym typeface="Arial"/>
              </a:rPr>
              <a:t>0</a:t>
            </a:r>
            <a:r>
              <a:rPr baseline="-25000" lang="en" sz="1400">
                <a:latin typeface="Arial"/>
                <a:ea typeface="Arial"/>
                <a:cs typeface="Arial"/>
                <a:sym typeface="Arial"/>
              </a:rPr>
              <a:t>mt</a:t>
            </a:r>
            <a:r>
              <a:rPr lang="en" sz="1400">
                <a:latin typeface="Arial"/>
                <a:ea typeface="Arial"/>
                <a:cs typeface="Arial"/>
                <a:sym typeface="Arial"/>
              </a:rPr>
              <a:t>- standardised residual of the male wage regression with mean 0 and variance 1 (that is 0</a:t>
            </a:r>
            <a:r>
              <a:rPr baseline="-25000" lang="en" sz="1400">
                <a:latin typeface="Arial"/>
                <a:ea typeface="Arial"/>
                <a:cs typeface="Arial"/>
                <a:sym typeface="Arial"/>
              </a:rPr>
              <a:t>mt</a:t>
            </a:r>
            <a:r>
              <a:rPr lang="en" sz="1400">
                <a:latin typeface="Arial"/>
                <a:ea typeface="Arial"/>
                <a:cs typeface="Arial"/>
                <a:sym typeface="Arial"/>
              </a:rPr>
              <a:t>=e</a:t>
            </a:r>
            <a:r>
              <a:rPr baseline="-25000" lang="en" sz="1400">
                <a:latin typeface="Arial"/>
                <a:ea typeface="Arial"/>
                <a:cs typeface="Arial"/>
                <a:sym typeface="Arial"/>
              </a:rPr>
              <a:t>mt </a:t>
            </a:r>
            <a:r>
              <a:rPr lang="en" sz="1400">
                <a:latin typeface="Arial"/>
                <a:ea typeface="Arial"/>
                <a:cs typeface="Arial"/>
                <a:sym typeface="Arial"/>
              </a:rPr>
              <a:t>/ O</a:t>
            </a:r>
            <a:r>
              <a:rPr baseline="-25000" lang="en" sz="1400">
                <a:latin typeface="Arial"/>
                <a:ea typeface="Arial"/>
                <a:cs typeface="Arial"/>
                <a:sym typeface="Arial"/>
              </a:rPr>
              <a:t>t </a:t>
            </a:r>
            <a:r>
              <a:rPr lang="en" sz="1400">
                <a:latin typeface="Arial"/>
                <a:ea typeface="Arial"/>
                <a:cs typeface="Arial"/>
                <a:sym typeface="Arial"/>
              </a:rPr>
              <a:t> where e</a:t>
            </a:r>
            <a:r>
              <a:rPr baseline="-25000" lang="en" sz="1400">
                <a:latin typeface="Arial"/>
                <a:ea typeface="Arial"/>
                <a:cs typeface="Arial"/>
                <a:sym typeface="Arial"/>
              </a:rPr>
              <a:t>mt</a:t>
            </a:r>
            <a:r>
              <a:rPr lang="en" sz="1400">
                <a:latin typeface="Arial"/>
                <a:ea typeface="Arial"/>
                <a:cs typeface="Arial"/>
                <a:sym typeface="Arial"/>
              </a:rPr>
              <a:t> is the residuals from the male wage equation)</a:t>
            </a:r>
            <a:endParaRPr sz="1400">
              <a:latin typeface="Arial"/>
              <a:ea typeface="Arial"/>
              <a:cs typeface="Arial"/>
              <a:sym typeface="Arial"/>
            </a:endParaRPr>
          </a:p>
          <a:p>
            <a:pPr indent="-317500" lvl="0" marL="457200" rtl="0" algn="just">
              <a:spcBef>
                <a:spcPts val="0"/>
              </a:spcBef>
              <a:spcAft>
                <a:spcPts val="0"/>
              </a:spcAft>
              <a:buSzPts val="1400"/>
              <a:buChar char="●"/>
            </a:pPr>
            <a:r>
              <a:rPr lang="en" sz="1400"/>
              <a:t>Illustrates</a:t>
            </a:r>
            <a:r>
              <a:rPr lang="en" sz="1400"/>
              <a:t> the two components that </a:t>
            </a:r>
            <a:r>
              <a:rPr lang="en" sz="1400"/>
              <a:t>comprise</a:t>
            </a:r>
            <a:r>
              <a:rPr lang="en" sz="1400"/>
              <a:t> the residual : the </a:t>
            </a:r>
            <a:r>
              <a:rPr lang="en" sz="1400"/>
              <a:t>percentile</a:t>
            </a:r>
            <a:r>
              <a:rPr lang="en" sz="1400"/>
              <a:t> the </a:t>
            </a:r>
            <a:r>
              <a:rPr lang="en" sz="1400"/>
              <a:t>individual</a:t>
            </a:r>
            <a:r>
              <a:rPr lang="en" sz="1400"/>
              <a:t> occupies  in the residual </a:t>
            </a:r>
            <a:r>
              <a:rPr lang="en" sz="1400"/>
              <a:t>distribution</a:t>
            </a:r>
            <a:r>
              <a:rPr lang="en" sz="1400"/>
              <a:t> </a:t>
            </a:r>
            <a:r>
              <a:rPr lang="en" sz="1400">
                <a:latin typeface="Calibri"/>
                <a:ea typeface="Calibri"/>
                <a:cs typeface="Calibri"/>
                <a:sym typeface="Calibri"/>
              </a:rPr>
              <a:t>0</a:t>
            </a:r>
            <a:r>
              <a:rPr baseline="-25000" lang="en" sz="1400">
                <a:latin typeface="Calibri"/>
                <a:ea typeface="Calibri"/>
                <a:cs typeface="Calibri"/>
                <a:sym typeface="Calibri"/>
              </a:rPr>
              <a:t>mt</a:t>
            </a:r>
            <a:r>
              <a:rPr lang="en" sz="1400">
                <a:latin typeface="Calibri"/>
                <a:ea typeface="Calibri"/>
                <a:cs typeface="Calibri"/>
                <a:sym typeface="Calibri"/>
              </a:rPr>
              <a:t>.  </a:t>
            </a:r>
            <a:endParaRPr sz="1400">
              <a:latin typeface="Calibri"/>
              <a:ea typeface="Calibri"/>
              <a:cs typeface="Calibri"/>
              <a:sym typeface="Calibri"/>
            </a:endParaRPr>
          </a:p>
          <a:p>
            <a:pPr indent="-317500" lvl="0" marL="457200" rtl="0" algn="just">
              <a:spcBef>
                <a:spcPts val="0"/>
              </a:spcBef>
              <a:spcAft>
                <a:spcPts val="0"/>
              </a:spcAft>
              <a:buSzPts val="1400"/>
              <a:buFont typeface="Calibri"/>
              <a:buChar char="●"/>
            </a:pPr>
            <a:r>
              <a:rPr lang="en" sz="1400">
                <a:latin typeface="Calibri"/>
                <a:ea typeface="Calibri"/>
                <a:cs typeface="Calibri"/>
                <a:sym typeface="Calibri"/>
              </a:rPr>
              <a:t>Spread of the residual distribution itself represented by O</a:t>
            </a:r>
            <a:r>
              <a:rPr baseline="-25000" lang="en" sz="1400">
                <a:latin typeface="Calibri"/>
                <a:ea typeface="Calibri"/>
                <a:cs typeface="Calibri"/>
                <a:sym typeface="Calibri"/>
              </a:rPr>
              <a:t>t.</a:t>
            </a:r>
            <a:endParaRPr baseline="-25000" sz="1400">
              <a:latin typeface="Calibri"/>
              <a:ea typeface="Calibri"/>
              <a:cs typeface="Calibri"/>
              <a:sym typeface="Calibri"/>
            </a:endParaRPr>
          </a:p>
          <a:p>
            <a:pPr indent="-317500" lvl="0" marL="457200" rtl="0" algn="just">
              <a:spcBef>
                <a:spcPts val="0"/>
              </a:spcBef>
              <a:spcAft>
                <a:spcPts val="0"/>
              </a:spcAft>
              <a:buSzPts val="1400"/>
              <a:buFont typeface="Calibri"/>
              <a:buChar char="●"/>
            </a:pPr>
            <a:r>
              <a:rPr lang="en" sz="1400">
                <a:latin typeface="Calibri"/>
                <a:ea typeface="Calibri"/>
                <a:cs typeface="Calibri"/>
                <a:sym typeface="Calibri"/>
              </a:rPr>
              <a:t>This conceptual distinction is </a:t>
            </a:r>
            <a:r>
              <a:rPr lang="en" sz="1400">
                <a:latin typeface="Calibri"/>
                <a:ea typeface="Calibri"/>
                <a:cs typeface="Calibri"/>
                <a:sym typeface="Calibri"/>
              </a:rPr>
              <a:t>exploited</a:t>
            </a:r>
            <a:r>
              <a:rPr lang="en" sz="1400">
                <a:latin typeface="Calibri"/>
                <a:ea typeface="Calibri"/>
                <a:cs typeface="Calibri"/>
                <a:sym typeface="Calibri"/>
              </a:rPr>
              <a:t> by the JMP decomposition technique</a:t>
            </a:r>
            <a:endParaRPr baseline="-25000" sz="1400">
              <a:latin typeface="Calibri"/>
              <a:ea typeface="Calibri"/>
              <a:cs typeface="Calibri"/>
              <a:sym typeface="Calibri"/>
            </a:endParaRPr>
          </a:p>
        </p:txBody>
      </p:sp>
      <p:pic>
        <p:nvPicPr>
          <p:cNvPr id="173" name="Google Shape;173;p32"/>
          <p:cNvPicPr preferRelativeResize="0"/>
          <p:nvPr/>
        </p:nvPicPr>
        <p:blipFill>
          <a:blip r:embed="rId3">
            <a:alphaModFix/>
          </a:blip>
          <a:stretch>
            <a:fillRect/>
          </a:stretch>
        </p:blipFill>
        <p:spPr>
          <a:xfrm>
            <a:off x="4571988" y="1308250"/>
            <a:ext cx="3300778" cy="63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THIS PAPER </a:t>
            </a:r>
            <a:endParaRPr/>
          </a:p>
        </p:txBody>
      </p:sp>
      <p:sp>
        <p:nvSpPr>
          <p:cNvPr id="70" name="Google Shape;70;p15"/>
          <p:cNvSpPr txBox="1"/>
          <p:nvPr>
            <p:ph idx="2" type="body"/>
          </p:nvPr>
        </p:nvSpPr>
        <p:spPr>
          <a:xfrm>
            <a:off x="4939500" y="133250"/>
            <a:ext cx="4204500" cy="485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The author focuses on the question: ‘ Is the introduction of market reforms in </a:t>
            </a:r>
            <a:r>
              <a:rPr lang="en" sz="1400"/>
              <a:t>former</a:t>
            </a:r>
            <a:r>
              <a:rPr lang="en" sz="1400"/>
              <a:t> socialist countries a gender-neutral policy?’</a:t>
            </a:r>
            <a:endParaRPr sz="1400"/>
          </a:p>
          <a:p>
            <a:pPr indent="0" lvl="0" marL="0" rtl="0" algn="l">
              <a:spcBef>
                <a:spcPts val="1600"/>
              </a:spcBef>
              <a:spcAft>
                <a:spcPts val="0"/>
              </a:spcAft>
              <a:buNone/>
            </a:pPr>
            <a:r>
              <a:rPr lang="en" sz="1400"/>
              <a:t>Using: </a:t>
            </a:r>
            <a:endParaRPr sz="1400"/>
          </a:p>
          <a:p>
            <a:pPr indent="-317500" lvl="0" marL="457200" rtl="0" algn="l">
              <a:spcBef>
                <a:spcPts val="1600"/>
              </a:spcBef>
              <a:spcAft>
                <a:spcPts val="0"/>
              </a:spcAft>
              <a:buSzPts val="1400"/>
              <a:buAutoNum type="arabicPeriod"/>
            </a:pPr>
            <a:r>
              <a:rPr lang="en" sz="1400"/>
              <a:t>Household surveys </a:t>
            </a:r>
            <a:endParaRPr sz="1400"/>
          </a:p>
          <a:p>
            <a:pPr indent="-317500" lvl="0" marL="457200" rtl="0" algn="l">
              <a:spcBef>
                <a:spcPts val="0"/>
              </a:spcBef>
              <a:spcAft>
                <a:spcPts val="0"/>
              </a:spcAft>
              <a:buSzPts val="1400"/>
              <a:buAutoNum type="arabicPeriod"/>
            </a:pPr>
            <a:r>
              <a:rPr lang="en" sz="1400"/>
              <a:t>Published data from a wide range of countries </a:t>
            </a:r>
            <a:endParaRPr sz="1400"/>
          </a:p>
          <a:p>
            <a:pPr indent="0" lvl="0" marL="0" rtl="0" algn="l">
              <a:spcBef>
                <a:spcPts val="1600"/>
              </a:spcBef>
              <a:spcAft>
                <a:spcPts val="1600"/>
              </a:spcAft>
              <a:buNone/>
            </a:pPr>
            <a:r>
              <a:rPr lang="en" sz="1400"/>
              <a:t>This paper examines the gender wage gap within 1 to 2 years of the introduction of market reforms in each country. This </a:t>
            </a:r>
            <a:r>
              <a:rPr lang="en" sz="1400"/>
              <a:t>statistic</a:t>
            </a:r>
            <a:r>
              <a:rPr lang="en" sz="1400"/>
              <a:t> in itself does not capture the full range of women’s experiences in transitional countries.</a:t>
            </a:r>
            <a:endParaRPr sz="1400"/>
          </a:p>
        </p:txBody>
      </p:sp>
      <p:sp>
        <p:nvSpPr>
          <p:cNvPr id="71" name="Google Shape;71;p15"/>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Written by Elizabeth Brainerd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3"/>
          <p:cNvSpPr txBox="1"/>
          <p:nvPr>
            <p:ph type="title"/>
          </p:nvPr>
        </p:nvSpPr>
        <p:spPr>
          <a:xfrm>
            <a:off x="265500" y="1161475"/>
            <a:ext cx="4021500" cy="206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Male / Female Wage Gap Equation</a:t>
            </a:r>
            <a:endParaRPr/>
          </a:p>
          <a:p>
            <a:pPr indent="0" lvl="0" marL="0" rtl="0" algn="ctr">
              <a:spcBef>
                <a:spcPts val="0"/>
              </a:spcBef>
              <a:spcAft>
                <a:spcPts val="0"/>
              </a:spcAft>
              <a:buNone/>
            </a:pPr>
            <a:r>
              <a:t/>
            </a:r>
            <a:endParaRPr/>
          </a:p>
        </p:txBody>
      </p:sp>
      <p:sp>
        <p:nvSpPr>
          <p:cNvPr id="179" name="Google Shape;179;p33"/>
          <p:cNvSpPr txBox="1"/>
          <p:nvPr>
            <p:ph idx="2" type="body"/>
          </p:nvPr>
        </p:nvSpPr>
        <p:spPr>
          <a:xfrm>
            <a:off x="4939500" y="612425"/>
            <a:ext cx="3837000" cy="4419300"/>
          </a:xfrm>
          <a:prstGeom prst="rect">
            <a:avLst/>
          </a:prstGeom>
        </p:spPr>
        <p:txBody>
          <a:bodyPr anchorCtr="0" anchor="ctr" bIns="91425" lIns="91425" spcFirstLastPara="1" rIns="91425" wrap="square" tIns="91425">
            <a:noAutofit/>
          </a:bodyPr>
          <a:lstStyle/>
          <a:p>
            <a:pPr indent="-304800" lvl="0" marL="457200" rtl="0" algn="l">
              <a:spcBef>
                <a:spcPts val="0"/>
              </a:spcBef>
              <a:spcAft>
                <a:spcPts val="0"/>
              </a:spcAft>
              <a:buSzPts val="1200"/>
              <a:buAutoNum type="arabicPeriod"/>
            </a:pPr>
            <a:r>
              <a:rPr lang="en" sz="1200"/>
              <a:t>Reflects the wage a women’s would receive if her skills were rewarded at same rate at which men’s skills are rewarded </a:t>
            </a:r>
            <a:endParaRPr sz="1200"/>
          </a:p>
          <a:p>
            <a:pPr indent="-304800" lvl="0" marL="457200" rtl="0" algn="l">
              <a:spcBef>
                <a:spcPts val="0"/>
              </a:spcBef>
              <a:spcAft>
                <a:spcPts val="0"/>
              </a:spcAft>
              <a:buClr>
                <a:srgbClr val="EFEFEF"/>
              </a:buClr>
              <a:buSzPts val="1200"/>
              <a:buAutoNum type="arabicPeriod"/>
            </a:pPr>
            <a:r>
              <a:rPr lang="en" sz="1200">
                <a:solidFill>
                  <a:srgbClr val="EFEFEF"/>
                </a:solidFill>
              </a:rPr>
              <a:t>Deflated by the male </a:t>
            </a:r>
            <a:r>
              <a:rPr lang="en" sz="1200">
                <a:solidFill>
                  <a:srgbClr val="EFEFEF"/>
                </a:solidFill>
              </a:rPr>
              <a:t>standardised</a:t>
            </a:r>
            <a:r>
              <a:rPr lang="en" sz="1200">
                <a:solidFill>
                  <a:srgbClr val="EFEFEF"/>
                </a:solidFill>
              </a:rPr>
              <a:t> residual </a:t>
            </a:r>
            <a:endParaRPr sz="1200">
              <a:solidFill>
                <a:srgbClr val="EFEFEF"/>
              </a:solidFill>
            </a:endParaRPr>
          </a:p>
          <a:p>
            <a:pPr indent="-304800" lvl="0" marL="457200" rtl="0" algn="just">
              <a:spcBef>
                <a:spcPts val="0"/>
              </a:spcBef>
              <a:spcAft>
                <a:spcPts val="0"/>
              </a:spcAft>
              <a:buClr>
                <a:srgbClr val="EFEFEF"/>
              </a:buClr>
              <a:buSzPts val="1200"/>
              <a:buAutoNum type="arabicPeriod"/>
            </a:pPr>
            <a:r>
              <a:rPr lang="en" sz="1200">
                <a:solidFill>
                  <a:srgbClr val="EFEFEF"/>
                </a:solidFill>
                <a:latin typeface="Arial"/>
                <a:ea typeface="Arial"/>
                <a:cs typeface="Arial"/>
                <a:sym typeface="Arial"/>
              </a:rPr>
              <a:t>The gender wage gap in given period comprises an effect due to differences in observed skills between men and women</a:t>
            </a:r>
            <a:endParaRPr sz="1200">
              <a:solidFill>
                <a:srgbClr val="EFEFEF"/>
              </a:solidFill>
              <a:latin typeface="Arial"/>
              <a:ea typeface="Arial"/>
              <a:cs typeface="Arial"/>
              <a:sym typeface="Arial"/>
            </a:endParaRPr>
          </a:p>
          <a:p>
            <a:pPr indent="-304800" lvl="0" marL="457200" rtl="0" algn="just">
              <a:spcBef>
                <a:spcPts val="0"/>
              </a:spcBef>
              <a:spcAft>
                <a:spcPts val="0"/>
              </a:spcAft>
              <a:buClr>
                <a:srgbClr val="EFEFEF"/>
              </a:buClr>
              <a:buSzPts val="1200"/>
              <a:buAutoNum type="arabicPeriod"/>
            </a:pPr>
            <a:r>
              <a:rPr lang="en" sz="1200">
                <a:solidFill>
                  <a:srgbClr val="EFEFEF"/>
                </a:solidFill>
                <a:latin typeface="Arial"/>
                <a:ea typeface="Arial"/>
                <a:cs typeface="Arial"/>
                <a:sym typeface="Arial"/>
              </a:rPr>
              <a:t>Weighted by the return received by men to these skills</a:t>
            </a:r>
            <a:endParaRPr sz="1200">
              <a:solidFill>
                <a:srgbClr val="EFEFEF"/>
              </a:solidFill>
              <a:latin typeface="Arial"/>
              <a:ea typeface="Arial"/>
              <a:cs typeface="Arial"/>
              <a:sym typeface="Arial"/>
            </a:endParaRPr>
          </a:p>
          <a:p>
            <a:pPr indent="-304800" lvl="0" marL="457200" rtl="0" algn="just">
              <a:spcBef>
                <a:spcPts val="0"/>
              </a:spcBef>
              <a:spcAft>
                <a:spcPts val="0"/>
              </a:spcAft>
              <a:buClr>
                <a:srgbClr val="EFEFEF"/>
              </a:buClr>
              <a:buSzPts val="1200"/>
              <a:buAutoNum type="arabicPeriod"/>
            </a:pPr>
            <a:r>
              <a:rPr lang="en" sz="1200">
                <a:solidFill>
                  <a:srgbClr val="EFEFEF"/>
                </a:solidFill>
                <a:latin typeface="Arial"/>
                <a:ea typeface="Arial"/>
                <a:cs typeface="Arial"/>
                <a:sym typeface="Arial"/>
              </a:rPr>
              <a:t>Effect due to differences in the standardised residual</a:t>
            </a:r>
            <a:endParaRPr sz="1200">
              <a:solidFill>
                <a:srgbClr val="EFEFEF"/>
              </a:solidFill>
              <a:latin typeface="Arial"/>
              <a:ea typeface="Arial"/>
              <a:cs typeface="Arial"/>
              <a:sym typeface="Arial"/>
            </a:endParaRPr>
          </a:p>
          <a:p>
            <a:pPr indent="-304800" lvl="0" marL="457200" rtl="0" algn="just">
              <a:spcBef>
                <a:spcPts val="0"/>
              </a:spcBef>
              <a:spcAft>
                <a:spcPts val="0"/>
              </a:spcAft>
              <a:buClr>
                <a:srgbClr val="EFEFEF"/>
              </a:buClr>
              <a:buSzPts val="1200"/>
              <a:buAutoNum type="arabicPeriod"/>
            </a:pPr>
            <a:r>
              <a:rPr lang="en" sz="1200">
                <a:solidFill>
                  <a:srgbClr val="EFEFEF"/>
                </a:solidFill>
                <a:latin typeface="Arial"/>
                <a:ea typeface="Arial"/>
                <a:cs typeface="Arial"/>
                <a:sym typeface="Arial"/>
              </a:rPr>
              <a:t>Weighted by residual male inequality </a:t>
            </a:r>
            <a:endParaRPr sz="1200">
              <a:solidFill>
                <a:srgbClr val="EFEFEF"/>
              </a:solidFill>
              <a:latin typeface="Arial"/>
              <a:ea typeface="Arial"/>
              <a:cs typeface="Arial"/>
              <a:sym typeface="Arial"/>
            </a:endParaRPr>
          </a:p>
          <a:p>
            <a:pPr indent="0" lvl="0" marL="0" rtl="0" algn="l">
              <a:spcBef>
                <a:spcPts val="0"/>
              </a:spcBef>
              <a:spcAft>
                <a:spcPts val="1600"/>
              </a:spcAft>
              <a:buNone/>
            </a:pPr>
            <a:r>
              <a:t/>
            </a:r>
            <a:endParaRPr sz="1200"/>
          </a:p>
        </p:txBody>
      </p:sp>
      <p:pic>
        <p:nvPicPr>
          <p:cNvPr id="180" name="Google Shape;180;p33"/>
          <p:cNvPicPr preferRelativeResize="0"/>
          <p:nvPr/>
        </p:nvPicPr>
        <p:blipFill>
          <a:blip r:embed="rId3">
            <a:alphaModFix/>
          </a:blip>
          <a:stretch>
            <a:fillRect/>
          </a:stretch>
        </p:blipFill>
        <p:spPr>
          <a:xfrm>
            <a:off x="65075" y="2949948"/>
            <a:ext cx="4446050" cy="1042800"/>
          </a:xfrm>
          <a:prstGeom prst="rect">
            <a:avLst/>
          </a:prstGeom>
          <a:noFill/>
          <a:ln>
            <a:noFill/>
          </a:ln>
        </p:spPr>
      </p:pic>
      <p:pic>
        <p:nvPicPr>
          <p:cNvPr id="181" name="Google Shape;181;p33"/>
          <p:cNvPicPr preferRelativeResize="0"/>
          <p:nvPr/>
        </p:nvPicPr>
        <p:blipFill>
          <a:blip r:embed="rId4">
            <a:alphaModFix/>
          </a:blip>
          <a:stretch>
            <a:fillRect/>
          </a:stretch>
        </p:blipFill>
        <p:spPr>
          <a:xfrm>
            <a:off x="5225825" y="612425"/>
            <a:ext cx="3550673" cy="437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4"/>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Change in the Gender Gap between two periods t and t</a:t>
            </a:r>
            <a:endParaRPr/>
          </a:p>
        </p:txBody>
      </p:sp>
      <p:sp>
        <p:nvSpPr>
          <p:cNvPr id="187" name="Google Shape;187;p34"/>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228600" lvl="0" marL="0" rtl="0" algn="just">
              <a:spcBef>
                <a:spcPts val="0"/>
              </a:spcBef>
              <a:spcAft>
                <a:spcPts val="0"/>
              </a:spcAft>
              <a:buNone/>
            </a:pPr>
            <a:r>
              <a:rPr lang="en" sz="1200">
                <a:solidFill>
                  <a:srgbClr val="EFEFEF"/>
                </a:solidFill>
                <a:latin typeface="Arial"/>
                <a:ea typeface="Arial"/>
                <a:cs typeface="Arial"/>
                <a:sym typeface="Arial"/>
              </a:rPr>
              <a:t>³</a:t>
            </a:r>
            <a:r>
              <a:rPr lang="en" sz="1200">
                <a:solidFill>
                  <a:srgbClr val="EFEFEF"/>
                </a:solidFill>
                <a:latin typeface="Times New Roman"/>
                <a:ea typeface="Times New Roman"/>
                <a:cs typeface="Times New Roman"/>
                <a:sym typeface="Times New Roman"/>
              </a:rPr>
              <a:t> </a:t>
            </a:r>
            <a:r>
              <a:rPr lang="en" sz="1200">
                <a:solidFill>
                  <a:srgbClr val="EFEFEF"/>
                </a:solidFill>
                <a:latin typeface="Arial"/>
                <a:ea typeface="Arial"/>
                <a:cs typeface="Arial"/>
                <a:sym typeface="Arial"/>
              </a:rPr>
              <a:t>‘Observed X’s’ – reflects changes in the gender wage differential result from changes in the male-female differences in observes labour market skill (level of education/ years of work experience)</a:t>
            </a:r>
            <a:endParaRPr sz="1200">
              <a:solidFill>
                <a:srgbClr val="EFEFEF"/>
              </a:solidFill>
              <a:latin typeface="Arial"/>
              <a:ea typeface="Arial"/>
              <a:cs typeface="Arial"/>
              <a:sym typeface="Arial"/>
            </a:endParaRPr>
          </a:p>
          <a:p>
            <a:pPr indent="-228600" lvl="0" marL="0" rtl="0" algn="just">
              <a:spcBef>
                <a:spcPts val="0"/>
              </a:spcBef>
              <a:spcAft>
                <a:spcPts val="0"/>
              </a:spcAft>
              <a:buNone/>
            </a:pPr>
            <a:r>
              <a:rPr lang="en" sz="1200">
                <a:solidFill>
                  <a:srgbClr val="EFEFEF"/>
                </a:solidFill>
                <a:latin typeface="Arial"/>
                <a:ea typeface="Arial"/>
                <a:cs typeface="Arial"/>
                <a:sym typeface="Arial"/>
              </a:rPr>
              <a:t>³</a:t>
            </a:r>
            <a:r>
              <a:rPr lang="en" sz="1200">
                <a:solidFill>
                  <a:srgbClr val="EFEFEF"/>
                </a:solidFill>
                <a:latin typeface="Times New Roman"/>
                <a:ea typeface="Times New Roman"/>
                <a:cs typeface="Times New Roman"/>
                <a:sym typeface="Times New Roman"/>
              </a:rPr>
              <a:t> </a:t>
            </a:r>
            <a:r>
              <a:rPr lang="en" sz="1200">
                <a:solidFill>
                  <a:srgbClr val="EFEFEF"/>
                </a:solidFill>
                <a:latin typeface="Arial"/>
                <a:ea typeface="Arial"/>
                <a:cs typeface="Arial"/>
                <a:sym typeface="Arial"/>
              </a:rPr>
              <a:t>Observed Prices effect captures the contribution of changes in the prices that the labour market attaches to observed skills of men</a:t>
            </a:r>
            <a:endParaRPr sz="1200">
              <a:solidFill>
                <a:srgbClr val="EFEFEF"/>
              </a:solidFill>
              <a:latin typeface="Arial"/>
              <a:ea typeface="Arial"/>
              <a:cs typeface="Arial"/>
              <a:sym typeface="Arial"/>
            </a:endParaRPr>
          </a:p>
          <a:p>
            <a:pPr indent="-228600" lvl="0" marL="0" rtl="0" algn="just">
              <a:spcBef>
                <a:spcPts val="0"/>
              </a:spcBef>
              <a:spcAft>
                <a:spcPts val="0"/>
              </a:spcAft>
              <a:buNone/>
            </a:pPr>
            <a:r>
              <a:rPr lang="en" sz="1200">
                <a:solidFill>
                  <a:srgbClr val="EFEFEF"/>
                </a:solidFill>
                <a:latin typeface="Arial"/>
                <a:ea typeface="Arial"/>
                <a:cs typeface="Arial"/>
                <a:sym typeface="Arial"/>
              </a:rPr>
              <a:t>³</a:t>
            </a:r>
            <a:r>
              <a:rPr lang="en" sz="1200">
                <a:solidFill>
                  <a:srgbClr val="EFEFEF"/>
                </a:solidFill>
                <a:latin typeface="Times New Roman"/>
                <a:ea typeface="Times New Roman"/>
                <a:cs typeface="Times New Roman"/>
                <a:sym typeface="Times New Roman"/>
              </a:rPr>
              <a:t> </a:t>
            </a:r>
            <a:r>
              <a:rPr lang="en" sz="1200">
                <a:solidFill>
                  <a:srgbClr val="EFEFEF"/>
                </a:solidFill>
                <a:latin typeface="Arial"/>
                <a:ea typeface="Arial"/>
                <a:cs typeface="Arial"/>
                <a:sym typeface="Arial"/>
              </a:rPr>
              <a:t>If wage distribution in these countries was artificially compressed under socialism and rewards for observed skills increase as </a:t>
            </a:r>
            <a:r>
              <a:rPr b="1" lang="en" sz="1200">
                <a:solidFill>
                  <a:srgbClr val="EFEFEF"/>
                </a:solidFill>
                <a:latin typeface="Arial"/>
                <a:ea typeface="Arial"/>
                <a:cs typeface="Arial"/>
                <a:sym typeface="Arial"/>
              </a:rPr>
              <a:t>wage determination is decentralised</a:t>
            </a:r>
            <a:endParaRPr b="1" sz="1200">
              <a:solidFill>
                <a:srgbClr val="EFEFEF"/>
              </a:solidFill>
              <a:latin typeface="Arial"/>
              <a:ea typeface="Arial"/>
              <a:cs typeface="Arial"/>
              <a:sym typeface="Arial"/>
            </a:endParaRPr>
          </a:p>
          <a:p>
            <a:pPr indent="-228600" lvl="0" marL="0" rtl="0" algn="just">
              <a:spcBef>
                <a:spcPts val="0"/>
              </a:spcBef>
              <a:spcAft>
                <a:spcPts val="0"/>
              </a:spcAft>
              <a:buNone/>
            </a:pPr>
            <a:r>
              <a:rPr lang="en" sz="1200">
                <a:solidFill>
                  <a:srgbClr val="EFEFEF"/>
                </a:solidFill>
                <a:latin typeface="Arial"/>
                <a:ea typeface="Arial"/>
                <a:cs typeface="Arial"/>
                <a:sym typeface="Arial"/>
              </a:rPr>
              <a:t>³</a:t>
            </a:r>
            <a:r>
              <a:rPr lang="en" sz="1200">
                <a:solidFill>
                  <a:srgbClr val="EFEFEF"/>
                </a:solidFill>
                <a:latin typeface="Times New Roman"/>
                <a:ea typeface="Times New Roman"/>
                <a:cs typeface="Times New Roman"/>
                <a:sym typeface="Times New Roman"/>
              </a:rPr>
              <a:t> </a:t>
            </a:r>
            <a:r>
              <a:rPr b="1" lang="en" sz="1200">
                <a:solidFill>
                  <a:srgbClr val="EFEFEF"/>
                </a:solidFill>
                <a:latin typeface="Arial"/>
                <a:ea typeface="Arial"/>
                <a:cs typeface="Arial"/>
                <a:sym typeface="Arial"/>
              </a:rPr>
              <a:t>Those with more skills will benefit disproportionately </a:t>
            </a:r>
            <a:endParaRPr b="1" sz="1200">
              <a:solidFill>
                <a:srgbClr val="EFEFEF"/>
              </a:solidFill>
              <a:latin typeface="Arial"/>
              <a:ea typeface="Arial"/>
              <a:cs typeface="Arial"/>
              <a:sym typeface="Arial"/>
            </a:endParaRPr>
          </a:p>
          <a:p>
            <a:pPr indent="-228600" lvl="0" marL="0" rtl="0" algn="just">
              <a:spcBef>
                <a:spcPts val="0"/>
              </a:spcBef>
              <a:spcAft>
                <a:spcPts val="0"/>
              </a:spcAft>
              <a:buClr>
                <a:schemeClr val="dk2"/>
              </a:buClr>
              <a:buSzPts val="1100"/>
              <a:buFont typeface="Arial"/>
              <a:buNone/>
            </a:pPr>
            <a:r>
              <a:t/>
            </a:r>
            <a:endParaRPr sz="1200">
              <a:solidFill>
                <a:srgbClr val="EFEFEF"/>
              </a:solidFill>
              <a:latin typeface="Arial"/>
              <a:ea typeface="Arial"/>
              <a:cs typeface="Arial"/>
              <a:sym typeface="Arial"/>
            </a:endParaRPr>
          </a:p>
          <a:p>
            <a:pPr indent="0" lvl="0" marL="0" rtl="0" algn="l">
              <a:spcBef>
                <a:spcPts val="0"/>
              </a:spcBef>
              <a:spcAft>
                <a:spcPts val="1600"/>
              </a:spcAft>
              <a:buNone/>
            </a:pPr>
            <a:r>
              <a:t/>
            </a:r>
            <a:endParaRPr/>
          </a:p>
        </p:txBody>
      </p:sp>
      <p:pic>
        <p:nvPicPr>
          <p:cNvPr id="189" name="Google Shape;189;p34"/>
          <p:cNvPicPr preferRelativeResize="0"/>
          <p:nvPr/>
        </p:nvPicPr>
        <p:blipFill>
          <a:blip r:embed="rId3">
            <a:alphaModFix/>
          </a:blip>
          <a:stretch>
            <a:fillRect/>
          </a:stretch>
        </p:blipFill>
        <p:spPr>
          <a:xfrm>
            <a:off x="265500" y="2829775"/>
            <a:ext cx="3837000" cy="1003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5"/>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Eastern European Countries </a:t>
            </a:r>
            <a:endParaRPr/>
          </a:p>
        </p:txBody>
      </p:sp>
      <p:sp>
        <p:nvSpPr>
          <p:cNvPr id="195" name="Google Shape;195;p35"/>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p3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17500" lvl="0" marL="457200" rtl="0" algn="just">
              <a:spcBef>
                <a:spcPts val="0"/>
              </a:spcBef>
              <a:spcAft>
                <a:spcPts val="0"/>
              </a:spcAft>
              <a:buClr>
                <a:srgbClr val="EFEFEF"/>
              </a:buClr>
              <a:buSzPts val="1400"/>
              <a:buFont typeface="Arial"/>
              <a:buAutoNum type="arabicPeriod"/>
            </a:pPr>
            <a:r>
              <a:rPr lang="en" sz="1400">
                <a:solidFill>
                  <a:srgbClr val="EFEFEF"/>
                </a:solidFill>
                <a:latin typeface="Arial"/>
                <a:ea typeface="Arial"/>
                <a:cs typeface="Arial"/>
                <a:sym typeface="Arial"/>
              </a:rPr>
              <a:t>Women have higher levels of education than do men</a:t>
            </a:r>
            <a:endParaRPr sz="1400">
              <a:solidFill>
                <a:srgbClr val="EFEFEF"/>
              </a:solidFill>
              <a:latin typeface="Arial"/>
              <a:ea typeface="Arial"/>
              <a:cs typeface="Arial"/>
              <a:sym typeface="Arial"/>
            </a:endParaRPr>
          </a:p>
          <a:p>
            <a:pPr indent="-317500" lvl="0" marL="457200" rtl="0" algn="just">
              <a:spcBef>
                <a:spcPts val="0"/>
              </a:spcBef>
              <a:spcAft>
                <a:spcPts val="0"/>
              </a:spcAft>
              <a:buClr>
                <a:srgbClr val="EFEFEF"/>
              </a:buClr>
              <a:buSzPts val="1400"/>
              <a:buFont typeface="Arial"/>
              <a:buAutoNum type="arabicPeriod"/>
            </a:pPr>
            <a:r>
              <a:rPr lang="en" sz="1400">
                <a:solidFill>
                  <a:srgbClr val="EFEFEF"/>
                </a:solidFill>
                <a:latin typeface="Arial"/>
                <a:ea typeface="Arial"/>
                <a:cs typeface="Arial"/>
                <a:sym typeface="Arial"/>
              </a:rPr>
              <a:t>Will benefit more from increased returns to education</a:t>
            </a:r>
            <a:endParaRPr sz="1400">
              <a:solidFill>
                <a:srgbClr val="EFEFEF"/>
              </a:solidFill>
              <a:latin typeface="Arial"/>
              <a:ea typeface="Arial"/>
              <a:cs typeface="Arial"/>
              <a:sym typeface="Arial"/>
            </a:endParaRPr>
          </a:p>
          <a:p>
            <a:pPr indent="-317500" lvl="0" marL="457200" rtl="0" algn="just">
              <a:spcBef>
                <a:spcPts val="0"/>
              </a:spcBef>
              <a:spcAft>
                <a:spcPts val="0"/>
              </a:spcAft>
              <a:buClr>
                <a:srgbClr val="EFEFEF"/>
              </a:buClr>
              <a:buSzPts val="1400"/>
              <a:buFont typeface="Arial"/>
              <a:buAutoNum type="arabicPeriod"/>
            </a:pPr>
            <a:r>
              <a:rPr lang="en" sz="1400">
                <a:solidFill>
                  <a:srgbClr val="EFEFEF"/>
                </a:solidFill>
                <a:latin typeface="Arial"/>
                <a:ea typeface="Arial"/>
                <a:cs typeface="Arial"/>
                <a:sym typeface="Arial"/>
              </a:rPr>
              <a:t>The pattern of changes in returns to education appears to be broadly similar across countries</a:t>
            </a:r>
            <a:endParaRPr sz="1400">
              <a:solidFill>
                <a:srgbClr val="EFEFEF"/>
              </a:solidFill>
              <a:latin typeface="Arial"/>
              <a:ea typeface="Arial"/>
              <a:cs typeface="Arial"/>
              <a:sym typeface="Arial"/>
            </a:endParaRPr>
          </a:p>
          <a:p>
            <a:pPr indent="-317500" lvl="0" marL="457200" rtl="0" algn="just">
              <a:spcBef>
                <a:spcPts val="0"/>
              </a:spcBef>
              <a:spcAft>
                <a:spcPts val="0"/>
              </a:spcAft>
              <a:buClr>
                <a:srgbClr val="EFEFEF"/>
              </a:buClr>
              <a:buSzPts val="1400"/>
              <a:buFont typeface="Arial"/>
              <a:buAutoNum type="arabicPeriod"/>
            </a:pPr>
            <a:r>
              <a:rPr lang="en" sz="1400">
                <a:solidFill>
                  <a:srgbClr val="EFEFEF"/>
                </a:solidFill>
                <a:latin typeface="Arial"/>
                <a:ea typeface="Arial"/>
                <a:cs typeface="Arial"/>
                <a:sym typeface="Arial"/>
              </a:rPr>
              <a:t>Component unlikely to explain the difference outcomes between Eastern Europe and former Soviet republics</a:t>
            </a:r>
            <a:r>
              <a:rPr lang="en" sz="1100">
                <a:solidFill>
                  <a:srgbClr val="EFEFEF"/>
                </a:solidFill>
                <a:latin typeface="Arial"/>
                <a:ea typeface="Arial"/>
                <a:cs typeface="Arial"/>
                <a:sym typeface="Arial"/>
              </a:rPr>
              <a:t> </a:t>
            </a:r>
            <a:endParaRPr sz="1100">
              <a:solidFill>
                <a:srgbClr val="EFEFEF"/>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‘Gap’ Effect - Blau and Kahn</a:t>
            </a:r>
            <a:endParaRPr/>
          </a:p>
        </p:txBody>
      </p:sp>
      <p:sp>
        <p:nvSpPr>
          <p:cNvPr id="202" name="Google Shape;202;p36"/>
          <p:cNvSpPr txBox="1"/>
          <p:nvPr>
            <p:ph idx="1" type="body"/>
          </p:nvPr>
        </p:nvSpPr>
        <p:spPr>
          <a:xfrm>
            <a:off x="132150" y="1372650"/>
            <a:ext cx="8879700" cy="32256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Font typeface="Arial"/>
              <a:buChar char="●"/>
            </a:pPr>
            <a:r>
              <a:rPr lang="en" sz="1400">
                <a:latin typeface="Arial"/>
                <a:ea typeface="Arial"/>
                <a:cs typeface="Arial"/>
                <a:sym typeface="Arial"/>
              </a:rPr>
              <a:t>Contribution of changes in the relative position of women in the male residual wage distribution</a:t>
            </a:r>
            <a:endParaRPr sz="1400">
              <a:latin typeface="Arial"/>
              <a:ea typeface="Arial"/>
              <a:cs typeface="Arial"/>
              <a:sym typeface="Arial"/>
            </a:endParaRPr>
          </a:p>
          <a:p>
            <a:pPr indent="-317500" lvl="0" marL="457200" rtl="0" algn="just">
              <a:spcBef>
                <a:spcPts val="0"/>
              </a:spcBef>
              <a:spcAft>
                <a:spcPts val="0"/>
              </a:spcAft>
              <a:buSzPts val="1400"/>
              <a:buFont typeface="Arial"/>
              <a:buChar char="●"/>
            </a:pPr>
            <a:r>
              <a:rPr lang="en" sz="1400">
                <a:latin typeface="Arial"/>
                <a:ea typeface="Arial"/>
                <a:cs typeface="Arial"/>
                <a:sym typeface="Arial"/>
              </a:rPr>
              <a:t>Women will move up in this distribution if their unobserved labour market skills improve relative to men’s / labour market skills improve relative to men’s</a:t>
            </a:r>
            <a:endParaRPr sz="1400">
              <a:latin typeface="Arial"/>
              <a:ea typeface="Arial"/>
              <a:cs typeface="Arial"/>
              <a:sym typeface="Arial"/>
            </a:endParaRPr>
          </a:p>
          <a:p>
            <a:pPr indent="-317500" lvl="0" marL="457200" rtl="0" algn="just">
              <a:spcBef>
                <a:spcPts val="0"/>
              </a:spcBef>
              <a:spcAft>
                <a:spcPts val="0"/>
              </a:spcAft>
              <a:buSzPts val="1400"/>
              <a:buFont typeface="Arial"/>
              <a:buChar char="●"/>
            </a:pPr>
            <a:r>
              <a:rPr lang="en" sz="1400">
                <a:latin typeface="Arial"/>
                <a:ea typeface="Arial"/>
                <a:cs typeface="Arial"/>
                <a:sym typeface="Arial"/>
              </a:rPr>
              <a:t>Labour market discrimination against women declines</a:t>
            </a:r>
            <a:endParaRPr sz="1400">
              <a:latin typeface="Arial"/>
              <a:ea typeface="Arial"/>
              <a:cs typeface="Arial"/>
              <a:sym typeface="Arial"/>
            </a:endParaRPr>
          </a:p>
          <a:p>
            <a:pPr indent="-317500" lvl="0" marL="457200" rtl="0" algn="just">
              <a:spcBef>
                <a:spcPts val="0"/>
              </a:spcBef>
              <a:spcAft>
                <a:spcPts val="0"/>
              </a:spcAft>
              <a:buSzPts val="1400"/>
              <a:buFont typeface="Arial"/>
              <a:buChar char="●"/>
            </a:pPr>
            <a:r>
              <a:rPr lang="en" sz="1400">
                <a:latin typeface="Arial"/>
                <a:ea typeface="Arial"/>
                <a:cs typeface="Arial"/>
                <a:sym typeface="Arial"/>
              </a:rPr>
              <a:t>Decomposition techniques is most valid when men and women are affected in similar way by labour market institutions and other factors that influences the wage distributions (table4)</a:t>
            </a:r>
            <a:endParaRPr sz="1400">
              <a:latin typeface="Arial"/>
              <a:ea typeface="Arial"/>
              <a:cs typeface="Arial"/>
              <a:sym typeface="Arial"/>
            </a:endParaRPr>
          </a:p>
          <a:p>
            <a:pPr indent="-317500" lvl="0" marL="457200" rtl="0" algn="just">
              <a:spcBef>
                <a:spcPts val="0"/>
              </a:spcBef>
              <a:spcAft>
                <a:spcPts val="0"/>
              </a:spcAft>
              <a:buSzPts val="1400"/>
              <a:buFont typeface="Arial"/>
              <a:buChar char="●"/>
            </a:pPr>
            <a:r>
              <a:rPr lang="en" sz="1400">
                <a:latin typeface="Arial"/>
                <a:ea typeface="Arial"/>
                <a:cs typeface="Arial"/>
                <a:sym typeface="Arial"/>
              </a:rPr>
              <a:t>Seems clear both the levels and changes in inequality are similar for men and women in countries of Eastern Europe / former Soviet Union</a:t>
            </a:r>
            <a:endParaRPr sz="1400">
              <a:latin typeface="Arial"/>
              <a:ea typeface="Arial"/>
              <a:cs typeface="Arial"/>
              <a:sym typeface="Arial"/>
            </a:endParaRPr>
          </a:p>
          <a:p>
            <a:pPr indent="-317500" lvl="0" marL="457200" rtl="0" algn="just">
              <a:spcBef>
                <a:spcPts val="0"/>
              </a:spcBef>
              <a:spcAft>
                <a:spcPts val="0"/>
              </a:spcAft>
              <a:buSzPts val="1400"/>
              <a:buFont typeface="Arial"/>
              <a:buChar char="●"/>
            </a:pPr>
            <a:r>
              <a:rPr lang="en" sz="1400">
                <a:latin typeface="Times New Roman"/>
                <a:ea typeface="Times New Roman"/>
                <a:cs typeface="Times New Roman"/>
                <a:sym typeface="Times New Roman"/>
              </a:rPr>
              <a:t> </a:t>
            </a:r>
            <a:r>
              <a:rPr lang="en" sz="1400">
                <a:latin typeface="Arial"/>
                <a:ea typeface="Arial"/>
                <a:cs typeface="Arial"/>
                <a:sym typeface="Arial"/>
              </a:rPr>
              <a:t>Institutional and market forces have affected men and women similarly in these countries</a:t>
            </a:r>
            <a:endParaRPr sz="1400">
              <a:latin typeface="Arial"/>
              <a:ea typeface="Arial"/>
              <a:cs typeface="Arial"/>
              <a:sym typeface="Arial"/>
            </a:endParaRPr>
          </a:p>
          <a:p>
            <a:pPr indent="-317500" lvl="0" marL="457200" rtl="0" algn="just">
              <a:spcBef>
                <a:spcPts val="0"/>
              </a:spcBef>
              <a:spcAft>
                <a:spcPts val="0"/>
              </a:spcAft>
              <a:buSzPts val="1400"/>
              <a:buFont typeface="Arial"/>
              <a:buChar char="●"/>
            </a:pPr>
            <a:r>
              <a:rPr b="1" lang="en" sz="1400">
                <a:latin typeface="Arial"/>
                <a:ea typeface="Arial"/>
                <a:cs typeface="Arial"/>
                <a:sym typeface="Arial"/>
              </a:rPr>
              <a:t>Appropriate to use this technique to analyse the changes in the gender wage differential in these countries</a:t>
            </a:r>
            <a:endParaRPr b="1" sz="1400">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Fourth Term - Unobserved Prices </a:t>
            </a:r>
            <a:endParaRPr/>
          </a:p>
        </p:txBody>
      </p:sp>
      <p:sp>
        <p:nvSpPr>
          <p:cNvPr id="208" name="Google Shape;208;p37"/>
          <p:cNvSpPr txBox="1"/>
          <p:nvPr>
            <p:ph idx="1" type="body"/>
          </p:nvPr>
        </p:nvSpPr>
        <p:spPr>
          <a:xfrm>
            <a:off x="1013647" y="1393775"/>
            <a:ext cx="7718100" cy="32043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Font typeface="Arial"/>
              <a:buChar char="●"/>
            </a:pPr>
            <a:r>
              <a:rPr lang="en">
                <a:latin typeface="Arial"/>
                <a:ea typeface="Arial"/>
                <a:cs typeface="Arial"/>
                <a:sym typeface="Arial"/>
              </a:rPr>
              <a:t>Measures the change in the gender gap attributable to the widening / narrowing of the distribution of male wage residuals</a:t>
            </a:r>
            <a:endParaRPr>
              <a:latin typeface="Arial"/>
              <a:ea typeface="Arial"/>
              <a:cs typeface="Arial"/>
              <a:sym typeface="Arial"/>
            </a:endParaRPr>
          </a:p>
          <a:p>
            <a:pPr indent="-342900" lvl="0" marL="457200" rtl="0" algn="just">
              <a:spcBef>
                <a:spcPts val="0"/>
              </a:spcBef>
              <a:spcAft>
                <a:spcPts val="0"/>
              </a:spcAft>
              <a:buSzPts val="1800"/>
              <a:buFont typeface="Arial"/>
              <a:buChar char="●"/>
            </a:pPr>
            <a:r>
              <a:rPr lang="en">
                <a:latin typeface="Arial"/>
                <a:ea typeface="Arial"/>
                <a:cs typeface="Arial"/>
                <a:sym typeface="Arial"/>
              </a:rPr>
              <a:t>Holding constant the gap in male-female unmeasured skills</a:t>
            </a:r>
            <a:endParaRPr>
              <a:latin typeface="Arial"/>
              <a:ea typeface="Arial"/>
              <a:cs typeface="Arial"/>
              <a:sym typeface="Arial"/>
            </a:endParaRPr>
          </a:p>
          <a:p>
            <a:pPr indent="-342900" lvl="0" marL="457200" rtl="0" algn="just">
              <a:spcBef>
                <a:spcPts val="0"/>
              </a:spcBef>
              <a:spcAft>
                <a:spcPts val="0"/>
              </a:spcAft>
              <a:buSzPts val="1800"/>
              <a:buFont typeface="Arial"/>
              <a:buChar char="●"/>
            </a:pPr>
            <a:r>
              <a:rPr lang="en">
                <a:latin typeface="Arial"/>
                <a:ea typeface="Arial"/>
                <a:cs typeface="Arial"/>
                <a:sym typeface="Arial"/>
              </a:rPr>
              <a:t>Reflects the contribution of the widening of the male residual distribution, holding constant the mean female ranking in the male residual distribution</a:t>
            </a:r>
            <a:endParaRPr>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8"/>
          <p:cNvSpPr txBox="1"/>
          <p:nvPr>
            <p:ph type="title"/>
          </p:nvPr>
        </p:nvSpPr>
        <p:spPr>
          <a:xfrm>
            <a:off x="2364725" y="462725"/>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Decomposition </a:t>
            </a:r>
            <a:endParaRPr/>
          </a:p>
          <a:p>
            <a:pPr indent="0" lvl="0" marL="0" rtl="0" algn="l">
              <a:spcBef>
                <a:spcPts val="0"/>
              </a:spcBef>
              <a:spcAft>
                <a:spcPts val="0"/>
              </a:spcAft>
              <a:buNone/>
            </a:pPr>
            <a:r>
              <a:t/>
            </a:r>
            <a:endParaRPr/>
          </a:p>
        </p:txBody>
      </p:sp>
      <p:sp>
        <p:nvSpPr>
          <p:cNvPr id="214" name="Google Shape;214;p38"/>
          <p:cNvSpPr txBox="1"/>
          <p:nvPr>
            <p:ph idx="1" type="body"/>
          </p:nvPr>
        </p:nvSpPr>
        <p:spPr>
          <a:xfrm>
            <a:off x="470100" y="902700"/>
            <a:ext cx="8203800" cy="3500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latin typeface="Arial"/>
                <a:ea typeface="Arial"/>
                <a:cs typeface="Arial"/>
                <a:sym typeface="Arial"/>
              </a:rPr>
              <a:t>This ‘Decomposition’ techniq</a:t>
            </a:r>
            <a:r>
              <a:rPr lang="en" sz="1400">
                <a:latin typeface="Arial"/>
                <a:ea typeface="Arial"/>
                <a:cs typeface="Arial"/>
                <a:sym typeface="Arial"/>
              </a:rPr>
              <a:t>ue is most valid when men and women are affected in similar ways by labour market institutions &amp; other factors which influence wage distribution. It suggests that institutional and market forces have affected men and women similarly in these countries and that it is appropriate to use this technique to analyse such changes in gender wage differentials in these countries.</a:t>
            </a:r>
            <a:endParaRPr sz="1400">
              <a:latin typeface="Arial"/>
              <a:ea typeface="Arial"/>
              <a:cs typeface="Arial"/>
              <a:sym typeface="Arial"/>
            </a:endParaRPr>
          </a:p>
          <a:p>
            <a:pPr indent="-317500" lvl="0" marL="457200" rtl="0" algn="just">
              <a:spcBef>
                <a:spcPts val="0"/>
              </a:spcBef>
              <a:spcAft>
                <a:spcPts val="0"/>
              </a:spcAft>
              <a:buSzPts val="1400"/>
              <a:buChar char="●"/>
            </a:pPr>
            <a:r>
              <a:rPr lang="en" sz="1400">
                <a:latin typeface="Arial"/>
                <a:ea typeface="Arial"/>
                <a:cs typeface="Arial"/>
                <a:sym typeface="Arial"/>
              </a:rPr>
              <a:t>Took place in : Ukraine,</a:t>
            </a:r>
            <a:r>
              <a:rPr lang="en" sz="1400">
                <a:latin typeface="Times New Roman"/>
                <a:ea typeface="Times New Roman"/>
                <a:cs typeface="Times New Roman"/>
                <a:sym typeface="Times New Roman"/>
              </a:rPr>
              <a:t> </a:t>
            </a:r>
            <a:r>
              <a:rPr lang="en" sz="1400">
                <a:latin typeface="Arial"/>
                <a:ea typeface="Arial"/>
                <a:cs typeface="Arial"/>
                <a:sym typeface="Arial"/>
              </a:rPr>
              <a:t>Russia,</a:t>
            </a:r>
            <a:r>
              <a:rPr lang="en" sz="1400">
                <a:latin typeface="Times New Roman"/>
                <a:ea typeface="Times New Roman"/>
                <a:cs typeface="Times New Roman"/>
                <a:sym typeface="Times New Roman"/>
              </a:rPr>
              <a:t> </a:t>
            </a:r>
            <a:r>
              <a:rPr lang="en" sz="1400">
                <a:latin typeface="Arial"/>
                <a:ea typeface="Arial"/>
                <a:cs typeface="Arial"/>
                <a:sym typeface="Arial"/>
              </a:rPr>
              <a:t>Hungary,Poland, Czech, Slovak Republics</a:t>
            </a:r>
            <a:endParaRPr sz="1400">
              <a:latin typeface="Arial"/>
              <a:ea typeface="Arial"/>
              <a:cs typeface="Arial"/>
              <a:sym typeface="Arial"/>
            </a:endParaRPr>
          </a:p>
          <a:p>
            <a:pPr indent="-317500" lvl="0" marL="457200" rtl="0" algn="just">
              <a:spcBef>
                <a:spcPts val="0"/>
              </a:spcBef>
              <a:spcAft>
                <a:spcPts val="0"/>
              </a:spcAft>
              <a:buSzPts val="1400"/>
              <a:buFont typeface="Arial"/>
              <a:buChar char="●"/>
            </a:pPr>
            <a:r>
              <a:rPr lang="en" sz="1400">
                <a:latin typeface="Arial"/>
                <a:ea typeface="Arial"/>
                <a:cs typeface="Arial"/>
                <a:sym typeface="Arial"/>
              </a:rPr>
              <a:t>Results along with those for Eastern Germany, Estonia and Slovenia (Table 5)</a:t>
            </a:r>
            <a:endParaRPr sz="1400">
              <a:latin typeface="Arial"/>
              <a:ea typeface="Arial"/>
              <a:cs typeface="Arial"/>
              <a:sym typeface="Arial"/>
            </a:endParaRPr>
          </a:p>
          <a:p>
            <a:pPr indent="-317500" lvl="0" marL="457200" rtl="0" algn="just">
              <a:spcBef>
                <a:spcPts val="0"/>
              </a:spcBef>
              <a:spcAft>
                <a:spcPts val="0"/>
              </a:spcAft>
              <a:buSzPts val="1400"/>
              <a:buFont typeface="Arial"/>
              <a:buChar char="●"/>
            </a:pPr>
            <a:r>
              <a:rPr lang="en" sz="1400">
                <a:latin typeface="Calibri"/>
                <a:ea typeface="Calibri"/>
                <a:cs typeface="Calibri"/>
                <a:sym typeface="Calibri"/>
              </a:rPr>
              <a:t>Same decomposition is presented for the US (1979-88) for comparison </a:t>
            </a:r>
            <a:endParaRPr sz="1400">
              <a:latin typeface="Calibri"/>
              <a:ea typeface="Calibri"/>
              <a:cs typeface="Calibri"/>
              <a:sym typeface="Calibri"/>
            </a:endParaRPr>
          </a:p>
          <a:p>
            <a:pPr indent="-317500" lvl="0" marL="457200" rtl="0" algn="just">
              <a:spcBef>
                <a:spcPts val="0"/>
              </a:spcBef>
              <a:spcAft>
                <a:spcPts val="0"/>
              </a:spcAft>
              <a:buSzPts val="1400"/>
              <a:buFont typeface="Calibri"/>
              <a:buChar char="●"/>
            </a:pPr>
            <a:r>
              <a:rPr lang="en" sz="1400">
                <a:latin typeface="Arial"/>
                <a:ea typeface="Arial"/>
                <a:cs typeface="Arial"/>
                <a:sym typeface="Arial"/>
              </a:rPr>
              <a:t>Positive</a:t>
            </a:r>
            <a:r>
              <a:rPr lang="en" sz="1400">
                <a:latin typeface="Arial"/>
                <a:ea typeface="Arial"/>
                <a:cs typeface="Arial"/>
                <a:sym typeface="Arial"/>
              </a:rPr>
              <a:t> Figures  indicate factors that have decreased female wages relative to male wages over the period</a:t>
            </a:r>
            <a:endParaRPr sz="1400">
              <a:latin typeface="Arial"/>
              <a:ea typeface="Arial"/>
              <a:cs typeface="Arial"/>
              <a:sym typeface="Arial"/>
            </a:endParaRPr>
          </a:p>
          <a:p>
            <a:pPr indent="-317500" lvl="0" marL="457200" rtl="0" algn="just">
              <a:spcBef>
                <a:spcPts val="0"/>
              </a:spcBef>
              <a:spcAft>
                <a:spcPts val="0"/>
              </a:spcAft>
              <a:buSzPts val="1400"/>
              <a:buFont typeface="Calibri"/>
              <a:buChar char="●"/>
            </a:pPr>
            <a:r>
              <a:rPr lang="en" sz="1400">
                <a:latin typeface="Arial"/>
                <a:ea typeface="Arial"/>
                <a:cs typeface="Arial"/>
                <a:sym typeface="Arial"/>
              </a:rPr>
              <a:t>Negative Figures  indicate factors that have improved female relative wages</a:t>
            </a:r>
            <a:endParaRPr sz="1400">
              <a:latin typeface="Arial"/>
              <a:ea typeface="Arial"/>
              <a:cs typeface="Arial"/>
              <a:sym typeface="Arial"/>
            </a:endParaRPr>
          </a:p>
          <a:p>
            <a:pPr indent="-317500" lvl="0" marL="457200" rtl="0" algn="just">
              <a:spcBef>
                <a:spcPts val="0"/>
              </a:spcBef>
              <a:spcAft>
                <a:spcPts val="0"/>
              </a:spcAft>
              <a:buSzPts val="1400"/>
              <a:buFont typeface="Calibri"/>
              <a:buChar char="●"/>
            </a:pPr>
            <a:r>
              <a:rPr lang="en" sz="1400">
                <a:latin typeface="Arial"/>
                <a:ea typeface="Arial"/>
                <a:cs typeface="Arial"/>
                <a:sym typeface="Arial"/>
              </a:rPr>
              <a:t>Comparing across these countries highlights the substantial differences in the forces affecting Russia and Ukraine as compared with the East European countries </a:t>
            </a:r>
            <a:endParaRPr sz="1400">
              <a:latin typeface="Arial"/>
              <a:ea typeface="Arial"/>
              <a:cs typeface="Arial"/>
              <a:sym typeface="Arial"/>
            </a:endParaRPr>
          </a:p>
          <a:p>
            <a:pPr indent="0" lvl="0" marL="0" rtl="0" algn="just">
              <a:spcBef>
                <a:spcPts val="0"/>
              </a:spcBef>
              <a:spcAft>
                <a:spcPts val="0"/>
              </a:spcAft>
              <a:buNone/>
            </a:pPr>
            <a:r>
              <a:t/>
            </a:r>
            <a:endParaRPr sz="12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Google Shape;219;p39"/>
          <p:cNvPicPr preferRelativeResize="0"/>
          <p:nvPr/>
        </p:nvPicPr>
        <p:blipFill>
          <a:blip r:embed="rId3">
            <a:alphaModFix/>
          </a:blip>
          <a:stretch>
            <a:fillRect/>
          </a:stretch>
        </p:blipFill>
        <p:spPr>
          <a:xfrm>
            <a:off x="152400" y="152400"/>
            <a:ext cx="8010525" cy="4667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4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Russia and Ukraine </a:t>
            </a:r>
            <a:endParaRPr/>
          </a:p>
        </p:txBody>
      </p:sp>
      <p:sp>
        <p:nvSpPr>
          <p:cNvPr id="225" name="Google Shape;225;p40"/>
          <p:cNvSpPr txBox="1"/>
          <p:nvPr>
            <p:ph idx="1" type="body"/>
          </p:nvPr>
        </p:nvSpPr>
        <p:spPr>
          <a:xfrm>
            <a:off x="717997" y="1595775"/>
            <a:ext cx="8013600" cy="30024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Font typeface="Arial"/>
              <a:buAutoNum type="arabicPeriod"/>
            </a:pPr>
            <a:r>
              <a:rPr lang="en" sz="1400">
                <a:latin typeface="Arial"/>
                <a:ea typeface="Arial"/>
                <a:cs typeface="Arial"/>
                <a:sym typeface="Arial"/>
              </a:rPr>
              <a:t>Changes in returns to observed skills (column 2)</a:t>
            </a:r>
            <a:endParaRPr sz="1400">
              <a:latin typeface="Arial"/>
              <a:ea typeface="Arial"/>
              <a:cs typeface="Arial"/>
              <a:sym typeface="Arial"/>
            </a:endParaRPr>
          </a:p>
          <a:p>
            <a:pPr indent="-317500" lvl="0" marL="457200" rtl="0" algn="just">
              <a:spcBef>
                <a:spcPts val="0"/>
              </a:spcBef>
              <a:spcAft>
                <a:spcPts val="0"/>
              </a:spcAft>
              <a:buSzPts val="1400"/>
              <a:buFont typeface="Arial"/>
              <a:buAutoNum type="arabicPeriod"/>
            </a:pPr>
            <a:r>
              <a:rPr lang="en" sz="1400">
                <a:latin typeface="Arial"/>
                <a:ea typeface="Arial"/>
                <a:cs typeface="Arial"/>
                <a:sym typeface="Arial"/>
              </a:rPr>
              <a:t>Small relative gains in the mean female rank in the male residual distribution (column 3)</a:t>
            </a:r>
            <a:endParaRPr sz="1400">
              <a:latin typeface="Arial"/>
              <a:ea typeface="Arial"/>
              <a:cs typeface="Arial"/>
              <a:sym typeface="Arial"/>
            </a:endParaRPr>
          </a:p>
          <a:p>
            <a:pPr indent="-317500" lvl="0" marL="457200" rtl="0" algn="just">
              <a:spcBef>
                <a:spcPts val="0"/>
              </a:spcBef>
              <a:spcAft>
                <a:spcPts val="0"/>
              </a:spcAft>
              <a:buSzPts val="1400"/>
              <a:buFont typeface="Arial"/>
              <a:buAutoNum type="arabicPeriod"/>
            </a:pPr>
            <a:r>
              <a:rPr lang="en" sz="1400">
                <a:latin typeface="Arial"/>
                <a:ea typeface="Arial"/>
                <a:cs typeface="Arial"/>
                <a:sym typeface="Arial"/>
              </a:rPr>
              <a:t>Contributed to improvements in female wages relative to male wages</a:t>
            </a:r>
            <a:endParaRPr sz="1400">
              <a:latin typeface="Arial"/>
              <a:ea typeface="Arial"/>
              <a:cs typeface="Arial"/>
              <a:sym typeface="Arial"/>
            </a:endParaRPr>
          </a:p>
          <a:p>
            <a:pPr indent="-317500" lvl="0" marL="457200" rtl="0" algn="just">
              <a:spcBef>
                <a:spcPts val="0"/>
              </a:spcBef>
              <a:spcAft>
                <a:spcPts val="0"/>
              </a:spcAft>
              <a:buSzPts val="1400"/>
              <a:buFont typeface="Arial"/>
              <a:buAutoNum type="arabicPeriod"/>
            </a:pPr>
            <a:r>
              <a:rPr lang="en" sz="1400">
                <a:latin typeface="Arial"/>
                <a:ea typeface="Arial"/>
                <a:cs typeface="Arial"/>
                <a:sym typeface="Arial"/>
              </a:rPr>
              <a:t>Positive forces were more than offset by the adverse impact on women of the extreme widening of the wage distribution (Column 4)</a:t>
            </a:r>
            <a:endParaRPr sz="1400">
              <a:latin typeface="Arial"/>
              <a:ea typeface="Arial"/>
              <a:cs typeface="Arial"/>
              <a:sym typeface="Arial"/>
            </a:endParaRPr>
          </a:p>
          <a:p>
            <a:pPr indent="-317500" lvl="0" marL="457200" rtl="0" algn="just">
              <a:spcBef>
                <a:spcPts val="0"/>
              </a:spcBef>
              <a:spcAft>
                <a:spcPts val="0"/>
              </a:spcAft>
              <a:buSzPts val="1400"/>
              <a:buFont typeface="Arial"/>
              <a:buAutoNum type="arabicPeriod"/>
            </a:pPr>
            <a:r>
              <a:rPr lang="en" sz="1400">
                <a:latin typeface="Arial"/>
                <a:ea typeface="Arial"/>
                <a:cs typeface="Arial"/>
                <a:sym typeface="Arial"/>
              </a:rPr>
              <a:t>Changes in the wage structure alone account for more than 100% of the deterioration in the female-male wage differential in these countries </a:t>
            </a:r>
            <a:endParaRPr sz="1400">
              <a:latin typeface="Arial"/>
              <a:ea typeface="Arial"/>
              <a:cs typeface="Arial"/>
              <a:sym typeface="Arial"/>
            </a:endParaRPr>
          </a:p>
          <a:p>
            <a:pPr indent="0" lvl="0" marL="0" rtl="0" algn="just">
              <a:spcBef>
                <a:spcPts val="0"/>
              </a:spcBef>
              <a:spcAft>
                <a:spcPts val="0"/>
              </a:spcAft>
              <a:buNone/>
            </a:pPr>
            <a:r>
              <a:t/>
            </a:r>
            <a:endParaRPr sz="1400">
              <a:latin typeface="Arial"/>
              <a:ea typeface="Arial"/>
              <a:cs typeface="Arial"/>
              <a:sym typeface="Arial"/>
            </a:endParaRPr>
          </a:p>
          <a:p>
            <a:pPr indent="0" lvl="0" marL="0" rtl="0" algn="just">
              <a:spcBef>
                <a:spcPts val="0"/>
              </a:spcBef>
              <a:spcAft>
                <a:spcPts val="0"/>
              </a:spcAft>
              <a:buClr>
                <a:schemeClr val="dk2"/>
              </a:buClr>
              <a:buSzPts val="1100"/>
              <a:buFont typeface="Arial"/>
              <a:buNone/>
            </a:pPr>
            <a:r>
              <a:rPr lang="en" sz="1400">
                <a:latin typeface="Arial"/>
                <a:ea typeface="Arial"/>
                <a:cs typeface="Arial"/>
                <a:sym typeface="Arial"/>
              </a:rPr>
              <a:t>Widening of the wage structure also </a:t>
            </a:r>
            <a:r>
              <a:rPr b="1" lang="en" sz="1400">
                <a:latin typeface="Arial"/>
                <a:ea typeface="Arial"/>
                <a:cs typeface="Arial"/>
                <a:sym typeface="Arial"/>
              </a:rPr>
              <a:t>worked against</a:t>
            </a:r>
            <a:r>
              <a:rPr lang="en" sz="1400">
                <a:latin typeface="Arial"/>
                <a:ea typeface="Arial"/>
                <a:cs typeface="Arial"/>
                <a:sym typeface="Arial"/>
              </a:rPr>
              <a:t> women in Eastern Europe – more than offset by women moving up in the residual male wage distribution (Column 3)</a:t>
            </a:r>
            <a:endParaRPr sz="1400">
              <a:latin typeface="Arial"/>
              <a:ea typeface="Arial"/>
              <a:cs typeface="Arial"/>
              <a:sym typeface="Arial"/>
            </a:endParaRPr>
          </a:p>
          <a:p>
            <a:pPr indent="0" lvl="0" marL="0" rtl="0" algn="just">
              <a:spcBef>
                <a:spcPts val="0"/>
              </a:spcBef>
              <a:spcAft>
                <a:spcPts val="0"/>
              </a:spcAft>
              <a:buNone/>
            </a:pPr>
            <a:r>
              <a:t/>
            </a:r>
            <a:endParaRPr sz="1400">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1"/>
          <p:cNvSpPr txBox="1"/>
          <p:nvPr>
            <p:ph idx="4294967295" type="body"/>
          </p:nvPr>
        </p:nvSpPr>
        <p:spPr>
          <a:xfrm>
            <a:off x="328025" y="1272750"/>
            <a:ext cx="8388600" cy="3346800"/>
          </a:xfrm>
          <a:prstGeom prst="rect">
            <a:avLst/>
          </a:prstGeom>
        </p:spPr>
        <p:txBody>
          <a:bodyPr anchorCtr="0" anchor="t" bIns="91425" lIns="91425" spcFirstLastPara="1" rIns="91425" wrap="square" tIns="91425">
            <a:noAutofit/>
          </a:bodyPr>
          <a:lstStyle/>
          <a:p>
            <a:pPr indent="-228600" lvl="0" marL="0" rtl="0" algn="just">
              <a:spcBef>
                <a:spcPts val="0"/>
              </a:spcBef>
              <a:spcAft>
                <a:spcPts val="0"/>
              </a:spcAft>
              <a:buClr>
                <a:schemeClr val="dk2"/>
              </a:buClr>
              <a:buSzPts val="1100"/>
              <a:buFont typeface="Arial"/>
              <a:buNone/>
            </a:pPr>
            <a:r>
              <a:rPr lang="en" sz="1400">
                <a:latin typeface="Times New Roman"/>
                <a:ea typeface="Times New Roman"/>
                <a:cs typeface="Times New Roman"/>
                <a:sym typeface="Times New Roman"/>
              </a:rPr>
              <a:t> </a:t>
            </a:r>
            <a:r>
              <a:rPr lang="en" sz="1400">
                <a:latin typeface="Arial"/>
                <a:ea typeface="Arial"/>
                <a:cs typeface="Arial"/>
                <a:sym typeface="Arial"/>
              </a:rPr>
              <a:t>Remarkable improvement in the mean female percentile as the male residual distribution indicates</a:t>
            </a:r>
            <a:endParaRPr sz="1400">
              <a:latin typeface="Arial"/>
              <a:ea typeface="Arial"/>
              <a:cs typeface="Arial"/>
              <a:sym typeface="Arial"/>
            </a:endParaRPr>
          </a:p>
          <a:p>
            <a:pPr indent="-228600" lvl="0" marL="914400" rtl="0" algn="just">
              <a:spcBef>
                <a:spcPts val="0"/>
              </a:spcBef>
              <a:spcAft>
                <a:spcPts val="0"/>
              </a:spcAft>
              <a:buClr>
                <a:schemeClr val="dk2"/>
              </a:buClr>
              <a:buSzPts val="1100"/>
              <a:buFont typeface="Arial"/>
              <a:buNone/>
            </a:pPr>
            <a:r>
              <a:rPr lang="en" sz="1400">
                <a:latin typeface="Courier New"/>
                <a:ea typeface="Courier New"/>
                <a:cs typeface="Courier New"/>
                <a:sym typeface="Courier New"/>
              </a:rPr>
              <a:t>o</a:t>
            </a:r>
            <a:r>
              <a:rPr lang="en" sz="1400">
                <a:latin typeface="Times New Roman"/>
                <a:ea typeface="Times New Roman"/>
                <a:cs typeface="Times New Roman"/>
                <a:sym typeface="Times New Roman"/>
              </a:rPr>
              <a:t>   </a:t>
            </a:r>
            <a:r>
              <a:rPr lang="en" sz="1400">
                <a:latin typeface="Arial"/>
                <a:ea typeface="Arial"/>
                <a:cs typeface="Arial"/>
                <a:sym typeface="Arial"/>
              </a:rPr>
              <a:t>Women are now subject to less discrimination in the labour market than previous</a:t>
            </a:r>
            <a:endParaRPr sz="1400">
              <a:latin typeface="Arial"/>
              <a:ea typeface="Arial"/>
              <a:cs typeface="Arial"/>
              <a:sym typeface="Arial"/>
            </a:endParaRPr>
          </a:p>
          <a:p>
            <a:pPr indent="-228600" lvl="0" marL="914400" rtl="0" algn="just">
              <a:spcBef>
                <a:spcPts val="0"/>
              </a:spcBef>
              <a:spcAft>
                <a:spcPts val="0"/>
              </a:spcAft>
              <a:buClr>
                <a:schemeClr val="dk2"/>
              </a:buClr>
              <a:buSzPts val="1100"/>
              <a:buFont typeface="Arial"/>
              <a:buNone/>
            </a:pPr>
            <a:r>
              <a:rPr lang="en" sz="1400">
                <a:latin typeface="Courier New"/>
                <a:ea typeface="Courier New"/>
                <a:cs typeface="Courier New"/>
                <a:sym typeface="Courier New"/>
              </a:rPr>
              <a:t>o</a:t>
            </a:r>
            <a:r>
              <a:rPr lang="en" sz="1400">
                <a:latin typeface="Times New Roman"/>
                <a:ea typeface="Times New Roman"/>
                <a:cs typeface="Times New Roman"/>
                <a:sym typeface="Times New Roman"/>
              </a:rPr>
              <a:t>   </a:t>
            </a:r>
            <a:r>
              <a:rPr lang="en" sz="1400">
                <a:latin typeface="Arial"/>
                <a:ea typeface="Arial"/>
                <a:cs typeface="Arial"/>
                <a:sym typeface="Arial"/>
              </a:rPr>
              <a:t>Women’s unobserved labour market skills have improved relative to men’s</a:t>
            </a:r>
            <a:endParaRPr sz="1400">
              <a:latin typeface="Arial"/>
              <a:ea typeface="Arial"/>
              <a:cs typeface="Arial"/>
              <a:sym typeface="Arial"/>
            </a:endParaRPr>
          </a:p>
          <a:p>
            <a:pPr indent="-228600" lvl="0" marL="914400" rtl="0" algn="just">
              <a:spcBef>
                <a:spcPts val="0"/>
              </a:spcBef>
              <a:spcAft>
                <a:spcPts val="0"/>
              </a:spcAft>
              <a:buClr>
                <a:schemeClr val="dk2"/>
              </a:buClr>
              <a:buSzPts val="1100"/>
              <a:buFont typeface="Arial"/>
              <a:buNone/>
            </a:pPr>
            <a:r>
              <a:rPr lang="en" sz="1400">
                <a:latin typeface="Courier New"/>
                <a:ea typeface="Courier New"/>
                <a:cs typeface="Courier New"/>
                <a:sym typeface="Courier New"/>
              </a:rPr>
              <a:t>o</a:t>
            </a:r>
            <a:r>
              <a:rPr lang="en" sz="1400">
                <a:latin typeface="Times New Roman"/>
                <a:ea typeface="Times New Roman"/>
                <a:cs typeface="Times New Roman"/>
                <a:sym typeface="Times New Roman"/>
              </a:rPr>
              <a:t>   </a:t>
            </a:r>
            <a:r>
              <a:rPr lang="en" sz="1400">
                <a:latin typeface="Arial"/>
                <a:ea typeface="Arial"/>
                <a:cs typeface="Arial"/>
                <a:sym typeface="Arial"/>
              </a:rPr>
              <a:t>Due to supply and demand shifts that have adversely affected men relative to women</a:t>
            </a:r>
            <a:endParaRPr sz="1400">
              <a:latin typeface="Arial"/>
              <a:ea typeface="Arial"/>
              <a:cs typeface="Arial"/>
              <a:sym typeface="Arial"/>
            </a:endParaRPr>
          </a:p>
          <a:p>
            <a:pPr indent="-228600" lvl="0" marL="914400" rtl="0" algn="just">
              <a:spcBef>
                <a:spcPts val="0"/>
              </a:spcBef>
              <a:spcAft>
                <a:spcPts val="0"/>
              </a:spcAft>
              <a:buClr>
                <a:schemeClr val="dk2"/>
              </a:buClr>
              <a:buSzPts val="1100"/>
              <a:buFont typeface="Arial"/>
              <a:buNone/>
            </a:pPr>
            <a:r>
              <a:rPr lang="en" sz="1400">
                <a:latin typeface="Courier New"/>
                <a:ea typeface="Courier New"/>
                <a:cs typeface="Courier New"/>
                <a:sym typeface="Courier New"/>
              </a:rPr>
              <a:t>o</a:t>
            </a:r>
            <a:r>
              <a:rPr lang="en" sz="1400">
                <a:latin typeface="Times New Roman"/>
                <a:ea typeface="Times New Roman"/>
                <a:cs typeface="Times New Roman"/>
                <a:sym typeface="Times New Roman"/>
              </a:rPr>
              <a:t>   </a:t>
            </a:r>
            <a:r>
              <a:rPr lang="en" sz="1400">
                <a:latin typeface="Arial"/>
                <a:ea typeface="Arial"/>
                <a:cs typeface="Arial"/>
                <a:sym typeface="Arial"/>
              </a:rPr>
              <a:t>Demand and supply indexes  - suggest that relative supply and demands shift unlikely to explain a large part of these changes</a:t>
            </a:r>
            <a:endParaRPr sz="1400">
              <a:latin typeface="Arial"/>
              <a:ea typeface="Arial"/>
              <a:cs typeface="Arial"/>
              <a:sym typeface="Arial"/>
            </a:endParaRPr>
          </a:p>
          <a:p>
            <a:pPr indent="-228600" lvl="0" marL="914400" rtl="0" algn="just">
              <a:spcBef>
                <a:spcPts val="0"/>
              </a:spcBef>
              <a:spcAft>
                <a:spcPts val="0"/>
              </a:spcAft>
              <a:buClr>
                <a:schemeClr val="dk2"/>
              </a:buClr>
              <a:buSzPts val="1100"/>
              <a:buFont typeface="Arial"/>
              <a:buNone/>
            </a:pPr>
            <a:r>
              <a:rPr lang="en" sz="1400">
                <a:latin typeface="Courier New"/>
                <a:ea typeface="Courier New"/>
                <a:cs typeface="Courier New"/>
                <a:sym typeface="Courier New"/>
              </a:rPr>
              <a:t>o</a:t>
            </a:r>
            <a:r>
              <a:rPr lang="en" sz="1400">
                <a:latin typeface="Times New Roman"/>
                <a:ea typeface="Times New Roman"/>
                <a:cs typeface="Times New Roman"/>
                <a:sym typeface="Times New Roman"/>
              </a:rPr>
              <a:t> </a:t>
            </a:r>
            <a:r>
              <a:rPr lang="en" sz="1400">
                <a:latin typeface="Arial"/>
                <a:ea typeface="Arial"/>
                <a:cs typeface="Arial"/>
                <a:sym typeface="Arial"/>
              </a:rPr>
              <a:t>Improvements in observed labour market skills contribute to higher female relative wages in all of the East European countries – but the effects are small relative to the ‘Gap’ </a:t>
            </a:r>
            <a:r>
              <a:rPr lang="en" sz="1400">
                <a:latin typeface="Arial"/>
                <a:ea typeface="Arial"/>
                <a:cs typeface="Arial"/>
                <a:sym typeface="Arial"/>
              </a:rPr>
              <a:t>effect</a:t>
            </a:r>
            <a:r>
              <a:rPr lang="en" sz="1400">
                <a:latin typeface="Arial"/>
                <a:ea typeface="Arial"/>
                <a:cs typeface="Arial"/>
                <a:sym typeface="Arial"/>
              </a:rPr>
              <a:t> (Column 1) t</a:t>
            </a:r>
            <a:endParaRPr sz="1400">
              <a:latin typeface="Arial"/>
              <a:ea typeface="Arial"/>
              <a:cs typeface="Arial"/>
              <a:sym typeface="Arial"/>
            </a:endParaRPr>
          </a:p>
          <a:p>
            <a:pPr indent="-228600" lvl="0" marL="914400" rtl="0" algn="just">
              <a:spcBef>
                <a:spcPts val="0"/>
              </a:spcBef>
              <a:spcAft>
                <a:spcPts val="0"/>
              </a:spcAft>
              <a:buNone/>
            </a:pPr>
            <a:r>
              <a:rPr lang="en" sz="1400">
                <a:latin typeface="Courier New"/>
                <a:ea typeface="Courier New"/>
                <a:cs typeface="Courier New"/>
                <a:sym typeface="Courier New"/>
              </a:rPr>
              <a:t>o</a:t>
            </a:r>
            <a:r>
              <a:rPr lang="en" sz="1400">
                <a:latin typeface="Times New Roman"/>
                <a:ea typeface="Times New Roman"/>
                <a:cs typeface="Times New Roman"/>
                <a:sym typeface="Times New Roman"/>
              </a:rPr>
              <a:t> </a:t>
            </a:r>
            <a:r>
              <a:rPr lang="en" sz="1400">
                <a:latin typeface="Arial"/>
                <a:ea typeface="Arial"/>
                <a:cs typeface="Arial"/>
                <a:sym typeface="Arial"/>
              </a:rPr>
              <a:t>Factors that contributed to the </a:t>
            </a:r>
            <a:r>
              <a:rPr lang="en" sz="1400">
                <a:latin typeface="Arial"/>
                <a:ea typeface="Arial"/>
                <a:cs typeface="Arial"/>
                <a:sym typeface="Arial"/>
              </a:rPr>
              <a:t>declining</a:t>
            </a:r>
            <a:r>
              <a:rPr lang="en" sz="1400">
                <a:latin typeface="Arial"/>
                <a:ea typeface="Arial"/>
                <a:cs typeface="Arial"/>
                <a:sym typeface="Arial"/>
              </a:rPr>
              <a:t> gender gap in Eastern European countries – similar to factors that decreased the gender wage </a:t>
            </a:r>
            <a:r>
              <a:rPr lang="en" sz="1400">
                <a:latin typeface="Arial"/>
                <a:ea typeface="Arial"/>
                <a:cs typeface="Arial"/>
                <a:sym typeface="Arial"/>
              </a:rPr>
              <a:t>gap</a:t>
            </a:r>
            <a:r>
              <a:rPr lang="en" sz="1400">
                <a:latin typeface="Arial"/>
                <a:ea typeface="Arial"/>
                <a:cs typeface="Arial"/>
                <a:sym typeface="Arial"/>
              </a:rPr>
              <a:t> in US (recent years)</a:t>
            </a:r>
            <a:endParaRPr sz="1400">
              <a:latin typeface="Arial"/>
              <a:ea typeface="Arial"/>
              <a:cs typeface="Arial"/>
              <a:sym typeface="Arial"/>
            </a:endParaRPr>
          </a:p>
          <a:p>
            <a:pPr indent="-228600" lvl="0" marL="914400" rtl="0" algn="just">
              <a:spcBef>
                <a:spcPts val="0"/>
              </a:spcBef>
              <a:spcAft>
                <a:spcPts val="0"/>
              </a:spcAft>
              <a:buNone/>
            </a:pPr>
            <a:r>
              <a:rPr lang="en" sz="1400">
                <a:latin typeface="Courier New"/>
                <a:ea typeface="Courier New"/>
                <a:cs typeface="Courier New"/>
                <a:sym typeface="Courier New"/>
              </a:rPr>
              <a:t>o</a:t>
            </a:r>
            <a:r>
              <a:rPr lang="en" sz="1400">
                <a:latin typeface="Times New Roman"/>
                <a:ea typeface="Times New Roman"/>
                <a:cs typeface="Times New Roman"/>
                <a:sym typeface="Times New Roman"/>
              </a:rPr>
              <a:t> </a:t>
            </a:r>
            <a:r>
              <a:rPr lang="en" sz="1400">
                <a:latin typeface="Arial"/>
                <a:ea typeface="Arial"/>
                <a:cs typeface="Arial"/>
                <a:sym typeface="Arial"/>
              </a:rPr>
              <a:t>Women’s wages in US improved relative to men’s wages largely because of improvements in female observed relative to male skills </a:t>
            </a:r>
            <a:r>
              <a:rPr b="1" lang="en" sz="1400">
                <a:latin typeface="Arial"/>
                <a:ea typeface="Arial"/>
                <a:cs typeface="Arial"/>
                <a:sym typeface="Arial"/>
              </a:rPr>
              <a:t>gender-specific factors </a:t>
            </a:r>
            <a:endParaRPr b="1" sz="1400">
              <a:latin typeface="Arial"/>
              <a:ea typeface="Arial"/>
              <a:cs typeface="Arial"/>
              <a:sym typeface="Arial"/>
            </a:endParaRPr>
          </a:p>
          <a:p>
            <a:pPr indent="-228600" lvl="0" marL="914400" rtl="0" algn="just">
              <a:spcBef>
                <a:spcPts val="0"/>
              </a:spcBef>
              <a:spcAft>
                <a:spcPts val="0"/>
              </a:spcAft>
              <a:buClr>
                <a:schemeClr val="dk2"/>
              </a:buClr>
              <a:buSzPts val="1100"/>
              <a:buFont typeface="Arial"/>
              <a:buNone/>
            </a:pPr>
            <a:r>
              <a:t/>
            </a:r>
            <a:endParaRPr sz="1400">
              <a:latin typeface="Arial"/>
              <a:ea typeface="Arial"/>
              <a:cs typeface="Arial"/>
              <a:sym typeface="Arial"/>
            </a:endParaRPr>
          </a:p>
        </p:txBody>
      </p:sp>
      <p:sp>
        <p:nvSpPr>
          <p:cNvPr id="231" name="Google Shape;231;p4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5D0D0"/>
            </a:gs>
            <a:gs pos="100000">
              <a:srgbClr val="D96868"/>
            </a:gs>
          </a:gsLst>
          <a:lin ang="5400012" scaled="0"/>
        </a:gradFill>
      </p:bgPr>
    </p:bg>
    <p:spTree>
      <p:nvGrpSpPr>
        <p:cNvPr id="235" name="Shape 235"/>
        <p:cNvGrpSpPr/>
        <p:nvPr/>
      </p:nvGrpSpPr>
      <p:grpSpPr>
        <a:xfrm>
          <a:off x="0" y="0"/>
          <a:ext cx="0" cy="0"/>
          <a:chOff x="0" y="0"/>
          <a:chExt cx="0" cy="0"/>
        </a:xfrm>
      </p:grpSpPr>
      <p:sp>
        <p:nvSpPr>
          <p:cNvPr id="236" name="Google Shape;236;p42"/>
          <p:cNvSpPr txBox="1"/>
          <p:nvPr>
            <p:ph type="title"/>
          </p:nvPr>
        </p:nvSpPr>
        <p:spPr>
          <a:xfrm>
            <a:off x="283099" y="712150"/>
            <a:ext cx="86076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Eastern Europe :</a:t>
            </a:r>
            <a:endParaRPr/>
          </a:p>
          <a:p>
            <a:pPr indent="-228600" lvl="0" marL="0" rtl="0" algn="just">
              <a:lnSpc>
                <a:spcPct val="115000"/>
              </a:lnSpc>
              <a:spcBef>
                <a:spcPts val="0"/>
              </a:spcBef>
              <a:spcAft>
                <a:spcPts val="0"/>
              </a:spcAft>
              <a:buClr>
                <a:schemeClr val="dk2"/>
              </a:buClr>
              <a:buSzPts val="1100"/>
              <a:buFont typeface="Arial"/>
              <a:buNone/>
            </a:pPr>
            <a:r>
              <a:rPr b="0" lang="en" sz="1800">
                <a:solidFill>
                  <a:schemeClr val="dk2"/>
                </a:solidFill>
                <a:latin typeface="Arial"/>
                <a:ea typeface="Arial"/>
                <a:cs typeface="Arial"/>
                <a:sym typeface="Arial"/>
              </a:rPr>
              <a:t>Women’s relative wage gains in US occurred despite their ‘</a:t>
            </a:r>
            <a:r>
              <a:rPr lang="en" sz="1800">
                <a:solidFill>
                  <a:schemeClr val="dk2"/>
                </a:solidFill>
                <a:latin typeface="Arial"/>
                <a:ea typeface="Arial"/>
                <a:cs typeface="Arial"/>
                <a:sym typeface="Arial"/>
              </a:rPr>
              <a:t>swimming upstream’</a:t>
            </a:r>
            <a:r>
              <a:rPr b="0" lang="en" sz="1800">
                <a:solidFill>
                  <a:schemeClr val="dk2"/>
                </a:solidFill>
                <a:latin typeface="Arial"/>
                <a:ea typeface="Arial"/>
                <a:cs typeface="Arial"/>
                <a:sym typeface="Arial"/>
              </a:rPr>
              <a:t> against a widening wage structure that adversely affected female wages relative to male wages</a:t>
            </a:r>
            <a:endParaRPr b="0" sz="1800">
              <a:solidFill>
                <a:schemeClr val="dk2"/>
              </a:solidFill>
              <a:latin typeface="Arial"/>
              <a:ea typeface="Arial"/>
              <a:cs typeface="Arial"/>
              <a:sym typeface="Arial"/>
            </a:endParaRPr>
          </a:p>
          <a:p>
            <a:pPr indent="-228600" lvl="0" marL="0" rtl="0" algn="just">
              <a:lnSpc>
                <a:spcPct val="115000"/>
              </a:lnSpc>
              <a:spcBef>
                <a:spcPts val="0"/>
              </a:spcBef>
              <a:spcAft>
                <a:spcPts val="0"/>
              </a:spcAft>
              <a:buNone/>
            </a:pPr>
            <a:r>
              <a:rPr b="0" lang="en" sz="1800">
                <a:solidFill>
                  <a:schemeClr val="dk2"/>
                </a:solidFill>
                <a:latin typeface="Arial"/>
                <a:ea typeface="Arial"/>
                <a:cs typeface="Arial"/>
                <a:sym typeface="Arial"/>
              </a:rPr>
              <a:t>The US widening wage distribution reclaimed about 1/3 of the improvement in female relative wages ( sum of wage structure components divided by the sum of the gender specific components)</a:t>
            </a:r>
            <a:endParaRPr b="0" sz="1800">
              <a:solidFill>
                <a:schemeClr val="dk2"/>
              </a:solidFill>
              <a:latin typeface="Arial"/>
              <a:ea typeface="Arial"/>
              <a:cs typeface="Arial"/>
              <a:sym typeface="Arial"/>
            </a:endParaRPr>
          </a:p>
          <a:p>
            <a:pPr indent="-342900" lvl="0" marL="457200" rtl="0" algn="just">
              <a:lnSpc>
                <a:spcPct val="115000"/>
              </a:lnSpc>
              <a:spcBef>
                <a:spcPts val="0"/>
              </a:spcBef>
              <a:spcAft>
                <a:spcPts val="0"/>
              </a:spcAft>
              <a:buClr>
                <a:schemeClr val="dk2"/>
              </a:buClr>
              <a:buSzPts val="1800"/>
              <a:buChar char="●"/>
            </a:pPr>
            <a:r>
              <a:rPr b="0" lang="en" sz="1800">
                <a:solidFill>
                  <a:schemeClr val="dk2"/>
                </a:solidFill>
                <a:latin typeface="Arial"/>
                <a:ea typeface="Arial"/>
                <a:cs typeface="Arial"/>
                <a:sym typeface="Arial"/>
              </a:rPr>
              <a:t>Increase in wage dispersion reclaimed as 4/5 of improvement in women’s relative wages in Eastern Europe</a:t>
            </a:r>
            <a:endParaRPr b="0" sz="1800">
              <a:solidFill>
                <a:schemeClr val="dk2"/>
              </a:solidFill>
              <a:latin typeface="Arial"/>
              <a:ea typeface="Arial"/>
              <a:cs typeface="Arial"/>
              <a:sym typeface="Arial"/>
            </a:endParaRPr>
          </a:p>
          <a:p>
            <a:pPr indent="-342900" lvl="0" marL="457200" rtl="0" algn="just">
              <a:lnSpc>
                <a:spcPct val="115000"/>
              </a:lnSpc>
              <a:spcBef>
                <a:spcPts val="0"/>
              </a:spcBef>
              <a:spcAft>
                <a:spcPts val="0"/>
              </a:spcAft>
              <a:buClr>
                <a:schemeClr val="dk2"/>
              </a:buClr>
              <a:buSzPts val="1800"/>
              <a:buChar char="●"/>
            </a:pPr>
            <a:r>
              <a:rPr b="0" lang="en" sz="1800">
                <a:solidFill>
                  <a:schemeClr val="dk2"/>
                </a:solidFill>
                <a:latin typeface="Arial"/>
                <a:ea typeface="Arial"/>
                <a:cs typeface="Arial"/>
                <a:sym typeface="Arial"/>
              </a:rPr>
              <a:t>Decline in female relative wages in Russia and Ukraine</a:t>
            </a:r>
            <a:endParaRPr b="0" sz="18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5D0D0"/>
            </a:gs>
            <a:gs pos="100000">
              <a:srgbClr val="D96868"/>
            </a:gs>
          </a:gsLst>
          <a:lin ang="5400012" scaled="0"/>
        </a:gra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txBox="1"/>
          <p:nvPr>
            <p:ph idx="1" type="body"/>
          </p:nvPr>
        </p:nvSpPr>
        <p:spPr>
          <a:xfrm>
            <a:off x="682747" y="1290525"/>
            <a:ext cx="8039100" cy="33867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Char char="●"/>
            </a:pPr>
            <a:r>
              <a:rPr lang="en" sz="1400">
                <a:latin typeface="Arial"/>
                <a:ea typeface="Arial"/>
                <a:cs typeface="Arial"/>
                <a:sym typeface="Arial"/>
              </a:rPr>
              <a:t>Suggestive evidence when testing correlation between the gender wage gap &amp; extent to which each country had liberalised its internal and external markets  (1994)  measure by de Melo et al.’s (1997) – cumulative liberalization index</a:t>
            </a:r>
            <a:endParaRPr sz="1400">
              <a:latin typeface="Arial"/>
              <a:ea typeface="Arial"/>
              <a:cs typeface="Arial"/>
              <a:sym typeface="Arial"/>
            </a:endParaRPr>
          </a:p>
          <a:p>
            <a:pPr indent="-317500" lvl="0" marL="457200" rtl="0" algn="just">
              <a:spcBef>
                <a:spcPts val="0"/>
              </a:spcBef>
              <a:spcAft>
                <a:spcPts val="0"/>
              </a:spcAft>
              <a:buSzPts val="1400"/>
              <a:buChar char="●"/>
            </a:pPr>
            <a:r>
              <a:rPr lang="en" sz="1400">
                <a:latin typeface="Arial"/>
                <a:ea typeface="Arial"/>
                <a:cs typeface="Arial"/>
                <a:sym typeface="Arial"/>
              </a:rPr>
              <a:t>Higher value of index reflects greater progress in economic liberalisation, taken to indicate a greater degree of competition faced by firms</a:t>
            </a:r>
            <a:endParaRPr sz="1400">
              <a:latin typeface="Arial"/>
              <a:ea typeface="Arial"/>
              <a:cs typeface="Arial"/>
              <a:sym typeface="Arial"/>
            </a:endParaRPr>
          </a:p>
          <a:p>
            <a:pPr indent="-317500" lvl="0" marL="457200" rtl="0" algn="just">
              <a:spcBef>
                <a:spcPts val="0"/>
              </a:spcBef>
              <a:spcAft>
                <a:spcPts val="0"/>
              </a:spcAft>
              <a:buSzPts val="1400"/>
              <a:buChar char="●"/>
            </a:pPr>
            <a:r>
              <a:rPr lang="en" sz="1400">
                <a:latin typeface="Arial"/>
                <a:ea typeface="Arial"/>
                <a:cs typeface="Arial"/>
                <a:sym typeface="Arial"/>
              </a:rPr>
              <a:t>Statistically significant positive relationship between the post-reform level of gender wage ration and liberalization index</a:t>
            </a:r>
            <a:endParaRPr sz="1400">
              <a:latin typeface="Arial"/>
              <a:ea typeface="Arial"/>
              <a:cs typeface="Arial"/>
              <a:sym typeface="Arial"/>
            </a:endParaRPr>
          </a:p>
          <a:p>
            <a:pPr indent="-317500" lvl="0" marL="457200" rtl="0" algn="just">
              <a:spcBef>
                <a:spcPts val="0"/>
              </a:spcBef>
              <a:spcAft>
                <a:spcPts val="0"/>
              </a:spcAft>
              <a:buSzPts val="1400"/>
              <a:buChar char="●"/>
            </a:pPr>
            <a:r>
              <a:rPr lang="en" sz="1400">
                <a:latin typeface="Arial"/>
                <a:ea typeface="Arial"/>
                <a:cs typeface="Arial"/>
                <a:sym typeface="Arial"/>
              </a:rPr>
              <a:t>Simple correlations cannot prove that competitive pressure on firms – narrowed the wage gap in some countries</a:t>
            </a:r>
            <a:endParaRPr sz="1400">
              <a:latin typeface="Arial"/>
              <a:ea typeface="Arial"/>
              <a:cs typeface="Arial"/>
              <a:sym typeface="Arial"/>
            </a:endParaRPr>
          </a:p>
          <a:p>
            <a:pPr indent="-228600" lvl="0" marL="914400" rtl="0" algn="just">
              <a:spcBef>
                <a:spcPts val="0"/>
              </a:spcBef>
              <a:spcAft>
                <a:spcPts val="0"/>
              </a:spcAft>
              <a:buClr>
                <a:schemeClr val="dk2"/>
              </a:buClr>
              <a:buSzPts val="1100"/>
              <a:buFont typeface="Arial"/>
              <a:buNone/>
            </a:pPr>
            <a:r>
              <a:rPr lang="en" sz="1400">
                <a:latin typeface="Courier New"/>
                <a:ea typeface="Courier New"/>
                <a:cs typeface="Courier New"/>
                <a:sym typeface="Courier New"/>
              </a:rPr>
              <a:t>o</a:t>
            </a:r>
            <a:r>
              <a:rPr lang="en" sz="1400">
                <a:latin typeface="Times New Roman"/>
                <a:ea typeface="Times New Roman"/>
                <a:cs typeface="Times New Roman"/>
                <a:sym typeface="Times New Roman"/>
              </a:rPr>
              <a:t> </a:t>
            </a:r>
            <a:r>
              <a:rPr lang="en" sz="1400">
                <a:latin typeface="Arial"/>
                <a:ea typeface="Arial"/>
                <a:cs typeface="Arial"/>
                <a:sym typeface="Arial"/>
              </a:rPr>
              <a:t>Suggestive that gender discrimination has eroded by the forces of competition in Eastern Europe</a:t>
            </a:r>
            <a:endParaRPr sz="1400">
              <a:latin typeface="Arial"/>
              <a:ea typeface="Arial"/>
              <a:cs typeface="Arial"/>
              <a:sym typeface="Arial"/>
            </a:endParaRPr>
          </a:p>
          <a:p>
            <a:pPr indent="-228600" lvl="0" marL="914400" rtl="0" algn="just">
              <a:spcBef>
                <a:spcPts val="0"/>
              </a:spcBef>
              <a:spcAft>
                <a:spcPts val="0"/>
              </a:spcAft>
              <a:buClr>
                <a:schemeClr val="dk2"/>
              </a:buClr>
              <a:buSzPts val="1100"/>
              <a:buFont typeface="Arial"/>
              <a:buNone/>
            </a:pPr>
            <a:r>
              <a:rPr lang="en" sz="1400">
                <a:latin typeface="Courier New"/>
                <a:ea typeface="Courier New"/>
                <a:cs typeface="Courier New"/>
                <a:sym typeface="Courier New"/>
              </a:rPr>
              <a:t>o</a:t>
            </a:r>
            <a:r>
              <a:rPr lang="en" sz="1400">
                <a:latin typeface="Times New Roman"/>
                <a:ea typeface="Times New Roman"/>
                <a:cs typeface="Times New Roman"/>
                <a:sym typeface="Times New Roman"/>
              </a:rPr>
              <a:t> </a:t>
            </a:r>
            <a:r>
              <a:rPr lang="en" sz="1400">
                <a:latin typeface="Arial"/>
                <a:ea typeface="Arial"/>
                <a:cs typeface="Arial"/>
                <a:sym typeface="Arial"/>
              </a:rPr>
              <a:t>Women in Russia and Ukraine may benefit from the continue de-monopolisation and liberalisation of those economies </a:t>
            </a:r>
            <a:endParaRPr sz="1400">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43"/>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000">
                <a:solidFill>
                  <a:schemeClr val="accent5"/>
                </a:solidFill>
                <a:latin typeface="Calibri"/>
                <a:ea typeface="Calibri"/>
                <a:cs typeface="Calibri"/>
                <a:sym typeface="Calibri"/>
              </a:rPr>
              <a:t>Changes in Female Employment and Labour Force </a:t>
            </a:r>
            <a:endParaRPr b="0" sz="3000">
              <a:solidFill>
                <a:schemeClr val="accent5"/>
              </a:solidFill>
            </a:endParaRPr>
          </a:p>
        </p:txBody>
      </p:sp>
      <p:sp>
        <p:nvSpPr>
          <p:cNvPr id="242" name="Google Shape;242;p43"/>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
        <p:nvSpPr>
          <p:cNvPr id="243" name="Google Shape;243;p43"/>
          <p:cNvSpPr txBox="1"/>
          <p:nvPr>
            <p:ph idx="2" type="body"/>
          </p:nvPr>
        </p:nvSpPr>
        <p:spPr>
          <a:xfrm>
            <a:off x="4655100" y="211175"/>
            <a:ext cx="4045200" cy="4208100"/>
          </a:xfrm>
          <a:prstGeom prst="rect">
            <a:avLst/>
          </a:prstGeom>
        </p:spPr>
        <p:txBody>
          <a:bodyPr anchorCtr="0" anchor="ctr" bIns="91425" lIns="91425" spcFirstLastPara="1" rIns="91425" wrap="square" tIns="91425">
            <a:noAutofit/>
          </a:bodyPr>
          <a:lstStyle/>
          <a:p>
            <a:pPr indent="-304800" lvl="0" marL="457200" rtl="0" algn="just">
              <a:spcBef>
                <a:spcPts val="0"/>
              </a:spcBef>
              <a:spcAft>
                <a:spcPts val="0"/>
              </a:spcAft>
              <a:buClr>
                <a:srgbClr val="EFEFEF"/>
              </a:buClr>
              <a:buSzPts val="1200"/>
              <a:buFont typeface="Arial"/>
              <a:buChar char="●"/>
            </a:pPr>
            <a:r>
              <a:rPr lang="en" sz="1200">
                <a:solidFill>
                  <a:srgbClr val="EFEFEF"/>
                </a:solidFill>
                <a:latin typeface="Arial"/>
                <a:ea typeface="Arial"/>
                <a:cs typeface="Arial"/>
                <a:sym typeface="Arial"/>
              </a:rPr>
              <a:t>Differing shifts in the occupational and industrial distribution of employment between men and women </a:t>
            </a:r>
            <a:endParaRPr sz="1200">
              <a:solidFill>
                <a:srgbClr val="EFEFEF"/>
              </a:solidFill>
              <a:latin typeface="Arial"/>
              <a:ea typeface="Arial"/>
              <a:cs typeface="Arial"/>
              <a:sym typeface="Arial"/>
            </a:endParaRPr>
          </a:p>
          <a:p>
            <a:pPr indent="-304800" lvl="0" marL="457200" rtl="0" algn="just">
              <a:spcBef>
                <a:spcPts val="0"/>
              </a:spcBef>
              <a:spcAft>
                <a:spcPts val="0"/>
              </a:spcAft>
              <a:buClr>
                <a:srgbClr val="EFEFEF"/>
              </a:buClr>
              <a:buSzPts val="1200"/>
              <a:buFont typeface="Arial"/>
              <a:buChar char="●"/>
            </a:pPr>
            <a:r>
              <a:rPr lang="en" sz="1100">
                <a:solidFill>
                  <a:srgbClr val="EFEFEF"/>
                </a:solidFill>
                <a:latin typeface="Arial"/>
                <a:ea typeface="Arial"/>
                <a:cs typeface="Arial"/>
                <a:sym typeface="Arial"/>
              </a:rPr>
              <a:t>Changes in the relative labour supply of men and women – affect the gender wage gap</a:t>
            </a:r>
            <a:endParaRPr sz="1100">
              <a:solidFill>
                <a:srgbClr val="EFEFEF"/>
              </a:solidFill>
              <a:latin typeface="Arial"/>
              <a:ea typeface="Arial"/>
              <a:cs typeface="Arial"/>
              <a:sym typeface="Arial"/>
            </a:endParaRPr>
          </a:p>
          <a:p>
            <a:pPr indent="-304800" lvl="0" marL="457200" rtl="0" algn="just">
              <a:spcBef>
                <a:spcPts val="0"/>
              </a:spcBef>
              <a:spcAft>
                <a:spcPts val="0"/>
              </a:spcAft>
              <a:buClr>
                <a:srgbClr val="EFEFEF"/>
              </a:buClr>
              <a:buSzPts val="1200"/>
              <a:buFont typeface="Arial"/>
              <a:buChar char="●"/>
            </a:pPr>
            <a:r>
              <a:rPr lang="en" sz="1100">
                <a:solidFill>
                  <a:srgbClr val="EFEFEF"/>
                </a:solidFill>
                <a:latin typeface="Arial"/>
                <a:ea typeface="Arial"/>
                <a:cs typeface="Arial"/>
                <a:sym typeface="Arial"/>
              </a:rPr>
              <a:t>Data is very limited vable to construct indexes to reflect changes in relative labour demand (by industry) &amp; supply for Russia, Hungary, Poland)</a:t>
            </a:r>
            <a:endParaRPr sz="1100">
              <a:solidFill>
                <a:srgbClr val="EFEFEF"/>
              </a:solidFill>
              <a:latin typeface="Arial"/>
              <a:ea typeface="Arial"/>
              <a:cs typeface="Arial"/>
              <a:sym typeface="Arial"/>
            </a:endParaRPr>
          </a:p>
          <a:p>
            <a:pPr indent="-304800" lvl="0" marL="457200" rtl="0" algn="just">
              <a:spcBef>
                <a:spcPts val="0"/>
              </a:spcBef>
              <a:spcAft>
                <a:spcPts val="0"/>
              </a:spcAft>
              <a:buClr>
                <a:srgbClr val="EFEFEF"/>
              </a:buClr>
              <a:buSzPts val="1200"/>
              <a:buFont typeface="Arial"/>
              <a:buChar char="●"/>
            </a:pPr>
            <a:r>
              <a:rPr lang="en" sz="1100">
                <a:solidFill>
                  <a:srgbClr val="EFEFEF"/>
                </a:solidFill>
                <a:latin typeface="Arial"/>
                <a:ea typeface="Arial"/>
                <a:cs typeface="Arial"/>
                <a:sym typeface="Arial"/>
              </a:rPr>
              <a:t>Effect of between-sector-demand shifts on relative labour demand – measured by fixed-coefficient ‘man power requirements’ index ( measure the percentage change in demand for a given group as weighted average of percentage employment growth by industry </a:t>
            </a:r>
            <a:endParaRPr sz="1100">
              <a:solidFill>
                <a:srgbClr val="EFEFEF"/>
              </a:solidFill>
              <a:latin typeface="Arial"/>
              <a:ea typeface="Arial"/>
              <a:cs typeface="Arial"/>
              <a:sym typeface="Arial"/>
            </a:endParaRPr>
          </a:p>
          <a:p>
            <a:pPr indent="-304800" lvl="0" marL="457200" rtl="0" algn="just">
              <a:spcBef>
                <a:spcPts val="0"/>
              </a:spcBef>
              <a:spcAft>
                <a:spcPts val="0"/>
              </a:spcAft>
              <a:buClr>
                <a:srgbClr val="F3F3F3"/>
              </a:buClr>
              <a:buSzPts val="1200"/>
              <a:buFont typeface="Arial"/>
              <a:buChar char="●"/>
            </a:pPr>
            <a:r>
              <a:rPr lang="en" sz="1200">
                <a:solidFill>
                  <a:srgbClr val="F3F3F3"/>
                </a:solidFill>
                <a:latin typeface="Arial"/>
                <a:ea typeface="Arial"/>
                <a:cs typeface="Arial"/>
                <a:sym typeface="Arial"/>
              </a:rPr>
              <a:t>Weights are industrial employment distribution for the given group in the base period</a:t>
            </a:r>
            <a:endParaRPr sz="1200">
              <a:solidFill>
                <a:srgbClr val="F3F3F3"/>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44"/>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Change in Supply Measured</a:t>
            </a:r>
            <a:endParaRPr/>
          </a:p>
        </p:txBody>
      </p:sp>
      <p:sp>
        <p:nvSpPr>
          <p:cNvPr id="249" name="Google Shape;249;p44"/>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4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Ek1 - represents the share of total employment in the post-reform year of group k,</a:t>
            </a:r>
            <a:endParaRPr/>
          </a:p>
          <a:p>
            <a:pPr indent="-342900" lvl="0" marL="457200" rtl="0" algn="l">
              <a:spcBef>
                <a:spcPts val="0"/>
              </a:spcBef>
              <a:spcAft>
                <a:spcPts val="0"/>
              </a:spcAft>
              <a:buSzPts val="1800"/>
              <a:buChar char="●"/>
            </a:pPr>
            <a:r>
              <a:rPr lang="en"/>
              <a:t>Eko - share of employment of the groups in the base (pre-reform) year </a:t>
            </a:r>
            <a:endParaRPr/>
          </a:p>
          <a:p>
            <a:pPr indent="0" lvl="0" marL="0" rtl="0" algn="l">
              <a:spcBef>
                <a:spcPts val="1600"/>
              </a:spcBef>
              <a:spcAft>
                <a:spcPts val="1600"/>
              </a:spcAft>
              <a:buNone/>
            </a:pPr>
            <a:r>
              <a:t/>
            </a:r>
            <a:endParaRPr/>
          </a:p>
        </p:txBody>
      </p:sp>
      <p:pic>
        <p:nvPicPr>
          <p:cNvPr id="251" name="Google Shape;251;p44"/>
          <p:cNvPicPr preferRelativeResize="0"/>
          <p:nvPr/>
        </p:nvPicPr>
        <p:blipFill>
          <a:blip r:embed="rId3">
            <a:alphaModFix/>
          </a:blip>
          <a:stretch>
            <a:fillRect/>
          </a:stretch>
        </p:blipFill>
        <p:spPr>
          <a:xfrm>
            <a:off x="5355075" y="343700"/>
            <a:ext cx="2371725" cy="476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45"/>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Changes in net supply </a:t>
            </a:r>
            <a:endParaRPr/>
          </a:p>
        </p:txBody>
      </p:sp>
      <p:sp>
        <p:nvSpPr>
          <p:cNvPr id="257" name="Google Shape;257;p45"/>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45"/>
          <p:cNvSpPr txBox="1"/>
          <p:nvPr>
            <p:ph idx="2" type="body"/>
          </p:nvPr>
        </p:nvSpPr>
        <p:spPr>
          <a:xfrm>
            <a:off x="4731325" y="353850"/>
            <a:ext cx="4199700" cy="4139700"/>
          </a:xfrm>
          <a:prstGeom prst="rect">
            <a:avLst/>
          </a:prstGeom>
        </p:spPr>
        <p:txBody>
          <a:bodyPr anchorCtr="0" anchor="ctr" bIns="91425" lIns="91425" spcFirstLastPara="1" rIns="91425" wrap="square" tIns="91425">
            <a:noAutofit/>
          </a:bodyPr>
          <a:lstStyle/>
          <a:p>
            <a:pPr indent="-298450" lvl="0" marL="457200" rtl="0" algn="just">
              <a:spcBef>
                <a:spcPts val="0"/>
              </a:spcBef>
              <a:spcAft>
                <a:spcPts val="0"/>
              </a:spcAft>
              <a:buClr>
                <a:srgbClr val="EFEFEF"/>
              </a:buClr>
              <a:buSzPts val="1100"/>
              <a:buFont typeface="Arial"/>
              <a:buChar char="●"/>
            </a:pPr>
            <a:r>
              <a:rPr lang="en" sz="1100">
                <a:solidFill>
                  <a:srgbClr val="EFEFEF"/>
                </a:solidFill>
                <a:latin typeface="Arial"/>
                <a:ea typeface="Arial"/>
                <a:cs typeface="Arial"/>
                <a:sym typeface="Arial"/>
              </a:rPr>
              <a:t>Direction of demand and supply shifts in all countries is </a:t>
            </a:r>
            <a:r>
              <a:rPr b="1" lang="en" sz="1100">
                <a:solidFill>
                  <a:srgbClr val="EFEFEF"/>
                </a:solidFill>
                <a:latin typeface="Arial"/>
                <a:ea typeface="Arial"/>
                <a:cs typeface="Arial"/>
                <a:sym typeface="Arial"/>
              </a:rPr>
              <a:t>consistent with the observed change in the gender wage gap</a:t>
            </a:r>
            <a:endParaRPr b="1" sz="1100">
              <a:solidFill>
                <a:srgbClr val="EFEFEF"/>
              </a:solidFill>
              <a:latin typeface="Arial"/>
              <a:ea typeface="Arial"/>
              <a:cs typeface="Arial"/>
              <a:sym typeface="Arial"/>
            </a:endParaRPr>
          </a:p>
          <a:p>
            <a:pPr indent="-298450" lvl="0" marL="457200" rtl="0" algn="just">
              <a:spcBef>
                <a:spcPts val="0"/>
              </a:spcBef>
              <a:spcAft>
                <a:spcPts val="0"/>
              </a:spcAft>
              <a:buClr>
                <a:srgbClr val="EFEFEF"/>
              </a:buClr>
              <a:buSzPts val="1100"/>
              <a:buFont typeface="Arial"/>
              <a:buChar char="●"/>
            </a:pPr>
            <a:r>
              <a:rPr b="1" lang="en" sz="1100">
                <a:solidFill>
                  <a:srgbClr val="EFEFEF"/>
                </a:solidFill>
                <a:latin typeface="Arial"/>
                <a:ea typeface="Arial"/>
                <a:cs typeface="Arial"/>
                <a:sym typeface="Arial"/>
              </a:rPr>
              <a:t>Russia – where female relative wages fell – net supply of women role while that of men fell</a:t>
            </a:r>
            <a:endParaRPr b="1" sz="1100">
              <a:solidFill>
                <a:srgbClr val="EFEFEF"/>
              </a:solidFill>
              <a:latin typeface="Arial"/>
              <a:ea typeface="Arial"/>
              <a:cs typeface="Arial"/>
              <a:sym typeface="Arial"/>
            </a:endParaRPr>
          </a:p>
          <a:p>
            <a:pPr indent="-298450" lvl="0" marL="457200" rtl="0" algn="just">
              <a:spcBef>
                <a:spcPts val="0"/>
              </a:spcBef>
              <a:spcAft>
                <a:spcPts val="0"/>
              </a:spcAft>
              <a:buClr>
                <a:srgbClr val="EFEFEF"/>
              </a:buClr>
              <a:buSzPts val="1100"/>
              <a:buFont typeface="Arial"/>
              <a:buChar char="●"/>
            </a:pPr>
            <a:r>
              <a:rPr b="1" lang="en" sz="1100">
                <a:solidFill>
                  <a:srgbClr val="EFEFEF"/>
                </a:solidFill>
                <a:latin typeface="Arial"/>
                <a:ea typeface="Arial"/>
                <a:cs typeface="Arial"/>
                <a:sym typeface="Arial"/>
              </a:rPr>
              <a:t>Hungary &amp; Poland – </a:t>
            </a:r>
            <a:r>
              <a:rPr lang="en" sz="1100">
                <a:solidFill>
                  <a:srgbClr val="EFEFEF"/>
                </a:solidFill>
                <a:latin typeface="Arial"/>
                <a:ea typeface="Arial"/>
                <a:cs typeface="Arial"/>
                <a:sym typeface="Arial"/>
              </a:rPr>
              <a:t>net supply of women fell while that of men rose – this is consistent with the rising relative wages observes in those countries</a:t>
            </a:r>
            <a:endParaRPr sz="1100">
              <a:solidFill>
                <a:srgbClr val="EFEFEF"/>
              </a:solidFill>
              <a:latin typeface="Arial"/>
              <a:ea typeface="Arial"/>
              <a:cs typeface="Arial"/>
              <a:sym typeface="Arial"/>
            </a:endParaRPr>
          </a:p>
          <a:p>
            <a:pPr indent="-298450" lvl="0" marL="457200" rtl="0" algn="just">
              <a:spcBef>
                <a:spcPts val="0"/>
              </a:spcBef>
              <a:spcAft>
                <a:spcPts val="0"/>
              </a:spcAft>
              <a:buClr>
                <a:srgbClr val="EFEFEF"/>
              </a:buClr>
              <a:buSzPts val="1100"/>
              <a:buFont typeface="Arial"/>
              <a:buChar char="●"/>
            </a:pPr>
            <a:r>
              <a:rPr b="1" lang="en" sz="1100">
                <a:solidFill>
                  <a:srgbClr val="EFEFEF"/>
                </a:solidFill>
                <a:latin typeface="Arial"/>
                <a:ea typeface="Arial"/>
                <a:cs typeface="Arial"/>
                <a:sym typeface="Arial"/>
              </a:rPr>
              <a:t>Magnitude of those shifts </a:t>
            </a:r>
            <a:r>
              <a:rPr lang="en" sz="1100">
                <a:solidFill>
                  <a:srgbClr val="EFEFEF"/>
                </a:solidFill>
                <a:latin typeface="Arial"/>
                <a:ea typeface="Arial"/>
                <a:cs typeface="Arial"/>
                <a:sym typeface="Arial"/>
              </a:rPr>
              <a:t> small in comparison with those occurring in US in 1980s</a:t>
            </a:r>
            <a:endParaRPr sz="1100">
              <a:solidFill>
                <a:srgbClr val="EFEFEF"/>
              </a:solidFill>
              <a:latin typeface="Arial"/>
              <a:ea typeface="Arial"/>
              <a:cs typeface="Arial"/>
              <a:sym typeface="Arial"/>
            </a:endParaRPr>
          </a:p>
          <a:p>
            <a:pPr indent="-298450" lvl="0" marL="457200" rtl="0" algn="just">
              <a:spcBef>
                <a:spcPts val="0"/>
              </a:spcBef>
              <a:spcAft>
                <a:spcPts val="0"/>
              </a:spcAft>
              <a:buClr>
                <a:srgbClr val="EFEFEF"/>
              </a:buClr>
              <a:buSzPts val="1100"/>
              <a:buFont typeface="Arial"/>
              <a:buChar char="●"/>
            </a:pPr>
            <a:r>
              <a:rPr b="1" lang="en" sz="1100">
                <a:solidFill>
                  <a:srgbClr val="EFEFEF"/>
                </a:solidFill>
                <a:latin typeface="Arial"/>
                <a:ea typeface="Arial"/>
                <a:cs typeface="Arial"/>
                <a:sym typeface="Arial"/>
              </a:rPr>
              <a:t>Demands and supply shifts explain some – change in the gender wage gap in these countries</a:t>
            </a:r>
            <a:endParaRPr b="1" sz="1100">
              <a:solidFill>
                <a:srgbClr val="EFEFEF"/>
              </a:solidFill>
              <a:latin typeface="Arial"/>
              <a:ea typeface="Arial"/>
              <a:cs typeface="Arial"/>
              <a:sym typeface="Arial"/>
            </a:endParaRPr>
          </a:p>
          <a:p>
            <a:pPr indent="-298450" lvl="0" marL="457200" rtl="0" algn="just">
              <a:spcBef>
                <a:spcPts val="0"/>
              </a:spcBef>
              <a:spcAft>
                <a:spcPts val="0"/>
              </a:spcAft>
              <a:buClr>
                <a:srgbClr val="EFEFEF"/>
              </a:buClr>
              <a:buSzPts val="1100"/>
              <a:buFont typeface="Arial"/>
              <a:buChar char="●"/>
            </a:pPr>
            <a:r>
              <a:rPr b="1" lang="en" sz="1100">
                <a:solidFill>
                  <a:srgbClr val="EFEFEF"/>
                </a:solidFill>
                <a:latin typeface="Arial"/>
                <a:ea typeface="Arial"/>
                <a:cs typeface="Arial"/>
                <a:sym typeface="Arial"/>
              </a:rPr>
              <a:t>Data is limited these indicated do not account for occupation / within industry demand shifts  likely to explain the change in gender wage gap</a:t>
            </a:r>
            <a:endParaRPr b="1" sz="1100">
              <a:solidFill>
                <a:srgbClr val="EFEFEF"/>
              </a:solidFill>
              <a:latin typeface="Arial"/>
              <a:ea typeface="Arial"/>
              <a:cs typeface="Arial"/>
              <a:sym typeface="Arial"/>
            </a:endParaRPr>
          </a:p>
          <a:p>
            <a:pPr indent="-298450" lvl="0" marL="457200" rtl="0" algn="just">
              <a:spcBef>
                <a:spcPts val="0"/>
              </a:spcBef>
              <a:spcAft>
                <a:spcPts val="0"/>
              </a:spcAft>
              <a:buClr>
                <a:srgbClr val="EFEFEF"/>
              </a:buClr>
              <a:buSzPts val="1100"/>
              <a:buFont typeface="Arial"/>
              <a:buChar char="●"/>
            </a:pPr>
            <a:r>
              <a:rPr b="1" lang="en" sz="1100">
                <a:solidFill>
                  <a:srgbClr val="EFEFEF"/>
                </a:solidFill>
                <a:latin typeface="Arial"/>
                <a:ea typeface="Arial"/>
                <a:cs typeface="Arial"/>
                <a:sym typeface="Arial"/>
              </a:rPr>
              <a:t>Labour force participation rates between men and women account for some of the changes in the gender wage gap across countries</a:t>
            </a:r>
            <a:endParaRPr b="1" sz="1100">
              <a:solidFill>
                <a:srgbClr val="EFEFEF"/>
              </a:solidFill>
              <a:latin typeface="Arial"/>
              <a:ea typeface="Arial"/>
              <a:cs typeface="Arial"/>
              <a:sym typeface="Arial"/>
            </a:endParaRPr>
          </a:p>
          <a:p>
            <a:pPr indent="0" lvl="0" marL="0" rtl="0" algn="l">
              <a:spcBef>
                <a:spcPts val="0"/>
              </a:spcBef>
              <a:spcAft>
                <a:spcPts val="1600"/>
              </a:spcAft>
              <a:buNone/>
            </a:pPr>
            <a:r>
              <a:t/>
            </a:r>
            <a:endParaRPr sz="900">
              <a:solidFill>
                <a:srgbClr val="EFEFEF"/>
              </a:solidFill>
            </a:endParaRPr>
          </a:p>
        </p:txBody>
      </p:sp>
      <p:pic>
        <p:nvPicPr>
          <p:cNvPr id="259" name="Google Shape;259;p45"/>
          <p:cNvPicPr preferRelativeResize="0"/>
          <p:nvPr/>
        </p:nvPicPr>
        <p:blipFill>
          <a:blip r:embed="rId3">
            <a:alphaModFix/>
          </a:blip>
          <a:stretch>
            <a:fillRect/>
          </a:stretch>
        </p:blipFill>
        <p:spPr>
          <a:xfrm>
            <a:off x="196975" y="2750778"/>
            <a:ext cx="4375026" cy="61094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Hunt (1997)</a:t>
            </a:r>
            <a:endParaRPr/>
          </a:p>
        </p:txBody>
      </p:sp>
      <p:sp>
        <p:nvSpPr>
          <p:cNvPr id="265" name="Google Shape;265;p46"/>
          <p:cNvSpPr txBox="1"/>
          <p:nvPr>
            <p:ph idx="1" type="body"/>
          </p:nvPr>
        </p:nvSpPr>
        <p:spPr>
          <a:xfrm>
            <a:off x="870847" y="1108375"/>
            <a:ext cx="7860900" cy="34899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Font typeface="Arial"/>
              <a:buChar char="●"/>
            </a:pPr>
            <a:r>
              <a:rPr lang="en" sz="1400">
                <a:latin typeface="Arial"/>
                <a:ea typeface="Arial"/>
                <a:cs typeface="Arial"/>
                <a:sym typeface="Arial"/>
              </a:rPr>
              <a:t>Eastern Germany – low skilled women dropping out of the labour forces disproportionately during transition an </a:t>
            </a:r>
            <a:r>
              <a:rPr lang="en" sz="1400" u="sng">
                <a:latin typeface="Arial"/>
                <a:ea typeface="Arial"/>
                <a:cs typeface="Arial"/>
                <a:sym typeface="Arial"/>
              </a:rPr>
              <a:t>artificially increase female relative </a:t>
            </a:r>
            <a:r>
              <a:rPr lang="en" sz="1400" u="sng">
                <a:latin typeface="Arial"/>
                <a:ea typeface="Arial"/>
                <a:cs typeface="Arial"/>
                <a:sym typeface="Arial"/>
              </a:rPr>
              <a:t>wages</a:t>
            </a:r>
            <a:endParaRPr sz="1400" u="sng">
              <a:latin typeface="Arial"/>
              <a:ea typeface="Arial"/>
              <a:cs typeface="Arial"/>
              <a:sym typeface="Arial"/>
            </a:endParaRPr>
          </a:p>
          <a:p>
            <a:pPr indent="-317500" lvl="0" marL="457200" rtl="0" algn="just">
              <a:spcBef>
                <a:spcPts val="0"/>
              </a:spcBef>
              <a:spcAft>
                <a:spcPts val="0"/>
              </a:spcAft>
              <a:buSzPts val="1400"/>
              <a:buFont typeface="Arial"/>
              <a:buChar char="●"/>
            </a:pPr>
            <a:r>
              <a:rPr lang="en" sz="1400">
                <a:latin typeface="Arial"/>
                <a:ea typeface="Arial"/>
                <a:cs typeface="Arial"/>
                <a:sym typeface="Arial"/>
              </a:rPr>
              <a:t>Appears to be a factor in </a:t>
            </a:r>
            <a:r>
              <a:rPr b="1" lang="en" sz="1400">
                <a:latin typeface="Arial"/>
                <a:ea typeface="Arial"/>
                <a:cs typeface="Arial"/>
                <a:sym typeface="Arial"/>
              </a:rPr>
              <a:t>explaining the narrowing gender wage gap om Eastern Germany</a:t>
            </a:r>
            <a:endParaRPr b="1" sz="1400">
              <a:latin typeface="Arial"/>
              <a:ea typeface="Arial"/>
              <a:cs typeface="Arial"/>
              <a:sym typeface="Arial"/>
            </a:endParaRPr>
          </a:p>
          <a:p>
            <a:pPr indent="-317500" lvl="0" marL="457200" rtl="0" algn="just">
              <a:spcBef>
                <a:spcPts val="0"/>
              </a:spcBef>
              <a:spcAft>
                <a:spcPts val="0"/>
              </a:spcAft>
              <a:buSzPts val="1400"/>
              <a:buFont typeface="Arial"/>
              <a:buChar char="●"/>
            </a:pPr>
            <a:r>
              <a:rPr b="1" lang="en" sz="1400">
                <a:latin typeface="Arial"/>
                <a:ea typeface="Arial"/>
                <a:cs typeface="Arial"/>
                <a:sym typeface="Arial"/>
              </a:rPr>
              <a:t>Unlikely to contribute significantly to the rising female relative wages in countries survey here</a:t>
            </a:r>
            <a:endParaRPr b="1" sz="1400">
              <a:latin typeface="Arial"/>
              <a:ea typeface="Arial"/>
              <a:cs typeface="Arial"/>
              <a:sym typeface="Arial"/>
            </a:endParaRPr>
          </a:p>
          <a:p>
            <a:pPr indent="-317500" lvl="0" marL="457200" rtl="0" algn="just">
              <a:spcBef>
                <a:spcPts val="0"/>
              </a:spcBef>
              <a:spcAft>
                <a:spcPts val="0"/>
              </a:spcAft>
              <a:buSzPts val="1400"/>
              <a:buFont typeface="Arial"/>
              <a:buChar char="●"/>
            </a:pPr>
            <a:r>
              <a:rPr lang="en" sz="1400">
                <a:latin typeface="Arial"/>
                <a:ea typeface="Arial"/>
                <a:cs typeface="Arial"/>
                <a:sym typeface="Arial"/>
              </a:rPr>
              <a:t>Many countries the decline in male labour force participation rates nearly matched the decline in female labour force participation rates </a:t>
            </a:r>
            <a:endParaRPr sz="1400">
              <a:latin typeface="Arial"/>
              <a:ea typeface="Arial"/>
              <a:cs typeface="Arial"/>
              <a:sym typeface="Arial"/>
            </a:endParaRPr>
          </a:p>
          <a:p>
            <a:pPr indent="-317500" lvl="0" marL="457200" rtl="0" algn="just">
              <a:spcBef>
                <a:spcPts val="0"/>
              </a:spcBef>
              <a:spcAft>
                <a:spcPts val="0"/>
              </a:spcAft>
              <a:buSzPts val="1400"/>
              <a:buFont typeface="Arial"/>
              <a:buChar char="●"/>
            </a:pPr>
            <a:r>
              <a:rPr lang="en" sz="1400">
                <a:latin typeface="Arial"/>
                <a:ea typeface="Arial"/>
                <a:cs typeface="Arial"/>
                <a:sym typeface="Arial"/>
              </a:rPr>
              <a:t>Ukraine, Russia, Bulgaria and Poland there is a  decline in male labour force participation in the early years of </a:t>
            </a:r>
            <a:r>
              <a:rPr b="1" lang="en" sz="1400">
                <a:latin typeface="Arial"/>
                <a:ea typeface="Arial"/>
                <a:cs typeface="Arial"/>
                <a:sym typeface="Arial"/>
              </a:rPr>
              <a:t>transitions exceeds that of female labour force participation</a:t>
            </a:r>
            <a:endParaRPr b="1" sz="1400">
              <a:latin typeface="Arial"/>
              <a:ea typeface="Arial"/>
              <a:cs typeface="Arial"/>
              <a:sym typeface="Arial"/>
            </a:endParaRPr>
          </a:p>
          <a:p>
            <a:pPr indent="-317500" lvl="0" marL="457200" rtl="0" algn="just">
              <a:spcBef>
                <a:spcPts val="0"/>
              </a:spcBef>
              <a:spcAft>
                <a:spcPts val="0"/>
              </a:spcAft>
              <a:buSzPts val="1400"/>
              <a:buFont typeface="Arial"/>
              <a:buChar char="●"/>
            </a:pPr>
            <a:r>
              <a:rPr b="1" lang="en" sz="1400">
                <a:latin typeface="Arial"/>
                <a:ea typeface="Arial"/>
                <a:cs typeface="Arial"/>
                <a:sym typeface="Arial"/>
              </a:rPr>
              <a:t>Changes in the relative supply of female workers  unlikely to explain the changes in gender gap in most of these countries </a:t>
            </a:r>
            <a:endParaRPr b="1" sz="1400">
              <a:latin typeface="Arial"/>
              <a:ea typeface="Arial"/>
              <a:cs typeface="Arial"/>
              <a:sym typeface="Arial"/>
            </a:endParaRPr>
          </a:p>
          <a:p>
            <a:pPr indent="0" lvl="0" marL="0" rtl="0" algn="just">
              <a:spcBef>
                <a:spcPts val="0"/>
              </a:spcBef>
              <a:spcAft>
                <a:spcPts val="0"/>
              </a:spcAft>
              <a:buNone/>
            </a:pPr>
            <a:r>
              <a:t/>
            </a:r>
            <a:endParaRPr sz="14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7"/>
          <p:cNvSpPr txBox="1"/>
          <p:nvPr>
            <p:ph type="title"/>
          </p:nvPr>
        </p:nvSpPr>
        <p:spPr>
          <a:xfrm>
            <a:off x="1603175" y="575950"/>
            <a:ext cx="71949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1990s - ILO definitions</a:t>
            </a:r>
            <a:endParaRPr/>
          </a:p>
        </p:txBody>
      </p:sp>
      <p:sp>
        <p:nvSpPr>
          <p:cNvPr id="271" name="Google Shape;271;p47"/>
          <p:cNvSpPr txBox="1"/>
          <p:nvPr>
            <p:ph idx="1" type="body"/>
          </p:nvPr>
        </p:nvSpPr>
        <p:spPr>
          <a:xfrm>
            <a:off x="356250" y="1211350"/>
            <a:ext cx="8375400" cy="33867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AutoNum type="arabicPeriod"/>
            </a:pPr>
            <a:r>
              <a:rPr lang="en" sz="1400">
                <a:latin typeface="Arial"/>
                <a:ea typeface="Arial"/>
                <a:cs typeface="Arial"/>
                <a:sym typeface="Arial"/>
              </a:rPr>
              <a:t>1993-94 female unemployment rates were not uniformly higher than male unemployment rates were not uniformly higher than male unemployment rates in the region</a:t>
            </a:r>
            <a:endParaRPr sz="1400">
              <a:latin typeface="Arial"/>
              <a:ea typeface="Arial"/>
              <a:cs typeface="Arial"/>
              <a:sym typeface="Arial"/>
            </a:endParaRPr>
          </a:p>
          <a:p>
            <a:pPr indent="-317500" lvl="0" marL="457200" rtl="0" algn="just">
              <a:spcBef>
                <a:spcPts val="0"/>
              </a:spcBef>
              <a:spcAft>
                <a:spcPts val="0"/>
              </a:spcAft>
              <a:buSzPts val="1400"/>
              <a:buAutoNum type="arabicPeriod"/>
            </a:pPr>
            <a:r>
              <a:rPr lang="en" sz="1400">
                <a:latin typeface="Arial"/>
                <a:ea typeface="Arial"/>
                <a:cs typeface="Arial"/>
                <a:sym typeface="Arial"/>
              </a:rPr>
              <a:t>No systematic patterns in unemployment by gender in those countries</a:t>
            </a:r>
            <a:endParaRPr sz="1400">
              <a:latin typeface="Arial"/>
              <a:ea typeface="Arial"/>
              <a:cs typeface="Arial"/>
              <a:sym typeface="Arial"/>
            </a:endParaRPr>
          </a:p>
          <a:p>
            <a:pPr indent="-317500" lvl="0" marL="457200" rtl="0" algn="just">
              <a:spcBef>
                <a:spcPts val="0"/>
              </a:spcBef>
              <a:spcAft>
                <a:spcPts val="0"/>
              </a:spcAft>
              <a:buSzPts val="1400"/>
              <a:buAutoNum type="arabicPeriod"/>
            </a:pPr>
            <a:r>
              <a:rPr lang="en" sz="1400">
                <a:latin typeface="Arial"/>
                <a:ea typeface="Arial"/>
                <a:cs typeface="Arial"/>
                <a:sym typeface="Arial"/>
              </a:rPr>
              <a:t>Male &amp; female unemployment rates were roughly equal in 4 countries ( </a:t>
            </a:r>
            <a:r>
              <a:rPr lang="en" sz="1400">
                <a:latin typeface="Arial"/>
                <a:ea typeface="Arial"/>
                <a:cs typeface="Arial"/>
                <a:sym typeface="Arial"/>
              </a:rPr>
              <a:t>Ukraine</a:t>
            </a:r>
            <a:r>
              <a:rPr lang="en" sz="1400">
                <a:latin typeface="Arial"/>
                <a:ea typeface="Arial"/>
                <a:cs typeface="Arial"/>
                <a:sym typeface="Arial"/>
              </a:rPr>
              <a:t>, Russia, Bulgaria &amp; Slovak Republic)</a:t>
            </a:r>
            <a:endParaRPr sz="1400">
              <a:latin typeface="Arial"/>
              <a:ea typeface="Arial"/>
              <a:cs typeface="Arial"/>
              <a:sym typeface="Arial"/>
            </a:endParaRPr>
          </a:p>
          <a:p>
            <a:pPr indent="-317500" lvl="0" marL="457200" rtl="0" algn="just">
              <a:spcBef>
                <a:spcPts val="0"/>
              </a:spcBef>
              <a:spcAft>
                <a:spcPts val="0"/>
              </a:spcAft>
              <a:buSzPts val="1400"/>
              <a:buAutoNum type="arabicPeriod"/>
            </a:pPr>
            <a:r>
              <a:rPr lang="en" sz="1400">
                <a:latin typeface="Arial"/>
                <a:ea typeface="Arial"/>
                <a:cs typeface="Arial"/>
                <a:sym typeface="Arial"/>
              </a:rPr>
              <a:t>Female unemployment rates exceeded male rates ( Poland and Czech Republic)</a:t>
            </a:r>
            <a:endParaRPr sz="1400">
              <a:latin typeface="Arial"/>
              <a:ea typeface="Arial"/>
              <a:cs typeface="Arial"/>
              <a:sym typeface="Arial"/>
            </a:endParaRPr>
          </a:p>
          <a:p>
            <a:pPr indent="-317500" lvl="0" marL="457200" rtl="0" algn="just">
              <a:spcBef>
                <a:spcPts val="0"/>
              </a:spcBef>
              <a:spcAft>
                <a:spcPts val="0"/>
              </a:spcAft>
              <a:buSzPts val="1400"/>
              <a:buAutoNum type="arabicPeriod"/>
            </a:pPr>
            <a:r>
              <a:rPr lang="en" sz="1400">
                <a:latin typeface="Arial"/>
                <a:ea typeface="Arial"/>
                <a:cs typeface="Arial"/>
                <a:sym typeface="Arial"/>
              </a:rPr>
              <a:t>Male rates were higher than female rates (Hungary and Slovenia)</a:t>
            </a:r>
            <a:endParaRPr sz="1400">
              <a:latin typeface="Arial"/>
              <a:ea typeface="Arial"/>
              <a:cs typeface="Arial"/>
              <a:sym typeface="Arial"/>
            </a:endParaRPr>
          </a:p>
          <a:p>
            <a:pPr indent="-317500" lvl="0" marL="457200" rtl="0" algn="just">
              <a:spcBef>
                <a:spcPts val="0"/>
              </a:spcBef>
              <a:spcAft>
                <a:spcPts val="0"/>
              </a:spcAft>
              <a:buSzPts val="1400"/>
              <a:buAutoNum type="arabicPeriod"/>
            </a:pPr>
            <a:r>
              <a:rPr lang="en" sz="1400">
                <a:latin typeface="Arial"/>
                <a:ea typeface="Arial"/>
                <a:cs typeface="Arial"/>
                <a:sym typeface="Arial"/>
              </a:rPr>
              <a:t>Possible change in labour market discrimination à persisted in Russia and Ukraine – declined in Eastern Europe (Gap effect in Table 5)</a:t>
            </a:r>
            <a:endParaRPr sz="1400">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Definitions given by the ILO </a:t>
            </a:r>
            <a:endParaRPr/>
          </a:p>
        </p:txBody>
      </p:sp>
      <p:sp>
        <p:nvSpPr>
          <p:cNvPr id="277" name="Google Shape;277;p48"/>
          <p:cNvSpPr txBox="1"/>
          <p:nvPr>
            <p:ph idx="1" type="body"/>
          </p:nvPr>
        </p:nvSpPr>
        <p:spPr>
          <a:xfrm>
            <a:off x="399746" y="1110425"/>
            <a:ext cx="8331900" cy="3487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2"/>
              </a:buClr>
              <a:buSzPts val="1100"/>
              <a:buFont typeface="Arial"/>
              <a:buNone/>
            </a:pPr>
            <a:r>
              <a:rPr b="1" lang="en" sz="1400" u="sng">
                <a:latin typeface="Arial"/>
                <a:ea typeface="Arial"/>
                <a:cs typeface="Arial"/>
                <a:sym typeface="Arial"/>
              </a:rPr>
              <a:t>Employed</a:t>
            </a:r>
            <a:endParaRPr b="1" sz="1400" u="sng">
              <a:latin typeface="Arial"/>
              <a:ea typeface="Arial"/>
              <a:cs typeface="Arial"/>
              <a:sym typeface="Arial"/>
            </a:endParaRPr>
          </a:p>
          <a:p>
            <a:pPr indent="-228600" lvl="0" marL="0" rtl="0" algn="just">
              <a:spcBef>
                <a:spcPts val="0"/>
              </a:spcBef>
              <a:spcAft>
                <a:spcPts val="0"/>
              </a:spcAft>
              <a:buClr>
                <a:schemeClr val="dk2"/>
              </a:buClr>
              <a:buSzPts val="1100"/>
              <a:buFont typeface="Arial"/>
              <a:buNone/>
            </a:pPr>
            <a:r>
              <a:rPr lang="en" sz="1400">
                <a:latin typeface="Times New Roman"/>
                <a:ea typeface="Times New Roman"/>
                <a:cs typeface="Times New Roman"/>
                <a:sym typeface="Times New Roman"/>
              </a:rPr>
              <a:t> </a:t>
            </a:r>
            <a:r>
              <a:rPr lang="en" sz="1400">
                <a:latin typeface="Arial"/>
                <a:ea typeface="Arial"/>
                <a:cs typeface="Arial"/>
                <a:sym typeface="Arial"/>
              </a:rPr>
              <a:t>All persons in working age who during the reference period were either:</a:t>
            </a:r>
            <a:endParaRPr sz="1400">
              <a:latin typeface="Arial"/>
              <a:ea typeface="Arial"/>
              <a:cs typeface="Arial"/>
              <a:sym typeface="Arial"/>
            </a:endParaRPr>
          </a:p>
          <a:p>
            <a:pPr indent="-228600" lvl="0" marL="685800" rtl="0" algn="just">
              <a:spcBef>
                <a:spcPts val="0"/>
              </a:spcBef>
              <a:spcAft>
                <a:spcPts val="0"/>
              </a:spcAft>
              <a:buClr>
                <a:schemeClr val="dk2"/>
              </a:buClr>
              <a:buSzPts val="1100"/>
              <a:buFont typeface="Arial"/>
              <a:buNone/>
            </a:pPr>
            <a:r>
              <a:rPr lang="en" sz="1400">
                <a:latin typeface="Arial"/>
                <a:ea typeface="Arial"/>
                <a:cs typeface="Arial"/>
                <a:sym typeface="Arial"/>
              </a:rPr>
              <a:t>a)</a:t>
            </a:r>
            <a:r>
              <a:rPr lang="en" sz="1400">
                <a:latin typeface="Times New Roman"/>
                <a:ea typeface="Times New Roman"/>
                <a:cs typeface="Times New Roman"/>
                <a:sym typeface="Times New Roman"/>
              </a:rPr>
              <a:t>  </a:t>
            </a:r>
            <a:r>
              <a:rPr lang="en" sz="1400">
                <a:latin typeface="Arial"/>
                <a:ea typeface="Arial"/>
                <a:cs typeface="Arial"/>
                <a:sym typeface="Arial"/>
              </a:rPr>
              <a:t>At work (performing work for a wage or salary, or for profit or family gain, in cash or in kind, for at least one hour)</a:t>
            </a:r>
            <a:endParaRPr sz="1400">
              <a:latin typeface="Arial"/>
              <a:ea typeface="Arial"/>
              <a:cs typeface="Arial"/>
              <a:sym typeface="Arial"/>
            </a:endParaRPr>
          </a:p>
          <a:p>
            <a:pPr indent="-228600" lvl="0" marL="685800" rtl="0" algn="just">
              <a:spcBef>
                <a:spcPts val="0"/>
              </a:spcBef>
              <a:spcAft>
                <a:spcPts val="0"/>
              </a:spcAft>
              <a:buClr>
                <a:schemeClr val="dk2"/>
              </a:buClr>
              <a:buSzPts val="1100"/>
              <a:buFont typeface="Arial"/>
              <a:buNone/>
            </a:pPr>
            <a:r>
              <a:rPr lang="en" sz="1400">
                <a:latin typeface="Arial"/>
                <a:ea typeface="Arial"/>
                <a:cs typeface="Arial"/>
                <a:sym typeface="Arial"/>
              </a:rPr>
              <a:t>b)</a:t>
            </a:r>
            <a:r>
              <a:rPr lang="en" sz="1400">
                <a:latin typeface="Times New Roman"/>
                <a:ea typeface="Times New Roman"/>
                <a:cs typeface="Times New Roman"/>
                <a:sym typeface="Times New Roman"/>
              </a:rPr>
              <a:t> </a:t>
            </a:r>
            <a:r>
              <a:rPr lang="en" sz="1400">
                <a:latin typeface="Arial"/>
                <a:ea typeface="Arial"/>
                <a:cs typeface="Arial"/>
                <a:sym typeface="Arial"/>
              </a:rPr>
              <a:t>With a job or enterprise but not at work (temporarily absent from work)</a:t>
            </a:r>
            <a:endParaRPr sz="1400">
              <a:latin typeface="Arial"/>
              <a:ea typeface="Arial"/>
              <a:cs typeface="Arial"/>
              <a:sym typeface="Arial"/>
            </a:endParaRPr>
          </a:p>
          <a:p>
            <a:pPr indent="0" lvl="0" marL="0" rtl="0" algn="just">
              <a:spcBef>
                <a:spcPts val="0"/>
              </a:spcBef>
              <a:spcAft>
                <a:spcPts val="0"/>
              </a:spcAft>
              <a:buClr>
                <a:schemeClr val="dk2"/>
              </a:buClr>
              <a:buSzPts val="1100"/>
              <a:buFont typeface="Arial"/>
              <a:buNone/>
            </a:pPr>
            <a:r>
              <a:rPr b="1" lang="en" sz="1400" u="sng">
                <a:latin typeface="Arial"/>
                <a:ea typeface="Arial"/>
                <a:cs typeface="Arial"/>
                <a:sym typeface="Arial"/>
              </a:rPr>
              <a:t> </a:t>
            </a:r>
            <a:endParaRPr b="1" sz="1400" u="sng">
              <a:latin typeface="Arial"/>
              <a:ea typeface="Arial"/>
              <a:cs typeface="Arial"/>
              <a:sym typeface="Arial"/>
            </a:endParaRPr>
          </a:p>
          <a:p>
            <a:pPr indent="0" lvl="0" marL="0" rtl="0" algn="just">
              <a:spcBef>
                <a:spcPts val="0"/>
              </a:spcBef>
              <a:spcAft>
                <a:spcPts val="0"/>
              </a:spcAft>
              <a:buNone/>
            </a:pPr>
            <a:r>
              <a:rPr b="1" lang="en" sz="1400" u="sng">
                <a:latin typeface="Arial"/>
                <a:ea typeface="Arial"/>
                <a:cs typeface="Arial"/>
                <a:sym typeface="Arial"/>
              </a:rPr>
              <a:t>Unemployed</a:t>
            </a:r>
            <a:endParaRPr b="1" sz="1400" u="sng">
              <a:latin typeface="Arial"/>
              <a:ea typeface="Arial"/>
              <a:cs typeface="Arial"/>
              <a:sym typeface="Arial"/>
            </a:endParaRPr>
          </a:p>
          <a:p>
            <a:pPr indent="0" lvl="0" marL="0" rtl="0" algn="just">
              <a:spcBef>
                <a:spcPts val="0"/>
              </a:spcBef>
              <a:spcAft>
                <a:spcPts val="0"/>
              </a:spcAft>
              <a:buClr>
                <a:schemeClr val="dk2"/>
              </a:buClr>
              <a:buSzPts val="1100"/>
              <a:buFont typeface="Arial"/>
              <a:buNone/>
            </a:pPr>
            <a:r>
              <a:rPr lang="en" sz="1400">
                <a:latin typeface="Times New Roman"/>
                <a:ea typeface="Times New Roman"/>
                <a:cs typeface="Times New Roman"/>
                <a:sym typeface="Times New Roman"/>
              </a:rPr>
              <a:t> </a:t>
            </a:r>
            <a:r>
              <a:rPr lang="en" sz="1400">
                <a:latin typeface="Arial"/>
                <a:ea typeface="Arial"/>
                <a:cs typeface="Arial"/>
                <a:sym typeface="Arial"/>
              </a:rPr>
              <a:t>All persons in working age who during the reference period were</a:t>
            </a:r>
            <a:endParaRPr sz="1400">
              <a:latin typeface="Arial"/>
              <a:ea typeface="Arial"/>
              <a:cs typeface="Arial"/>
              <a:sym typeface="Arial"/>
            </a:endParaRPr>
          </a:p>
          <a:p>
            <a:pPr indent="-228600" lvl="0" marL="685800" rtl="0" algn="just">
              <a:spcBef>
                <a:spcPts val="0"/>
              </a:spcBef>
              <a:spcAft>
                <a:spcPts val="0"/>
              </a:spcAft>
              <a:buClr>
                <a:schemeClr val="dk2"/>
              </a:buClr>
              <a:buSzPts val="1100"/>
              <a:buFont typeface="Arial"/>
              <a:buNone/>
            </a:pPr>
            <a:r>
              <a:rPr lang="en" sz="1400">
                <a:latin typeface="Arial"/>
                <a:ea typeface="Arial"/>
                <a:cs typeface="Arial"/>
                <a:sym typeface="Arial"/>
              </a:rPr>
              <a:t>a)</a:t>
            </a:r>
            <a:r>
              <a:rPr lang="en" sz="1400">
                <a:latin typeface="Times New Roman"/>
                <a:ea typeface="Times New Roman"/>
                <a:cs typeface="Times New Roman"/>
                <a:sym typeface="Times New Roman"/>
              </a:rPr>
              <a:t>  </a:t>
            </a:r>
            <a:r>
              <a:rPr lang="en" sz="1400">
                <a:latin typeface="Arial"/>
                <a:ea typeface="Arial"/>
                <a:cs typeface="Arial"/>
                <a:sym typeface="Arial"/>
              </a:rPr>
              <a:t>Not employed</a:t>
            </a:r>
            <a:endParaRPr sz="1400">
              <a:latin typeface="Arial"/>
              <a:ea typeface="Arial"/>
              <a:cs typeface="Arial"/>
              <a:sym typeface="Arial"/>
            </a:endParaRPr>
          </a:p>
          <a:p>
            <a:pPr indent="-228600" lvl="0" marL="685800" rtl="0" algn="just">
              <a:spcBef>
                <a:spcPts val="0"/>
              </a:spcBef>
              <a:spcAft>
                <a:spcPts val="0"/>
              </a:spcAft>
              <a:buClr>
                <a:schemeClr val="dk2"/>
              </a:buClr>
              <a:buSzPts val="1100"/>
              <a:buFont typeface="Arial"/>
              <a:buNone/>
            </a:pPr>
            <a:r>
              <a:rPr lang="en" sz="1400">
                <a:latin typeface="Arial"/>
                <a:ea typeface="Arial"/>
                <a:cs typeface="Arial"/>
                <a:sym typeface="Arial"/>
              </a:rPr>
              <a:t>b)</a:t>
            </a:r>
            <a:r>
              <a:rPr lang="en" sz="1400">
                <a:latin typeface="Times New Roman"/>
                <a:ea typeface="Times New Roman"/>
                <a:cs typeface="Times New Roman"/>
                <a:sym typeface="Times New Roman"/>
              </a:rPr>
              <a:t> </a:t>
            </a:r>
            <a:r>
              <a:rPr lang="en" sz="1400">
                <a:latin typeface="Arial"/>
                <a:ea typeface="Arial"/>
                <a:cs typeface="Arial"/>
                <a:sym typeface="Arial"/>
              </a:rPr>
              <a:t>Immediately available to start work and who had actively looked for a job at some time during the preceding four weeks </a:t>
            </a:r>
            <a:endParaRPr sz="1400">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83" name="Google Shape;283;p49"/>
          <p:cNvSpPr txBox="1"/>
          <p:nvPr>
            <p:ph idx="1" type="body"/>
          </p:nvPr>
        </p:nvSpPr>
        <p:spPr>
          <a:xfrm>
            <a:off x="435425" y="1108375"/>
            <a:ext cx="8296200" cy="3859500"/>
          </a:xfrm>
          <a:prstGeom prst="rect">
            <a:avLst/>
          </a:prstGeom>
        </p:spPr>
        <p:txBody>
          <a:bodyPr anchorCtr="0" anchor="t" bIns="91425" lIns="91425" spcFirstLastPara="1" rIns="91425" wrap="square" tIns="91425">
            <a:noAutofit/>
          </a:bodyPr>
          <a:lstStyle/>
          <a:p>
            <a:pPr indent="-228600" lvl="0" marL="0" rtl="0" algn="just">
              <a:spcBef>
                <a:spcPts val="0"/>
              </a:spcBef>
              <a:spcAft>
                <a:spcPts val="0"/>
              </a:spcAft>
              <a:buClr>
                <a:schemeClr val="dk2"/>
              </a:buClr>
              <a:buSzPts val="1100"/>
              <a:buFont typeface="Arial"/>
              <a:buNone/>
            </a:pPr>
            <a:r>
              <a:rPr lang="en" sz="1200">
                <a:latin typeface="Arial"/>
                <a:ea typeface="Arial"/>
                <a:cs typeface="Arial"/>
                <a:sym typeface="Arial"/>
              </a:rPr>
              <a:t>The introduction of market reforms in formerly </a:t>
            </a:r>
            <a:r>
              <a:rPr b="1" lang="en" sz="1200">
                <a:latin typeface="Arial"/>
                <a:ea typeface="Arial"/>
                <a:cs typeface="Arial"/>
                <a:sym typeface="Arial"/>
              </a:rPr>
              <a:t>socialist countries is not a gender-neutral policy. </a:t>
            </a:r>
            <a:r>
              <a:rPr lang="en" sz="1200">
                <a:latin typeface="Arial"/>
                <a:ea typeface="Arial"/>
                <a:cs typeface="Arial"/>
                <a:sym typeface="Arial"/>
              </a:rPr>
              <a:t>Reforms have affected women in variety of ways</a:t>
            </a:r>
            <a:endParaRPr sz="1200">
              <a:latin typeface="Arial"/>
              <a:ea typeface="Arial"/>
              <a:cs typeface="Arial"/>
              <a:sym typeface="Arial"/>
            </a:endParaRPr>
          </a:p>
          <a:p>
            <a:pPr indent="-304800" lvl="0" marL="457200" rtl="0" algn="just">
              <a:spcBef>
                <a:spcPts val="0"/>
              </a:spcBef>
              <a:spcAft>
                <a:spcPts val="0"/>
              </a:spcAft>
              <a:buSzPts val="1200"/>
              <a:buChar char="●"/>
            </a:pPr>
            <a:r>
              <a:rPr lang="en" sz="1200">
                <a:latin typeface="Arial"/>
                <a:ea typeface="Arial"/>
                <a:cs typeface="Arial"/>
                <a:sym typeface="Arial"/>
              </a:rPr>
              <a:t>Unequal burden of the economic restructuring in Russia and Ukraine</a:t>
            </a:r>
            <a:endParaRPr sz="1200">
              <a:latin typeface="Arial"/>
              <a:ea typeface="Arial"/>
              <a:cs typeface="Arial"/>
              <a:sym typeface="Arial"/>
            </a:endParaRPr>
          </a:p>
          <a:p>
            <a:pPr indent="-304800" lvl="0" marL="457200" rtl="0" algn="just">
              <a:spcBef>
                <a:spcPts val="0"/>
              </a:spcBef>
              <a:spcAft>
                <a:spcPts val="0"/>
              </a:spcAft>
              <a:buSzPts val="1200"/>
              <a:buChar char="●"/>
            </a:pPr>
            <a:r>
              <a:rPr lang="en" sz="1200">
                <a:latin typeface="Arial"/>
                <a:ea typeface="Arial"/>
                <a:cs typeface="Arial"/>
                <a:sym typeface="Arial"/>
              </a:rPr>
              <a:t>Narrowing of gender wage difference à consistent despite the difficulties of moving to a market economy, women have benefitted relative to men in the labour market in the region</a:t>
            </a:r>
            <a:endParaRPr sz="1200">
              <a:latin typeface="Arial"/>
              <a:ea typeface="Arial"/>
              <a:cs typeface="Arial"/>
              <a:sym typeface="Arial"/>
            </a:endParaRPr>
          </a:p>
          <a:p>
            <a:pPr indent="-304800" lvl="0" marL="457200" rtl="0" algn="just">
              <a:spcBef>
                <a:spcPts val="0"/>
              </a:spcBef>
              <a:spcAft>
                <a:spcPts val="0"/>
              </a:spcAft>
              <a:buSzPts val="1200"/>
              <a:buChar char="●"/>
            </a:pPr>
            <a:r>
              <a:rPr lang="en" sz="1200">
                <a:latin typeface="Arial"/>
                <a:ea typeface="Arial"/>
                <a:cs typeface="Arial"/>
                <a:sym typeface="Arial"/>
              </a:rPr>
              <a:t>Some similar forces were operating in the former Soviet republics, large magnitude of the increase in inequality in Russia &amp; Ukraine, coupled with the lack of an effective minimum wage in those countries, prevented women from gaining in relative terms</a:t>
            </a:r>
            <a:endParaRPr sz="1200">
              <a:latin typeface="Arial"/>
              <a:ea typeface="Arial"/>
              <a:cs typeface="Arial"/>
              <a:sym typeface="Arial"/>
            </a:endParaRPr>
          </a:p>
          <a:p>
            <a:pPr indent="-304800" lvl="0" marL="457200" rtl="0" algn="just">
              <a:spcBef>
                <a:spcPts val="0"/>
              </a:spcBef>
              <a:spcAft>
                <a:spcPts val="0"/>
              </a:spcAft>
              <a:buSzPts val="1200"/>
              <a:buChar char="●"/>
            </a:pPr>
            <a:r>
              <a:rPr lang="en" sz="1200">
                <a:latin typeface="Arial"/>
                <a:ea typeface="Arial"/>
                <a:cs typeface="Arial"/>
                <a:sym typeface="Arial"/>
              </a:rPr>
              <a:t>Female relative wages – depressed by the increase in inequality in Eastern Europe (more than offset by improvements in gender-specific factors</a:t>
            </a:r>
            <a:endParaRPr sz="1200">
              <a:latin typeface="Arial"/>
              <a:ea typeface="Arial"/>
              <a:cs typeface="Arial"/>
              <a:sym typeface="Arial"/>
            </a:endParaRPr>
          </a:p>
          <a:p>
            <a:pPr indent="0" lvl="0" marL="0" rtl="0" algn="just">
              <a:spcBef>
                <a:spcPts val="0"/>
              </a:spcBef>
              <a:spcAft>
                <a:spcPts val="0"/>
              </a:spcAft>
              <a:buNone/>
            </a:pPr>
            <a:r>
              <a:t/>
            </a:r>
            <a:endParaRPr sz="1200">
              <a:latin typeface="Arial"/>
              <a:ea typeface="Arial"/>
              <a:cs typeface="Arial"/>
              <a:sym typeface="Arial"/>
            </a:endParaRPr>
          </a:p>
          <a:p>
            <a:pPr indent="0" lvl="0" marL="685800" rtl="0" algn="just">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50"/>
          <p:cNvSpPr txBox="1"/>
          <p:nvPr>
            <p:ph idx="1" type="body"/>
          </p:nvPr>
        </p:nvSpPr>
        <p:spPr>
          <a:xfrm>
            <a:off x="417525" y="293150"/>
            <a:ext cx="8207400" cy="40551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SzPts val="1200"/>
              <a:buFont typeface="Arial"/>
              <a:buChar char="●"/>
            </a:pPr>
            <a:r>
              <a:rPr lang="en" sz="1200">
                <a:latin typeface="Arial"/>
                <a:ea typeface="Arial"/>
                <a:cs typeface="Arial"/>
                <a:sym typeface="Arial"/>
              </a:rPr>
              <a:t>Women in Eastern Europe face less labour market discrimination</a:t>
            </a:r>
            <a:endParaRPr sz="1200">
              <a:latin typeface="Arial"/>
              <a:ea typeface="Arial"/>
              <a:cs typeface="Arial"/>
              <a:sym typeface="Arial"/>
            </a:endParaRPr>
          </a:p>
          <a:p>
            <a:pPr indent="-304800" lvl="0" marL="457200" rtl="0" algn="just">
              <a:spcBef>
                <a:spcPts val="0"/>
              </a:spcBef>
              <a:spcAft>
                <a:spcPts val="0"/>
              </a:spcAft>
              <a:buSzPts val="1200"/>
              <a:buChar char="●"/>
            </a:pPr>
            <a:r>
              <a:rPr lang="en" sz="1200">
                <a:latin typeface="Arial"/>
                <a:ea typeface="Arial"/>
                <a:cs typeface="Arial"/>
                <a:sym typeface="Arial"/>
              </a:rPr>
              <a:t>Market reforms in Russia and Ukraine benefited women in ways outside of the labour market</a:t>
            </a:r>
            <a:endParaRPr sz="1200">
              <a:latin typeface="Arial"/>
              <a:ea typeface="Arial"/>
              <a:cs typeface="Arial"/>
              <a:sym typeface="Arial"/>
            </a:endParaRPr>
          </a:p>
          <a:p>
            <a:pPr indent="-304800" lvl="0" marL="457200" rtl="0" algn="just">
              <a:spcBef>
                <a:spcPts val="0"/>
              </a:spcBef>
              <a:spcAft>
                <a:spcPts val="0"/>
              </a:spcAft>
              <a:buSzPts val="1200"/>
              <a:buChar char="●"/>
            </a:pPr>
            <a:r>
              <a:rPr lang="en" sz="1200">
                <a:latin typeface="Arial"/>
                <a:ea typeface="Arial"/>
                <a:cs typeface="Arial"/>
                <a:sym typeface="Arial"/>
              </a:rPr>
              <a:t>Tremendous increase in the availability of goods and services in these countries since introduction of market reforms which eliminated the once-legendary need to spend hours standing in line to obtain food to feed one’s family</a:t>
            </a:r>
            <a:endParaRPr sz="1200">
              <a:latin typeface="Arial"/>
              <a:ea typeface="Arial"/>
              <a:cs typeface="Arial"/>
              <a:sym typeface="Arial"/>
            </a:endParaRPr>
          </a:p>
          <a:p>
            <a:pPr indent="-304800" lvl="0" marL="457200" rtl="0" algn="just">
              <a:spcBef>
                <a:spcPts val="0"/>
              </a:spcBef>
              <a:spcAft>
                <a:spcPts val="0"/>
              </a:spcAft>
              <a:buSzPts val="1200"/>
              <a:buChar char="●"/>
            </a:pPr>
            <a:r>
              <a:rPr lang="en" sz="1200">
                <a:latin typeface="Arial"/>
                <a:ea typeface="Arial"/>
                <a:cs typeface="Arial"/>
                <a:sym typeface="Arial"/>
              </a:rPr>
              <a:t>Freed a significant amount of time in non-market work that was formerly required of women</a:t>
            </a:r>
            <a:endParaRPr sz="1200">
              <a:latin typeface="Arial"/>
              <a:ea typeface="Arial"/>
              <a:cs typeface="Arial"/>
              <a:sym typeface="Arial"/>
            </a:endParaRPr>
          </a:p>
          <a:p>
            <a:pPr indent="-304800" lvl="0" marL="457200" rtl="0" algn="just">
              <a:spcBef>
                <a:spcPts val="0"/>
              </a:spcBef>
              <a:spcAft>
                <a:spcPts val="0"/>
              </a:spcAft>
              <a:buSzPts val="1200"/>
              <a:buChar char="●"/>
            </a:pPr>
            <a:r>
              <a:rPr lang="en" sz="1200">
                <a:latin typeface="Times New Roman"/>
                <a:ea typeface="Times New Roman"/>
                <a:cs typeface="Times New Roman"/>
                <a:sym typeface="Times New Roman"/>
              </a:rPr>
              <a:t> </a:t>
            </a:r>
            <a:r>
              <a:rPr lang="en" sz="1200">
                <a:latin typeface="Arial"/>
                <a:ea typeface="Arial"/>
                <a:cs typeface="Arial"/>
                <a:sym typeface="Arial"/>
              </a:rPr>
              <a:t>Changing the economic status of women a broader implications for economic growth</a:t>
            </a:r>
            <a:endParaRPr sz="1400">
              <a:latin typeface="Arial"/>
              <a:ea typeface="Arial"/>
              <a:cs typeface="Arial"/>
              <a:sym typeface="Arial"/>
            </a:endParaRPr>
          </a:p>
          <a:p>
            <a:pPr indent="0" lvl="0" marL="0" rtl="0" algn="just">
              <a:spcBef>
                <a:spcPts val="0"/>
              </a:spcBef>
              <a:spcAft>
                <a:spcPts val="0"/>
              </a:spcAft>
              <a:buClr>
                <a:schemeClr val="dk2"/>
              </a:buClr>
              <a:buSzPts val="1100"/>
              <a:buFont typeface="Arial"/>
              <a:buNone/>
            </a:pPr>
            <a:r>
              <a:t/>
            </a:r>
            <a:endParaRPr sz="1400">
              <a:latin typeface="Arial"/>
              <a:ea typeface="Arial"/>
              <a:cs typeface="Arial"/>
              <a:sym typeface="Arial"/>
            </a:endParaRPr>
          </a:p>
          <a:p>
            <a:pPr indent="0" lvl="0" marL="0" rtl="0" algn="just">
              <a:spcBef>
                <a:spcPts val="0"/>
              </a:spcBef>
              <a:spcAft>
                <a:spcPts val="0"/>
              </a:spcAft>
              <a:buClr>
                <a:schemeClr val="dk2"/>
              </a:buClr>
              <a:buSzPts val="1100"/>
              <a:buFont typeface="Arial"/>
              <a:buNone/>
            </a:pPr>
            <a:r>
              <a:rPr lang="en" sz="1400">
                <a:latin typeface="Arial"/>
                <a:ea typeface="Arial"/>
                <a:cs typeface="Arial"/>
                <a:sym typeface="Arial"/>
              </a:rPr>
              <a:t>Shift in wage distribution away from women in some countries and towards women in others, will likely have consequences for the distribution of income within families.</a:t>
            </a:r>
            <a:endParaRPr sz="1400">
              <a:latin typeface="Arial"/>
              <a:ea typeface="Arial"/>
              <a:cs typeface="Arial"/>
              <a:sym typeface="Arial"/>
            </a:endParaRPr>
          </a:p>
          <a:p>
            <a:pPr indent="-317500" lvl="0" marL="457200" rtl="0" algn="just">
              <a:spcBef>
                <a:spcPts val="0"/>
              </a:spcBef>
              <a:spcAft>
                <a:spcPts val="0"/>
              </a:spcAft>
              <a:buSzPts val="1400"/>
              <a:buChar char="●"/>
            </a:pPr>
            <a:r>
              <a:rPr lang="en" sz="1400">
                <a:latin typeface="Arial"/>
                <a:ea typeface="Arial"/>
                <a:cs typeface="Arial"/>
                <a:sym typeface="Arial"/>
              </a:rPr>
              <a:t>Women have higher marginal propensity than men do to spend money on goods which benefit children Thomas (1990)</a:t>
            </a:r>
            <a:endParaRPr sz="1400">
              <a:latin typeface="Arial"/>
              <a:ea typeface="Arial"/>
              <a:cs typeface="Arial"/>
              <a:sym typeface="Arial"/>
            </a:endParaRPr>
          </a:p>
          <a:p>
            <a:pPr indent="-317500" lvl="0" marL="457200" rtl="0" algn="just">
              <a:spcBef>
                <a:spcPts val="0"/>
              </a:spcBef>
              <a:spcAft>
                <a:spcPts val="0"/>
              </a:spcAft>
              <a:buSzPts val="1400"/>
              <a:buChar char="●"/>
            </a:pPr>
            <a:r>
              <a:rPr lang="en" sz="1400">
                <a:latin typeface="Arial"/>
                <a:ea typeface="Arial"/>
                <a:cs typeface="Arial"/>
                <a:sym typeface="Arial"/>
              </a:rPr>
              <a:t>Resulting decline in investment on human resources in Russia and Ukraine (negatively affect) the long-run growth rates of economies</a:t>
            </a:r>
            <a:endParaRPr sz="1400">
              <a:latin typeface="Arial"/>
              <a:ea typeface="Arial"/>
              <a:cs typeface="Arial"/>
              <a:sym typeface="Arial"/>
            </a:endParaRPr>
          </a:p>
          <a:p>
            <a:pPr indent="-317500" lvl="0" marL="457200" rtl="0" algn="just">
              <a:spcBef>
                <a:spcPts val="0"/>
              </a:spcBef>
              <a:spcAft>
                <a:spcPts val="0"/>
              </a:spcAft>
              <a:buSzPts val="1400"/>
              <a:buChar char="●"/>
            </a:pPr>
            <a:r>
              <a:rPr lang="en" sz="1400">
                <a:latin typeface="Arial"/>
                <a:ea typeface="Arial"/>
                <a:cs typeface="Arial"/>
                <a:sym typeface="Arial"/>
              </a:rPr>
              <a:t>Re-allocation of wages towards women in Eastern Europe – serve to promote long-term growth in the area.</a:t>
            </a:r>
            <a:endParaRPr sz="14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idx="1" type="body"/>
          </p:nvPr>
        </p:nvSpPr>
        <p:spPr>
          <a:xfrm>
            <a:off x="248721" y="408625"/>
            <a:ext cx="8483100" cy="41895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u="sng">
              <a:latin typeface="Calibri"/>
              <a:ea typeface="Calibri"/>
              <a:cs typeface="Calibri"/>
              <a:sym typeface="Calibri"/>
            </a:endParaRPr>
          </a:p>
          <a:p>
            <a:pPr indent="-298450" lvl="0" marL="457200" rtl="0" algn="just">
              <a:spcBef>
                <a:spcPts val="1200"/>
              </a:spcBef>
              <a:spcAft>
                <a:spcPts val="0"/>
              </a:spcAft>
              <a:buSzPts val="1100"/>
              <a:buFont typeface="Calibri"/>
              <a:buChar char="●"/>
            </a:pPr>
            <a:r>
              <a:rPr lang="en" u="sng">
                <a:latin typeface="Calibri"/>
                <a:ea typeface="Calibri"/>
                <a:cs typeface="Calibri"/>
                <a:sym typeface="Calibri"/>
              </a:rPr>
              <a:t>Government policies</a:t>
            </a:r>
            <a:r>
              <a:rPr lang="en">
                <a:latin typeface="Calibri"/>
                <a:ea typeface="Calibri"/>
                <a:cs typeface="Calibri"/>
                <a:sym typeface="Calibri"/>
              </a:rPr>
              <a:t> — </a:t>
            </a:r>
            <a:r>
              <a:rPr lang="en">
                <a:latin typeface="Calibri"/>
                <a:ea typeface="Calibri"/>
                <a:cs typeface="Calibri"/>
                <a:sym typeface="Calibri"/>
              </a:rPr>
              <a:t>encouraged women to work</a:t>
            </a:r>
            <a:endParaRPr>
              <a:latin typeface="Calibri"/>
              <a:ea typeface="Calibri"/>
              <a:cs typeface="Calibri"/>
              <a:sym typeface="Calibri"/>
            </a:endParaRPr>
          </a:p>
          <a:p>
            <a:pPr indent="-298450" lvl="1" marL="914400" rtl="0" algn="just">
              <a:spcBef>
                <a:spcPts val="0"/>
              </a:spcBef>
              <a:spcAft>
                <a:spcPts val="0"/>
              </a:spcAft>
              <a:buSzPts val="1100"/>
              <a:buFont typeface="Calibri"/>
              <a:buChar char="○"/>
            </a:pPr>
            <a:r>
              <a:rPr lang="en">
                <a:latin typeface="Calibri"/>
                <a:ea typeface="Calibri"/>
                <a:cs typeface="Calibri"/>
                <a:sym typeface="Calibri"/>
              </a:rPr>
              <a:t>high minimum wages</a:t>
            </a:r>
            <a:endParaRPr>
              <a:latin typeface="Calibri"/>
              <a:ea typeface="Calibri"/>
              <a:cs typeface="Calibri"/>
              <a:sym typeface="Calibri"/>
            </a:endParaRPr>
          </a:p>
          <a:p>
            <a:pPr indent="-298450" lvl="1" marL="914400" rtl="0" algn="just">
              <a:spcBef>
                <a:spcPts val="0"/>
              </a:spcBef>
              <a:spcAft>
                <a:spcPts val="0"/>
              </a:spcAft>
              <a:buSzPts val="1100"/>
              <a:buFont typeface="Calibri"/>
              <a:buChar char="○"/>
            </a:pPr>
            <a:r>
              <a:rPr lang="en">
                <a:latin typeface="Calibri"/>
                <a:ea typeface="Calibri"/>
                <a:cs typeface="Calibri"/>
                <a:sym typeface="Calibri"/>
              </a:rPr>
              <a:t>generous maternity leave</a:t>
            </a:r>
            <a:endParaRPr>
              <a:latin typeface="Calibri"/>
              <a:ea typeface="Calibri"/>
              <a:cs typeface="Calibri"/>
              <a:sym typeface="Calibri"/>
            </a:endParaRPr>
          </a:p>
          <a:p>
            <a:pPr indent="-298450" lvl="1" marL="914400" rtl="0" algn="just">
              <a:spcBef>
                <a:spcPts val="0"/>
              </a:spcBef>
              <a:spcAft>
                <a:spcPts val="0"/>
              </a:spcAft>
              <a:buSzPts val="1100"/>
              <a:buFont typeface="Calibri"/>
              <a:buChar char="○"/>
            </a:pPr>
            <a:r>
              <a:rPr lang="en">
                <a:latin typeface="Calibri"/>
                <a:ea typeface="Calibri"/>
                <a:cs typeface="Calibri"/>
                <a:sym typeface="Calibri"/>
              </a:rPr>
              <a:t>day care benefits</a:t>
            </a:r>
            <a:endParaRPr>
              <a:latin typeface="Calibri"/>
              <a:ea typeface="Calibri"/>
              <a:cs typeface="Calibri"/>
              <a:sym typeface="Calibri"/>
            </a:endParaRPr>
          </a:p>
          <a:p>
            <a:pPr indent="-298450" lvl="0" marL="457200" rtl="0" algn="just">
              <a:spcBef>
                <a:spcPts val="0"/>
              </a:spcBef>
              <a:spcAft>
                <a:spcPts val="0"/>
              </a:spcAft>
              <a:buSzPts val="1100"/>
              <a:buFont typeface="Calibri"/>
              <a:buChar char="●"/>
            </a:pPr>
            <a:r>
              <a:rPr lang="en">
                <a:latin typeface="Calibri"/>
                <a:ea typeface="Calibri"/>
                <a:cs typeface="Calibri"/>
                <a:sym typeface="Calibri"/>
              </a:rPr>
              <a:t>Female labor force rates were higher in Socialist countries of Eastern Europe and the former Soviet Union.</a:t>
            </a:r>
            <a:endParaRPr>
              <a:latin typeface="Calibri"/>
              <a:ea typeface="Calibri"/>
              <a:cs typeface="Calibri"/>
              <a:sym typeface="Calibri"/>
            </a:endParaRPr>
          </a:p>
          <a:p>
            <a:pPr indent="-298450" lvl="0" marL="457200" rtl="0" algn="just">
              <a:spcBef>
                <a:spcPts val="0"/>
              </a:spcBef>
              <a:spcAft>
                <a:spcPts val="0"/>
              </a:spcAft>
              <a:buSzPts val="1100"/>
              <a:buFont typeface="Calibri"/>
              <a:buChar char="●"/>
            </a:pPr>
            <a:r>
              <a:rPr lang="en">
                <a:latin typeface="Calibri"/>
                <a:ea typeface="Calibri"/>
                <a:cs typeface="Calibri"/>
                <a:sym typeface="Calibri"/>
              </a:rPr>
              <a:t>Women were still over-represented in sectors such as health and education.</a:t>
            </a:r>
            <a:endParaRPr>
              <a:latin typeface="Calibri"/>
              <a:ea typeface="Calibri"/>
              <a:cs typeface="Calibri"/>
              <a:sym typeface="Calibri"/>
            </a:endParaRPr>
          </a:p>
          <a:p>
            <a:pPr indent="0" lvl="0" marL="457200" rtl="0" algn="just">
              <a:spcBef>
                <a:spcPts val="12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152000" y="362750"/>
            <a:ext cx="85797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800">
                <a:latin typeface="Arial"/>
                <a:ea typeface="Arial"/>
                <a:cs typeface="Arial"/>
                <a:sym typeface="Arial"/>
              </a:rPr>
              <a:t>Labor Market Institutions and Female Labor Market Performance Under Socialism</a:t>
            </a:r>
            <a:endParaRPr sz="1800">
              <a:latin typeface="Arial"/>
              <a:ea typeface="Arial"/>
              <a:cs typeface="Arial"/>
              <a:sym typeface="Arial"/>
            </a:endParaRPr>
          </a:p>
          <a:p>
            <a:pPr indent="0" lvl="0" marL="0" rtl="0" algn="l">
              <a:spcBef>
                <a:spcPts val="0"/>
              </a:spcBef>
              <a:spcAft>
                <a:spcPts val="0"/>
              </a:spcAft>
              <a:buNone/>
            </a:pPr>
            <a:r>
              <a:t/>
            </a:r>
            <a:endParaRPr/>
          </a:p>
        </p:txBody>
      </p:sp>
      <p:sp>
        <p:nvSpPr>
          <p:cNvPr id="88" name="Google Shape;88;p18"/>
          <p:cNvSpPr txBox="1"/>
          <p:nvPr>
            <p:ph idx="1" type="body"/>
          </p:nvPr>
        </p:nvSpPr>
        <p:spPr>
          <a:xfrm>
            <a:off x="152000" y="998150"/>
            <a:ext cx="8579700" cy="3594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Calibri"/>
              <a:buChar char="●"/>
            </a:pPr>
            <a:r>
              <a:rPr lang="en">
                <a:latin typeface="Calibri"/>
                <a:ea typeface="Calibri"/>
                <a:cs typeface="Calibri"/>
                <a:sym typeface="Calibri"/>
              </a:rPr>
              <a:t>After the introduction of Central planning, the female </a:t>
            </a:r>
            <a:r>
              <a:rPr lang="en">
                <a:latin typeface="Calibri"/>
                <a:ea typeface="Calibri"/>
                <a:cs typeface="Calibri"/>
                <a:sym typeface="Calibri"/>
              </a:rPr>
              <a:t>workforce</a:t>
            </a:r>
            <a:r>
              <a:rPr lang="en">
                <a:latin typeface="Calibri"/>
                <a:ea typeface="Calibri"/>
                <a:cs typeface="Calibri"/>
                <a:sym typeface="Calibri"/>
              </a:rPr>
              <a:t> started expanding. (1930s-1940s)</a:t>
            </a:r>
            <a:endParaRPr>
              <a:latin typeface="Calibri"/>
              <a:ea typeface="Calibri"/>
              <a:cs typeface="Calibri"/>
              <a:sym typeface="Calibri"/>
            </a:endParaRPr>
          </a:p>
          <a:p>
            <a:pPr indent="-298450" lvl="0" marL="457200" rtl="0" algn="l">
              <a:spcBef>
                <a:spcPts val="0"/>
              </a:spcBef>
              <a:spcAft>
                <a:spcPts val="0"/>
              </a:spcAft>
              <a:buSzPts val="1100"/>
              <a:buFont typeface="Calibri"/>
              <a:buChar char="●"/>
            </a:pPr>
            <a:r>
              <a:rPr lang="en">
                <a:latin typeface="Calibri"/>
                <a:ea typeface="Calibri"/>
                <a:cs typeface="Calibri"/>
                <a:sym typeface="Calibri"/>
              </a:rPr>
              <a:t>Authorities encouraged women due to the demand of female labor - guarantee of the right to equal pay for equal work. </a:t>
            </a:r>
            <a:endParaRPr>
              <a:latin typeface="Calibri"/>
              <a:ea typeface="Calibri"/>
              <a:cs typeface="Calibri"/>
              <a:sym typeface="Calibri"/>
            </a:endParaRPr>
          </a:p>
          <a:p>
            <a:pPr indent="-298450" lvl="0" marL="457200" rtl="0" algn="l">
              <a:spcBef>
                <a:spcPts val="0"/>
              </a:spcBef>
              <a:spcAft>
                <a:spcPts val="0"/>
              </a:spcAft>
              <a:buSzPts val="1100"/>
              <a:buFont typeface="Calibri"/>
              <a:buChar char="●"/>
            </a:pPr>
            <a:r>
              <a:rPr lang="en">
                <a:latin typeface="Calibri"/>
                <a:ea typeface="Calibri"/>
                <a:cs typeface="Calibri"/>
                <a:sym typeface="Calibri"/>
              </a:rPr>
              <a:t>Encouragement to work to earn family income:</a:t>
            </a:r>
            <a:endParaRPr>
              <a:latin typeface="Calibri"/>
              <a:ea typeface="Calibri"/>
              <a:cs typeface="Calibri"/>
              <a:sym typeface="Calibri"/>
            </a:endParaRPr>
          </a:p>
          <a:p>
            <a:pPr indent="-298450" lvl="1" marL="914400" rtl="0" algn="l">
              <a:spcBef>
                <a:spcPts val="0"/>
              </a:spcBef>
              <a:spcAft>
                <a:spcPts val="0"/>
              </a:spcAft>
              <a:buSzPts val="1100"/>
              <a:buFont typeface="Calibri"/>
              <a:buChar char="○"/>
            </a:pPr>
            <a:r>
              <a:rPr lang="en">
                <a:latin typeface="Calibri"/>
                <a:ea typeface="Calibri"/>
                <a:cs typeface="Calibri"/>
                <a:sym typeface="Calibri"/>
              </a:rPr>
              <a:t>Maternity benefits</a:t>
            </a:r>
            <a:endParaRPr>
              <a:latin typeface="Calibri"/>
              <a:ea typeface="Calibri"/>
              <a:cs typeface="Calibri"/>
              <a:sym typeface="Calibri"/>
            </a:endParaRPr>
          </a:p>
          <a:p>
            <a:pPr indent="-298450" lvl="1" marL="914400" rtl="0" algn="l">
              <a:spcBef>
                <a:spcPts val="0"/>
              </a:spcBef>
              <a:spcAft>
                <a:spcPts val="0"/>
              </a:spcAft>
              <a:buSzPts val="1100"/>
              <a:buFont typeface="Calibri"/>
              <a:buChar char="○"/>
            </a:pPr>
            <a:r>
              <a:rPr lang="en">
                <a:latin typeface="Calibri"/>
                <a:ea typeface="Calibri"/>
                <a:cs typeface="Calibri"/>
                <a:sym typeface="Calibri"/>
              </a:rPr>
              <a:t>Day care centres</a:t>
            </a:r>
            <a:endParaRPr>
              <a:latin typeface="Calibri"/>
              <a:ea typeface="Calibri"/>
              <a:cs typeface="Calibri"/>
              <a:sym typeface="Calibri"/>
            </a:endParaRPr>
          </a:p>
          <a:p>
            <a:pPr indent="-298450" lvl="1" marL="914400" rtl="0" algn="l">
              <a:spcBef>
                <a:spcPts val="0"/>
              </a:spcBef>
              <a:spcAft>
                <a:spcPts val="0"/>
              </a:spcAft>
              <a:buSzPts val="1100"/>
              <a:buFont typeface="Calibri"/>
              <a:buChar char="○"/>
            </a:pPr>
            <a:r>
              <a:rPr lang="en">
                <a:latin typeface="Calibri"/>
                <a:ea typeface="Calibri"/>
                <a:cs typeface="Calibri"/>
                <a:sym typeface="Calibri"/>
              </a:rPr>
              <a:t>Low average wages</a:t>
            </a:r>
            <a:endParaRPr>
              <a:latin typeface="Calibri"/>
              <a:ea typeface="Calibri"/>
              <a:cs typeface="Calibri"/>
              <a:sym typeface="Calibri"/>
            </a:endParaRPr>
          </a:p>
          <a:p>
            <a:pPr indent="-298450" lvl="0" marL="457200" rtl="0" algn="l">
              <a:spcBef>
                <a:spcPts val="0"/>
              </a:spcBef>
              <a:spcAft>
                <a:spcPts val="0"/>
              </a:spcAft>
              <a:buSzPts val="1100"/>
              <a:buFont typeface="Calibri"/>
              <a:buChar char="●"/>
            </a:pPr>
            <a:r>
              <a:rPr lang="en">
                <a:latin typeface="Calibri"/>
                <a:ea typeface="Calibri"/>
                <a:cs typeface="Calibri"/>
                <a:sym typeface="Calibri"/>
              </a:rPr>
              <a:t>By international standards the female labor force was at an all time high.</a:t>
            </a:r>
            <a:endParaRPr>
              <a:latin typeface="Calibri"/>
              <a:ea typeface="Calibri"/>
              <a:cs typeface="Calibri"/>
              <a:sym typeface="Calibri"/>
            </a:endParaRPr>
          </a:p>
          <a:p>
            <a:pPr indent="-298450" lvl="0" marL="457200" rtl="0" algn="l">
              <a:spcBef>
                <a:spcPts val="0"/>
              </a:spcBef>
              <a:spcAft>
                <a:spcPts val="0"/>
              </a:spcAft>
              <a:buSzPts val="1100"/>
              <a:buFont typeface="Calibri"/>
              <a:buChar char="●"/>
            </a:pPr>
            <a:r>
              <a:rPr lang="en">
                <a:latin typeface="Calibri"/>
                <a:ea typeface="Calibri"/>
                <a:cs typeface="Calibri"/>
                <a:sym typeface="Calibri"/>
              </a:rPr>
              <a:t>Most women endured the double burden of both jobs and doing the bulk of the housework. </a:t>
            </a:r>
            <a:endParaRPr>
              <a:latin typeface="Calibri"/>
              <a:ea typeface="Calibri"/>
              <a:cs typeface="Calibri"/>
              <a:sym typeface="Calibri"/>
            </a:endParaRPr>
          </a:p>
          <a:p>
            <a:pPr indent="0" lvl="0" marL="0" rtl="0" algn="l">
              <a:spcBef>
                <a:spcPts val="12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5" name="Google Shape;95;p19"/>
          <p:cNvPicPr preferRelativeResize="0"/>
          <p:nvPr/>
        </p:nvPicPr>
        <p:blipFill rotWithShape="1">
          <a:blip r:embed="rId3">
            <a:alphaModFix/>
          </a:blip>
          <a:srcRect b="4922" l="0" r="0" t="-3173"/>
          <a:stretch/>
        </p:blipFill>
        <p:spPr>
          <a:xfrm>
            <a:off x="88825" y="-284275"/>
            <a:ext cx="9055176" cy="5276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195446" y="461950"/>
            <a:ext cx="8634000" cy="412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Socialist countries managed to create an equal labor market for both men and women.</a:t>
            </a:r>
            <a:endParaRPr>
              <a:latin typeface="Calibri"/>
              <a:ea typeface="Calibri"/>
              <a:cs typeface="Calibri"/>
              <a:sym typeface="Calibri"/>
            </a:endParaRPr>
          </a:p>
          <a:p>
            <a:pPr indent="0" lvl="0" marL="0" rtl="0" algn="l">
              <a:spcBef>
                <a:spcPts val="1600"/>
              </a:spcBef>
              <a:spcAft>
                <a:spcPts val="0"/>
              </a:spcAft>
              <a:buNone/>
            </a:pPr>
            <a:r>
              <a:t/>
            </a:r>
            <a:endParaRPr>
              <a:latin typeface="Calibri"/>
              <a:ea typeface="Calibri"/>
              <a:cs typeface="Calibri"/>
              <a:sym typeface="Calibri"/>
            </a:endParaRPr>
          </a:p>
          <a:p>
            <a:pPr indent="-342900" lvl="0" marL="457200" rtl="0" algn="l">
              <a:spcBef>
                <a:spcPts val="1600"/>
              </a:spcBef>
              <a:spcAft>
                <a:spcPts val="0"/>
              </a:spcAft>
              <a:buSzPts val="1800"/>
              <a:buFont typeface="Calibri"/>
              <a:buChar char="●"/>
            </a:pPr>
            <a:r>
              <a:rPr lang="en">
                <a:latin typeface="Calibri"/>
                <a:ea typeface="Calibri"/>
                <a:cs typeface="Calibri"/>
                <a:sym typeface="Calibri"/>
              </a:rPr>
              <a:t>Figure 1: Mean female-male wage ratio for Eastern Europe Countries and the former Soviet Union in 1989 </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a:latin typeface="Calibri"/>
                <a:ea typeface="Calibri"/>
                <a:cs typeface="Calibri"/>
                <a:sym typeface="Calibri"/>
              </a:rPr>
              <a:t>Women in Socialist countries did as well as other countries </a:t>
            </a:r>
            <a:endParaRPr>
              <a:latin typeface="Calibri"/>
              <a:ea typeface="Calibri"/>
              <a:cs typeface="Calibri"/>
              <a:sym typeface="Calibri"/>
            </a:endParaRPr>
          </a:p>
          <a:p>
            <a:pPr indent="-317500" lvl="1" marL="1371600" rtl="0" algn="l">
              <a:spcBef>
                <a:spcPts val="0"/>
              </a:spcBef>
              <a:spcAft>
                <a:spcPts val="0"/>
              </a:spcAft>
              <a:buSzPts val="1400"/>
              <a:buFont typeface="Calibri"/>
              <a:buChar char="○"/>
            </a:pPr>
            <a:r>
              <a:rPr lang="en">
                <a:latin typeface="Calibri"/>
                <a:ea typeface="Calibri"/>
                <a:cs typeface="Calibri"/>
                <a:sym typeface="Calibri"/>
              </a:rPr>
              <a:t>Example: United States at 70% compare to Russia at 69%.</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7B7B7"/>
        </a:solidFill>
      </p:bgPr>
    </p:bg>
    <p:spTree>
      <p:nvGrpSpPr>
        <p:cNvPr id="104" name="Shape 104"/>
        <p:cNvGrpSpPr/>
        <p:nvPr/>
      </p:nvGrpSpPr>
      <p:grpSpPr>
        <a:xfrm>
          <a:off x="0" y="0"/>
          <a:ext cx="0" cy="0"/>
          <a:chOff x="0" y="0"/>
          <a:chExt cx="0" cy="0"/>
        </a:xfrm>
      </p:grpSpPr>
      <p:sp>
        <p:nvSpPr>
          <p:cNvPr id="105" name="Google Shape;105;p21"/>
          <p:cNvSpPr txBox="1"/>
          <p:nvPr>
            <p:ph idx="1" type="body"/>
          </p:nvPr>
        </p:nvSpPr>
        <p:spPr>
          <a:xfrm>
            <a:off x="222075" y="488600"/>
            <a:ext cx="8509500" cy="410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Wages as interpretations of skill - man and a woman with the same percentage in the male wage distribution are viewed as equals by employers. </a:t>
            </a:r>
            <a:endParaRPr>
              <a:latin typeface="Calibri"/>
              <a:ea typeface="Calibri"/>
              <a:cs typeface="Calibri"/>
              <a:sym typeface="Calibri"/>
            </a:endParaRPr>
          </a:p>
          <a:p>
            <a:pPr indent="0" lvl="0" marL="0" rtl="0" algn="l">
              <a:spcBef>
                <a:spcPts val="1600"/>
              </a:spcBef>
              <a:spcAft>
                <a:spcPts val="0"/>
              </a:spcAft>
              <a:buNone/>
            </a:pPr>
            <a:r>
              <a:rPr lang="en">
                <a:latin typeface="Calibri"/>
                <a:ea typeface="Calibri"/>
                <a:cs typeface="Calibri"/>
                <a:sym typeface="Calibri"/>
              </a:rPr>
              <a:t>Higher mean female ranking: </a:t>
            </a:r>
            <a:endParaRPr>
              <a:latin typeface="Calibri"/>
              <a:ea typeface="Calibri"/>
              <a:cs typeface="Calibri"/>
              <a:sym typeface="Calibri"/>
            </a:endParaRPr>
          </a:p>
          <a:p>
            <a:pPr indent="-342900" lvl="0" marL="457200" rtl="0" algn="l">
              <a:spcBef>
                <a:spcPts val="1600"/>
              </a:spcBef>
              <a:spcAft>
                <a:spcPts val="0"/>
              </a:spcAft>
              <a:buSzPts val="1800"/>
              <a:buFont typeface="Calibri"/>
              <a:buChar char="-"/>
            </a:pPr>
            <a:r>
              <a:rPr lang="en">
                <a:latin typeface="Calibri"/>
                <a:ea typeface="Calibri"/>
                <a:cs typeface="Calibri"/>
                <a:sym typeface="Calibri"/>
              </a:rPr>
              <a:t>improvements in women’s measured and unmeasured skills,</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a:latin typeface="Calibri"/>
                <a:ea typeface="Calibri"/>
                <a:cs typeface="Calibri"/>
                <a:sym typeface="Calibri"/>
              </a:rPr>
              <a:t>Decreasing discrimination against women. </a:t>
            </a:r>
            <a:endParaRPr>
              <a:latin typeface="Calibri"/>
              <a:ea typeface="Calibri"/>
              <a:cs typeface="Calibri"/>
              <a:sym typeface="Calibri"/>
            </a:endParaRPr>
          </a:p>
          <a:p>
            <a:pPr indent="0" lvl="0" marL="0" rtl="0" algn="l">
              <a:spcBef>
                <a:spcPts val="1600"/>
              </a:spcBef>
              <a:spcAft>
                <a:spcPts val="0"/>
              </a:spcAft>
              <a:buNone/>
            </a:pPr>
            <a:r>
              <a:rPr lang="en">
                <a:latin typeface="Calibri"/>
                <a:ea typeface="Calibri"/>
                <a:cs typeface="Calibri"/>
                <a:sym typeface="Calibri"/>
              </a:rPr>
              <a:t>By the male wage distribution measure, Eastern European countries did not do as well as Western countries. </a:t>
            </a:r>
            <a:endParaRPr>
              <a:latin typeface="Calibri"/>
              <a:ea typeface="Calibri"/>
              <a:cs typeface="Calibri"/>
              <a:sym typeface="Calibri"/>
            </a:endParaRPr>
          </a:p>
          <a:p>
            <a:pPr indent="0" lvl="0" marL="0" rtl="0" algn="l">
              <a:spcBef>
                <a:spcPts val="1600"/>
              </a:spcBef>
              <a:spcAft>
                <a:spcPts val="1600"/>
              </a:spcAft>
              <a:buNone/>
            </a:pPr>
            <a:r>
              <a:rPr lang="en">
                <a:latin typeface="Calibri"/>
                <a:ea typeface="Calibri"/>
                <a:cs typeface="Calibri"/>
                <a:sym typeface="Calibri"/>
              </a:rPr>
              <a:t>The only means by which women would reduce their working time was to work in sectors like health, education and retail trade. These ‘low priority’ jobs were better due to more flexibility with hours. </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81675" y="371625"/>
            <a:ext cx="87663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Market Reforms and Changing Labor Market Institutions in the Early 1990s</a:t>
            </a:r>
            <a:endParaRPr sz="2400"/>
          </a:p>
        </p:txBody>
      </p:sp>
      <p:sp>
        <p:nvSpPr>
          <p:cNvPr id="111" name="Google Shape;111;p22"/>
          <p:cNvSpPr txBox="1"/>
          <p:nvPr>
            <p:ph idx="1" type="body"/>
          </p:nvPr>
        </p:nvSpPr>
        <p:spPr>
          <a:xfrm>
            <a:off x="263275" y="1243650"/>
            <a:ext cx="8527500" cy="399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lang="en">
                <a:latin typeface="Calibri"/>
                <a:ea typeface="Calibri"/>
                <a:cs typeface="Calibri"/>
                <a:sym typeface="Calibri"/>
              </a:rPr>
              <a:t>Typical reforms in most countries:</a:t>
            </a:r>
            <a:endParaRPr>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latin typeface="Calibri"/>
                <a:ea typeface="Calibri"/>
                <a:cs typeface="Calibri"/>
                <a:sym typeface="Calibri"/>
              </a:rPr>
              <a:t>Wage and price liberalisation </a:t>
            </a:r>
            <a:endParaRPr>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latin typeface="Calibri"/>
                <a:ea typeface="Calibri"/>
                <a:cs typeface="Calibri"/>
                <a:sym typeface="Calibri"/>
              </a:rPr>
              <a:t>Trade liberalisation</a:t>
            </a:r>
            <a:endParaRPr>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latin typeface="Calibri"/>
                <a:ea typeface="Calibri"/>
                <a:cs typeface="Calibri"/>
                <a:sym typeface="Calibri"/>
              </a:rPr>
              <a:t>Privatisation</a:t>
            </a:r>
            <a:r>
              <a:rPr lang="en">
                <a:latin typeface="Calibri"/>
                <a:ea typeface="Calibri"/>
                <a:cs typeface="Calibri"/>
                <a:sym typeface="Calibri"/>
              </a:rPr>
              <a:t> of state-owned enterprises </a:t>
            </a:r>
            <a:endParaRPr>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latin typeface="Calibri"/>
                <a:ea typeface="Calibri"/>
                <a:cs typeface="Calibri"/>
                <a:sym typeface="Calibri"/>
              </a:rPr>
              <a:t>Tax and legal reforms.</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a:latin typeface="Calibri"/>
                <a:ea typeface="Calibri"/>
                <a:cs typeface="Calibri"/>
                <a:sym typeface="Calibri"/>
              </a:rPr>
              <a:t>Initiated major reforms in 1990 and 1991 - creating institutions for a market economy.</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a:latin typeface="Calibri"/>
                <a:ea typeface="Calibri"/>
                <a:cs typeface="Calibri"/>
                <a:sym typeface="Calibri"/>
              </a:rPr>
              <a:t>Russia: </a:t>
            </a:r>
            <a:endParaRPr>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latin typeface="Calibri"/>
                <a:ea typeface="Calibri"/>
                <a:cs typeface="Calibri"/>
                <a:sym typeface="Calibri"/>
              </a:rPr>
              <a:t>almost resulted in hyper-inflation </a:t>
            </a:r>
            <a:endParaRPr>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latin typeface="Calibri"/>
                <a:ea typeface="Calibri"/>
                <a:cs typeface="Calibri"/>
                <a:sym typeface="Calibri"/>
              </a:rPr>
              <a:t>Privatised</a:t>
            </a:r>
            <a:r>
              <a:rPr lang="en">
                <a:latin typeface="Calibri"/>
                <a:ea typeface="Calibri"/>
                <a:cs typeface="Calibri"/>
                <a:sym typeface="Calibri"/>
              </a:rPr>
              <a:t> its state-owned enterprises more rapidly than other countries.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