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72" r:id="rId14"/>
    <p:sldId id="273" r:id="rId15"/>
    <p:sldId id="275" r:id="rId16"/>
    <p:sldId id="276" r:id="rId17"/>
    <p:sldId id="295" r:id="rId18"/>
    <p:sldId id="266" r:id="rId19"/>
    <p:sldId id="267" r:id="rId20"/>
    <p:sldId id="277" r:id="rId21"/>
    <p:sldId id="278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79" r:id="rId32"/>
    <p:sldId id="280" r:id="rId33"/>
    <p:sldId id="281" r:id="rId34"/>
    <p:sldId id="282" r:id="rId35"/>
    <p:sldId id="268" r:id="rId36"/>
    <p:sldId id="283" r:id="rId37"/>
    <p:sldId id="284" r:id="rId38"/>
    <p:sldId id="285" r:id="rId39"/>
    <p:sldId id="269" r:id="rId4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tango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tango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tango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tango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tangolo arrotondato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tangolo arrotondato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tango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C758F73-4B2C-46E3-86FF-04A3F1677608}" type="datetimeFigureOut">
              <a:rPr lang="es-CL" smtClean="0"/>
              <a:pPr/>
              <a:t>11-04-2019</a:t>
            </a:fld>
            <a:endParaRPr lang="es-CL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CL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C19D138-0E3F-4978-841E-8090675E219A}" type="slidenum">
              <a:rPr lang="es-CL" smtClean="0"/>
              <a:pPr/>
              <a:t>‹N›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8F73-4B2C-46E3-86FF-04A3F1677608}" type="datetimeFigureOut">
              <a:rPr lang="es-CL" smtClean="0"/>
              <a:pPr/>
              <a:t>11-04-2019</a:t>
            </a:fld>
            <a:endParaRPr lang="es-CL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D138-0E3F-4978-841E-8090675E219A}" type="slidenum">
              <a:rPr lang="es-CL" smtClean="0"/>
              <a:pPr/>
              <a:t>‹N›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8F73-4B2C-46E3-86FF-04A3F1677608}" type="datetimeFigureOut">
              <a:rPr lang="es-CL" smtClean="0"/>
              <a:pPr/>
              <a:t>11-04-2019</a:t>
            </a:fld>
            <a:endParaRPr lang="es-CL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D138-0E3F-4978-841E-8090675E219A}" type="slidenum">
              <a:rPr lang="es-CL" smtClean="0"/>
              <a:pPr/>
              <a:t>‹N›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8F73-4B2C-46E3-86FF-04A3F1677608}" type="datetimeFigureOut">
              <a:rPr lang="es-CL" smtClean="0"/>
              <a:pPr/>
              <a:t>11-04-2019</a:t>
            </a:fld>
            <a:endParaRPr lang="es-CL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D138-0E3F-4978-841E-8090675E219A}" type="slidenum">
              <a:rPr lang="es-CL" smtClean="0"/>
              <a:pPr/>
              <a:t>‹N›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8F73-4B2C-46E3-86FF-04A3F1677608}" type="datetimeFigureOut">
              <a:rPr lang="es-CL" smtClean="0"/>
              <a:pPr/>
              <a:t>11-04-2019</a:t>
            </a:fld>
            <a:endParaRPr lang="es-CL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D138-0E3F-4978-841E-8090675E219A}" type="slidenum">
              <a:rPr lang="es-CL" smtClean="0"/>
              <a:pPr/>
              <a:t>‹N›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8F73-4B2C-46E3-86FF-04A3F1677608}" type="datetimeFigureOut">
              <a:rPr lang="es-CL" smtClean="0"/>
              <a:pPr/>
              <a:t>11-04-2019</a:t>
            </a:fld>
            <a:endParaRPr lang="es-CL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D138-0E3F-4978-841E-8090675E219A}" type="slidenum">
              <a:rPr lang="es-CL" smtClean="0"/>
              <a:pPr/>
              <a:t>‹N›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C758F73-4B2C-46E3-86FF-04A3F1677608}" type="datetimeFigureOut">
              <a:rPr lang="es-CL" smtClean="0"/>
              <a:pPr/>
              <a:t>11-04-2019</a:t>
            </a:fld>
            <a:endParaRPr lang="es-CL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C19D138-0E3F-4978-841E-8090675E219A}" type="slidenum">
              <a:rPr lang="es-CL" smtClean="0"/>
              <a:pPr/>
              <a:t>‹N›</a:t>
            </a:fld>
            <a:endParaRPr lang="es-CL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C758F73-4B2C-46E3-86FF-04A3F1677608}" type="datetimeFigureOut">
              <a:rPr lang="es-CL" smtClean="0"/>
              <a:pPr/>
              <a:t>11-04-2019</a:t>
            </a:fld>
            <a:endParaRPr lang="es-CL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CL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C19D138-0E3F-4978-841E-8090675E219A}" type="slidenum">
              <a:rPr lang="es-CL" smtClean="0"/>
              <a:pPr/>
              <a:t>‹N›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8F73-4B2C-46E3-86FF-04A3F1677608}" type="datetimeFigureOut">
              <a:rPr lang="es-CL" smtClean="0"/>
              <a:pPr/>
              <a:t>11-04-2019</a:t>
            </a:fld>
            <a:endParaRPr lang="es-CL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D138-0E3F-4978-841E-8090675E219A}" type="slidenum">
              <a:rPr lang="es-CL" smtClean="0"/>
              <a:pPr/>
              <a:t>‹N›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8F73-4B2C-46E3-86FF-04A3F1677608}" type="datetimeFigureOut">
              <a:rPr lang="es-CL" smtClean="0"/>
              <a:pPr/>
              <a:t>11-04-2019</a:t>
            </a:fld>
            <a:endParaRPr lang="es-CL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D138-0E3F-4978-841E-8090675E219A}" type="slidenum">
              <a:rPr lang="es-CL" smtClean="0"/>
              <a:pPr/>
              <a:t>‹N›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8F73-4B2C-46E3-86FF-04A3F1677608}" type="datetimeFigureOut">
              <a:rPr lang="es-CL" smtClean="0"/>
              <a:pPr/>
              <a:t>11-04-2019</a:t>
            </a:fld>
            <a:endParaRPr lang="es-CL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9D138-0E3F-4978-841E-8090675E219A}" type="slidenum">
              <a:rPr lang="es-CL" smtClean="0"/>
              <a:pPr/>
              <a:t>‹N›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tango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tango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tango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tango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tangolo arrotondato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tangolo arrotondato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tango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tango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tango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tango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tango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tango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C758F73-4B2C-46E3-86FF-04A3F1677608}" type="datetimeFigureOut">
              <a:rPr lang="es-CL" smtClean="0"/>
              <a:pPr/>
              <a:t>11-04-2019</a:t>
            </a:fld>
            <a:endParaRPr lang="es-CL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CL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C19D138-0E3F-4978-841E-8090675E219A}" type="slidenum">
              <a:rPr lang="es-CL" smtClean="0"/>
              <a:pPr/>
              <a:t>‹N›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The effects of Privitization and the Ownership in Transition Economies </a:t>
            </a:r>
            <a:endParaRPr lang="es-CL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S. Estrin, J. Hanousek, E. Kocenda and J. Svejnar </a:t>
            </a:r>
            <a:endParaRPr lang="es-CL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072198" y="5786454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Eugenio Pagliero</a:t>
            </a:r>
          </a:p>
          <a:p>
            <a:r>
              <a:rPr lang="es-CL" dirty="0" smtClean="0"/>
              <a:t>Margherita Facente 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Privatization and Efficiency - 2 </a:t>
            </a:r>
            <a:endParaRPr lang="es-C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es-CL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s-CL" b="1" dirty="0" smtClean="0">
                <a:solidFill>
                  <a:schemeClr val="accent2">
                    <a:lumMod val="75000"/>
                  </a:schemeClr>
                </a:solidFill>
              </a:rPr>
              <a:t> Main Arguments that support privatization:</a:t>
            </a:r>
          </a:p>
          <a:p>
            <a:pPr>
              <a:buNone/>
            </a:pPr>
            <a:endParaRPr lang="es-CL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es-CL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s-CL" dirty="0" smtClean="0"/>
              <a:t> Inefficient dimension of SOEs and gains from their divestiture and privatization </a:t>
            </a:r>
          </a:p>
          <a:p>
            <a:pPr>
              <a:buFont typeface="Wingdings" pitchFamily="2" charset="2"/>
              <a:buChar char="Ø"/>
            </a:pPr>
            <a:endParaRPr lang="es-CL" dirty="0" smtClean="0"/>
          </a:p>
          <a:p>
            <a:pPr>
              <a:buFont typeface="Wingdings" pitchFamily="2" charset="2"/>
              <a:buChar char="Ø"/>
            </a:pPr>
            <a:endParaRPr lang="es-CL" dirty="0" smtClean="0"/>
          </a:p>
          <a:p>
            <a:pPr>
              <a:buFont typeface="Wingdings" pitchFamily="2" charset="2"/>
              <a:buChar char="Ø"/>
            </a:pPr>
            <a:r>
              <a:rPr lang="es-CL" dirty="0" smtClean="0"/>
              <a:t>Central planning is not necessarily consistent with profit maximization </a:t>
            </a:r>
          </a:p>
          <a:p>
            <a:pPr>
              <a:buFont typeface="Wingdings" pitchFamily="2" charset="2"/>
              <a:buChar char="Ø"/>
            </a:pPr>
            <a:endParaRPr lang="es-CL" dirty="0" smtClean="0"/>
          </a:p>
          <a:p>
            <a:pPr>
              <a:buNone/>
            </a:pP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Privatization and Efficiency - 3 </a:t>
            </a:r>
            <a:endParaRPr lang="es-C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CL" dirty="0" smtClean="0"/>
              <a:t>Other topics </a:t>
            </a:r>
          </a:p>
          <a:p>
            <a:pPr>
              <a:buFont typeface="Wingdings" pitchFamily="2" charset="2"/>
              <a:buChar char="Ø"/>
            </a:pPr>
            <a:endParaRPr lang="es-CL" u="sng" dirty="0" smtClean="0"/>
          </a:p>
          <a:p>
            <a:pPr>
              <a:buFont typeface="Wingdings" pitchFamily="2" charset="2"/>
              <a:buChar char="Ø"/>
            </a:pPr>
            <a:r>
              <a:rPr lang="es-CL" u="sng" dirty="0" smtClean="0"/>
              <a:t> Corporate governance </a:t>
            </a:r>
            <a:endParaRPr lang="es-CL" dirty="0" smtClean="0"/>
          </a:p>
          <a:p>
            <a:pPr>
              <a:buNone/>
            </a:pPr>
            <a:endParaRPr lang="es-CL" sz="900" dirty="0" smtClean="0"/>
          </a:p>
          <a:p>
            <a:pPr>
              <a:buNone/>
            </a:pPr>
            <a:endParaRPr lang="es-CL" sz="900" dirty="0" smtClean="0"/>
          </a:p>
          <a:p>
            <a:pPr>
              <a:buFont typeface="Wingdings" pitchFamily="2" charset="2"/>
              <a:buChar char="Ø"/>
            </a:pPr>
            <a:r>
              <a:rPr lang="es-CL" u="sng" dirty="0" smtClean="0"/>
              <a:t>Impact of Oligarchs </a:t>
            </a:r>
          </a:p>
          <a:p>
            <a:pPr>
              <a:buNone/>
            </a:pPr>
            <a:endParaRPr lang="es-CL" sz="900" dirty="0" smtClean="0"/>
          </a:p>
          <a:p>
            <a:pPr>
              <a:buNone/>
            </a:pPr>
            <a:endParaRPr lang="es-CL" sz="900" dirty="0" smtClean="0"/>
          </a:p>
          <a:p>
            <a:pPr>
              <a:buFont typeface="Wingdings" pitchFamily="2" charset="2"/>
              <a:buChar char="Ø"/>
            </a:pPr>
            <a:r>
              <a:rPr lang="es-CL" u="sng" dirty="0" smtClean="0"/>
              <a:t>Budget constraints </a:t>
            </a:r>
          </a:p>
          <a:p>
            <a:pPr>
              <a:buNone/>
            </a:pPr>
            <a:endParaRPr lang="es-CL" sz="900" dirty="0" smtClean="0"/>
          </a:p>
          <a:p>
            <a:pPr>
              <a:buNone/>
            </a:pPr>
            <a:endParaRPr lang="es-CL" sz="900" dirty="0" smtClean="0"/>
          </a:p>
          <a:p>
            <a:pPr>
              <a:buFont typeface="Wingdings" pitchFamily="2" charset="2"/>
              <a:buChar char="Ø"/>
            </a:pPr>
            <a:r>
              <a:rPr lang="es-CL" u="sng" dirty="0" smtClean="0"/>
              <a:t>Welfare dilemma </a:t>
            </a:r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1066800"/>
          </a:xfrm>
        </p:spPr>
        <p:txBody>
          <a:bodyPr>
            <a:noAutofit/>
          </a:bodyPr>
          <a:lstStyle/>
          <a:p>
            <a:pPr algn="ctr"/>
            <a:r>
              <a:rPr lang="es-CL" dirty="0" smtClean="0"/>
              <a:t>Extent and methods of Privatization </a:t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CL" b="1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s-CL" dirty="0" smtClean="0"/>
          </a:p>
          <a:p>
            <a:pPr>
              <a:buNone/>
            </a:pPr>
            <a:endParaRPr lang="es-CL" dirty="0" smtClean="0"/>
          </a:p>
          <a:p>
            <a:pPr>
              <a:buNone/>
            </a:pPr>
            <a:r>
              <a:rPr lang="es-CL" dirty="0" smtClean="0"/>
              <a:t>How much, by what methods and at what rate privatization should be undertaken </a:t>
            </a:r>
          </a:p>
          <a:p>
            <a:pPr>
              <a:buNone/>
            </a:pPr>
            <a:endParaRPr lang="es-CL" dirty="0" smtClean="0"/>
          </a:p>
          <a:p>
            <a:pPr>
              <a:buNone/>
            </a:pPr>
            <a:endParaRPr lang="es-C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s-CL" sz="4400" dirty="0" smtClean="0"/>
              <a:t>Extent and methods of Privatization - 2</a:t>
            </a:r>
            <a:r>
              <a:rPr lang="es-CL" b="1" dirty="0" smtClean="0">
                <a:solidFill>
                  <a:schemeClr val="accent2"/>
                </a:solidFill>
              </a:rPr>
              <a:t/>
            </a:r>
            <a:br>
              <a:rPr lang="es-CL" b="1" dirty="0" smtClean="0">
                <a:solidFill>
                  <a:schemeClr val="accent2"/>
                </a:solidFill>
              </a:rPr>
            </a:br>
            <a:endParaRPr lang="es-C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CL" b="1" dirty="0" smtClean="0">
                <a:solidFill>
                  <a:schemeClr val="accent2"/>
                </a:solidFill>
              </a:rPr>
              <a:t>Arguments for Fast Privatization:</a:t>
            </a:r>
          </a:p>
          <a:p>
            <a:pPr>
              <a:buNone/>
            </a:pPr>
            <a:endParaRPr lang="es-CL" dirty="0" smtClean="0"/>
          </a:p>
          <a:p>
            <a:r>
              <a:rPr lang="es-CL" dirty="0" smtClean="0"/>
              <a:t>Firms become more competitive, price liberalization and other reforms would not provide sufficient incentives to SOEs</a:t>
            </a:r>
          </a:p>
          <a:p>
            <a:r>
              <a:rPr lang="es-CL" dirty="0" smtClean="0"/>
              <a:t>The State would not be able to resist intervening in SOEs</a:t>
            </a:r>
          </a:p>
          <a:p>
            <a:r>
              <a:rPr lang="es-CL" dirty="0" smtClean="0"/>
              <a:t>Avoiding risk of decapitalization 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928670"/>
            <a:ext cx="9144000" cy="1066800"/>
          </a:xfrm>
        </p:spPr>
        <p:txBody>
          <a:bodyPr>
            <a:noAutofit/>
          </a:bodyPr>
          <a:lstStyle/>
          <a:p>
            <a:pPr algn="ctr"/>
            <a:r>
              <a:rPr lang="es-CL" dirty="0" smtClean="0"/>
              <a:t>Extent and methods of Privatization - 3</a:t>
            </a:r>
            <a:endParaRPr lang="es-C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CL" b="1" dirty="0" smtClean="0">
                <a:solidFill>
                  <a:schemeClr val="accent2"/>
                </a:solidFill>
              </a:rPr>
              <a:t>Arguments for Gradual Privatization:</a:t>
            </a:r>
          </a:p>
          <a:p>
            <a:pPr>
              <a:buNone/>
            </a:pPr>
            <a:endParaRPr lang="es-CL" b="1" dirty="0" smtClean="0">
              <a:solidFill>
                <a:schemeClr val="accent2"/>
              </a:solidFill>
            </a:endParaRPr>
          </a:p>
          <a:p>
            <a:r>
              <a:rPr lang="es-CL" dirty="0" smtClean="0"/>
              <a:t>The </a:t>
            </a:r>
            <a:r>
              <a:rPr lang="es-CL" dirty="0" err="1" smtClean="0"/>
              <a:t>political</a:t>
            </a:r>
            <a:r>
              <a:rPr lang="es-CL" dirty="0" smtClean="0"/>
              <a:t> </a:t>
            </a:r>
            <a:r>
              <a:rPr lang="es-CL" dirty="0" err="1" smtClean="0"/>
              <a:t>backlash</a:t>
            </a:r>
            <a:r>
              <a:rPr lang="es-CL" dirty="0" smtClean="0"/>
              <a:t> </a:t>
            </a:r>
            <a:r>
              <a:rPr lang="es-CL" dirty="0" smtClean="0"/>
              <a:t>caused by the mass privatization could be unacceptable. </a:t>
            </a:r>
          </a:p>
          <a:p>
            <a:pPr>
              <a:buNone/>
            </a:pPr>
            <a:endParaRPr lang="es-CL" dirty="0" smtClean="0"/>
          </a:p>
          <a:p>
            <a:r>
              <a:rPr lang="es-CL" dirty="0" smtClean="0"/>
              <a:t>Less impact on employment 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Selection of firms to be privatized </a:t>
            </a:r>
            <a:endParaRPr lang="es-C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214554"/>
            <a:ext cx="8686800" cy="4643446"/>
          </a:xfrm>
        </p:spPr>
        <p:txBody>
          <a:bodyPr>
            <a:normAutofit/>
          </a:bodyPr>
          <a:lstStyle/>
          <a:p>
            <a:pPr>
              <a:buNone/>
            </a:pPr>
            <a:endParaRPr lang="es-CL" dirty="0" smtClean="0"/>
          </a:p>
          <a:p>
            <a:pPr>
              <a:buNone/>
            </a:pPr>
            <a:r>
              <a:rPr lang="es-CL" dirty="0" smtClean="0"/>
              <a:t>Government may choose to sequence the privatization fo SOEs taking in consideration :</a:t>
            </a:r>
          </a:p>
          <a:p>
            <a:pPr>
              <a:buNone/>
            </a:pPr>
            <a:endParaRPr lang="es-CL" sz="900" dirty="0" smtClean="0"/>
          </a:p>
          <a:p>
            <a:r>
              <a:rPr lang="es-CL" dirty="0" smtClean="0"/>
              <a:t>Transaction and congestion costs </a:t>
            </a:r>
          </a:p>
          <a:p>
            <a:r>
              <a:rPr lang="es-CL" dirty="0" smtClean="0"/>
              <a:t>Political opposition and uncertanty </a:t>
            </a:r>
          </a:p>
          <a:p>
            <a:r>
              <a:rPr lang="es-CL" dirty="0" smtClean="0"/>
              <a:t>Unemployment 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Selection of firms to be privatized - 2</a:t>
            </a:r>
            <a:endParaRPr lang="es-C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CL" dirty="0" smtClean="0"/>
              <a:t>Competing government objectives for privatization:</a:t>
            </a:r>
          </a:p>
          <a:p>
            <a:r>
              <a:rPr lang="es-CL" dirty="0" smtClean="0"/>
              <a:t>-</a:t>
            </a:r>
            <a:r>
              <a:rPr lang="es-CL" dirty="0" err="1" smtClean="0"/>
              <a:t>Maximizing</a:t>
            </a:r>
            <a:r>
              <a:rPr lang="es-CL" dirty="0" smtClean="0"/>
              <a:t>  </a:t>
            </a:r>
            <a:r>
              <a:rPr lang="es-CL" dirty="0" smtClean="0"/>
              <a:t>Pareto efficiency </a:t>
            </a:r>
          </a:p>
          <a:p>
            <a:r>
              <a:rPr lang="es-CL" dirty="0" smtClean="0"/>
              <a:t>-</a:t>
            </a:r>
            <a:r>
              <a:rPr lang="es-CL" dirty="0" err="1" smtClean="0"/>
              <a:t>Maximizing</a:t>
            </a:r>
            <a:r>
              <a:rPr lang="es-CL" dirty="0" smtClean="0"/>
              <a:t>  </a:t>
            </a:r>
            <a:r>
              <a:rPr lang="es-CL" dirty="0" smtClean="0"/>
              <a:t>public goodwill </a:t>
            </a:r>
          </a:p>
          <a:p>
            <a:r>
              <a:rPr lang="es-CL" dirty="0" smtClean="0"/>
              <a:t>-Minimizing political costs </a:t>
            </a:r>
          </a:p>
          <a:p>
            <a:r>
              <a:rPr lang="es-CL" dirty="0" smtClean="0"/>
              <a:t>-</a:t>
            </a:r>
            <a:r>
              <a:rPr lang="es-CL" dirty="0" err="1" smtClean="0"/>
              <a:t>Maximizing</a:t>
            </a:r>
            <a:r>
              <a:rPr lang="es-CL" dirty="0" smtClean="0"/>
              <a:t> </a:t>
            </a:r>
            <a:r>
              <a:rPr lang="es-CL" dirty="0" smtClean="0"/>
              <a:t>efficiency through information gains  </a:t>
            </a:r>
          </a:p>
          <a:p>
            <a:r>
              <a:rPr lang="es-CL" dirty="0" smtClean="0"/>
              <a:t>-</a:t>
            </a:r>
            <a:r>
              <a:rPr lang="es-CL" dirty="0" err="1" smtClean="0"/>
              <a:t>Maximizing</a:t>
            </a:r>
            <a:r>
              <a:rPr lang="es-CL" dirty="0" smtClean="0"/>
              <a:t> </a:t>
            </a:r>
            <a:r>
              <a:rPr lang="es-CL" dirty="0" smtClean="0"/>
              <a:t>privatization revenues </a:t>
            </a:r>
          </a:p>
          <a:p>
            <a:pPr>
              <a:buFont typeface="Wingdings" pitchFamily="2" charset="2"/>
              <a:buChar char="§"/>
            </a:pPr>
            <a:endParaRPr lang="es-C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Selection of firms to be privatized - 3</a:t>
            </a:r>
            <a:endParaRPr lang="es-C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CL" dirty="0" smtClean="0"/>
          </a:p>
          <a:p>
            <a:pPr>
              <a:buNone/>
            </a:pPr>
            <a:r>
              <a:rPr lang="es-CL" dirty="0" smtClean="0"/>
              <a:t> Gupta, Ham and Svejnar found that firms in downstream industries and in industries with greater demand uncertanty were more likely to be privatized early. </a:t>
            </a:r>
          </a:p>
          <a:p>
            <a:pPr>
              <a:buNone/>
            </a:pPr>
            <a:endParaRPr lang="es-CL" dirty="0" smtClean="0"/>
          </a:p>
          <a:p>
            <a:pPr>
              <a:buNone/>
            </a:pPr>
            <a:r>
              <a:rPr lang="es-CL" dirty="0" smtClean="0"/>
              <a:t>This supports the argument that governments tend to privatize first firms that require flexible management. 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00042"/>
            <a:ext cx="8329642" cy="1352568"/>
          </a:xfrm>
        </p:spPr>
        <p:txBody>
          <a:bodyPr>
            <a:normAutofit/>
          </a:bodyPr>
          <a:lstStyle/>
          <a:p>
            <a:pPr algn="ctr"/>
            <a:r>
              <a:rPr lang="es-CL" b="1" i="1" dirty="0" smtClean="0"/>
              <a:t>3. Privatization and Growth</a:t>
            </a:r>
            <a:endParaRPr lang="es-CL" b="1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249424"/>
            <a:ext cx="9144000" cy="4894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CL" b="1" i="1" dirty="0" smtClean="0">
                <a:solidFill>
                  <a:schemeClr val="accent2"/>
                </a:solidFill>
              </a:rPr>
              <a:t>Patrick Plane-</a:t>
            </a:r>
            <a:r>
              <a:rPr lang="es-CL" b="1" dirty="0" smtClean="0">
                <a:solidFill>
                  <a:schemeClr val="accent2">
                    <a:lumMod val="75000"/>
                  </a:schemeClr>
                </a:solidFill>
              </a:rPr>
              <a:t>&gt; </a:t>
            </a:r>
            <a:r>
              <a:rPr lang="es-CL" dirty="0" smtClean="0"/>
              <a:t>privatization and economic growth </a:t>
            </a:r>
          </a:p>
          <a:p>
            <a:pPr>
              <a:buNone/>
            </a:pPr>
            <a:endParaRPr lang="es-CL" dirty="0" smtClean="0"/>
          </a:p>
          <a:p>
            <a:pPr>
              <a:buNone/>
            </a:pPr>
            <a:r>
              <a:rPr lang="es-CL" b="1" i="1" dirty="0" smtClean="0">
                <a:solidFill>
                  <a:schemeClr val="accent2"/>
                </a:solidFill>
              </a:rPr>
              <a:t>Berkowitz and Dejong-</a:t>
            </a:r>
            <a:r>
              <a:rPr lang="es-CL" b="1" dirty="0" smtClean="0">
                <a:solidFill>
                  <a:schemeClr val="accent2">
                    <a:lumMod val="75000"/>
                  </a:schemeClr>
                </a:solidFill>
              </a:rPr>
              <a:t>&gt; </a:t>
            </a:r>
            <a:r>
              <a:rPr lang="es-CL" dirty="0" smtClean="0"/>
              <a:t>large-scale privatization and development </a:t>
            </a:r>
          </a:p>
          <a:p>
            <a:pPr>
              <a:buNone/>
            </a:pPr>
            <a:endParaRPr lang="es-CL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s-CL" b="1" i="1" dirty="0" smtClean="0">
                <a:solidFill>
                  <a:schemeClr val="accent2"/>
                </a:solidFill>
              </a:rPr>
              <a:t>Zinnes, Eliat and Sachs </a:t>
            </a:r>
            <a:r>
              <a:rPr lang="es-CL" b="1" dirty="0" smtClean="0">
                <a:solidFill>
                  <a:schemeClr val="accent2">
                    <a:lumMod val="75000"/>
                  </a:schemeClr>
                </a:solidFill>
              </a:rPr>
              <a:t>-&gt; </a:t>
            </a:r>
            <a:r>
              <a:rPr lang="es-CL" dirty="0" smtClean="0"/>
              <a:t>importance of the complementary reforms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488" y="1071546"/>
            <a:ext cx="5829312" cy="55029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CL" dirty="0" smtClean="0"/>
              <a:t>Privatization has a positive effect on economic growth, when accompanied by complementary reforms. </a:t>
            </a:r>
          </a:p>
          <a:p>
            <a:pPr>
              <a:buNone/>
            </a:pPr>
            <a:endParaRPr lang="es-CL" dirty="0" smtClean="0"/>
          </a:p>
          <a:p>
            <a:pPr>
              <a:buNone/>
            </a:pPr>
            <a:endParaRPr lang="es-CL" dirty="0" smtClean="0"/>
          </a:p>
          <a:p>
            <a:pPr>
              <a:buNone/>
            </a:pPr>
            <a:endParaRPr lang="es-CL" dirty="0" smtClean="0"/>
          </a:p>
          <a:p>
            <a:pPr>
              <a:buNone/>
            </a:pPr>
            <a:r>
              <a:rPr lang="es-CL" b="1" i="1" dirty="0" smtClean="0">
                <a:solidFill>
                  <a:schemeClr val="accent2"/>
                </a:solidFill>
              </a:rPr>
              <a:t>BUT</a:t>
            </a:r>
            <a:r>
              <a:rPr lang="es-CL" dirty="0" smtClean="0"/>
              <a:t> it’s unclear the effect of speed and the accompanying dispersed vs. more concentrated ownership on aggregate output and growth </a:t>
            </a:r>
          </a:p>
        </p:txBody>
      </p:sp>
      <p:sp>
        <p:nvSpPr>
          <p:cNvPr id="5" name="Pentagono 4"/>
          <p:cNvSpPr/>
          <p:nvPr/>
        </p:nvSpPr>
        <p:spPr>
          <a:xfrm>
            <a:off x="285720" y="3143248"/>
            <a:ext cx="2143140" cy="1143008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pPr>
              <a:buNone/>
            </a:pPr>
            <a:r>
              <a:rPr lang="es-CL" sz="3600" dirty="0" smtClean="0"/>
              <a:t> Central topic: the analysis of the impact of privatization of SOEs  </a:t>
            </a:r>
            <a:endParaRPr lang="es-C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85720" y="1143000"/>
            <a:ext cx="857256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s-CL" b="1" i="1" dirty="0" smtClean="0"/>
              <a:t>4. The Effects of Privatization on the Performance of Firms </a:t>
            </a:r>
            <a:endParaRPr lang="es-CL" b="1" i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r>
              <a:rPr lang="es-CL" dirty="0" smtClean="0"/>
              <a:t>Selection of studies: only studies employ fixed effects or instrumental variables</a:t>
            </a:r>
          </a:p>
          <a:p>
            <a:pPr lvl="1"/>
            <a:r>
              <a:rPr lang="es-CL" dirty="0" smtClean="0">
                <a:solidFill>
                  <a:schemeClr val="tx1"/>
                </a:solidFill>
              </a:rPr>
              <a:t>Less likely to suffer from selection bias</a:t>
            </a:r>
          </a:p>
          <a:p>
            <a:r>
              <a:rPr lang="es-CL" dirty="0" smtClean="0">
                <a:solidFill>
                  <a:schemeClr val="tx1"/>
                </a:solidFill>
              </a:rPr>
              <a:t>34 Studies (14 from Djankov and Murrell, plus 20 others)</a:t>
            </a:r>
          </a:p>
          <a:p>
            <a:r>
              <a:rPr lang="es-CL" dirty="0" smtClean="0"/>
              <a:t>Graphical presentation of results</a:t>
            </a:r>
            <a:r>
              <a:rPr lang="es-CL" dirty="0" smtClean="0">
                <a:solidFill>
                  <a:schemeClr val="tx1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066800"/>
          </a:xfrm>
        </p:spPr>
        <p:txBody>
          <a:bodyPr/>
          <a:lstStyle/>
          <a:p>
            <a:pPr algn="ctr"/>
            <a:r>
              <a:rPr lang="es-CL" dirty="0" smtClean="0"/>
              <a:t>Performances measured</a:t>
            </a:r>
            <a:endParaRPr lang="es-C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7172"/>
          </a:xfrm>
        </p:spPr>
        <p:txBody>
          <a:bodyPr>
            <a:normAutofit/>
          </a:bodyPr>
          <a:lstStyle/>
          <a:p>
            <a:r>
              <a:rPr lang="es-CL" dirty="0" smtClean="0"/>
              <a:t>Total Factor Productivity</a:t>
            </a:r>
          </a:p>
          <a:p>
            <a:r>
              <a:rPr lang="es-CL" dirty="0" smtClean="0"/>
              <a:t>Total Factor Productivity Growth</a:t>
            </a:r>
          </a:p>
          <a:p>
            <a:r>
              <a:rPr lang="es-CL" dirty="0" smtClean="0"/>
              <a:t>Profitability</a:t>
            </a:r>
          </a:p>
          <a:p>
            <a:r>
              <a:rPr lang="es-CL" dirty="0" smtClean="0"/>
              <a:t>Growth in Profitability</a:t>
            </a:r>
          </a:p>
          <a:p>
            <a:r>
              <a:rPr lang="es-CL" dirty="0" smtClean="0"/>
              <a:t>Revenue level</a:t>
            </a:r>
          </a:p>
          <a:p>
            <a:r>
              <a:rPr lang="es-CL" dirty="0" smtClean="0"/>
              <a:t>Growth in Revenue</a:t>
            </a:r>
          </a:p>
          <a:p>
            <a:r>
              <a:rPr lang="es-CL" dirty="0" smtClean="0"/>
              <a:t>Labour Productivity</a:t>
            </a:r>
          </a:p>
          <a:p>
            <a:r>
              <a:rPr lang="es-CL" dirty="0" smtClean="0"/>
              <a:t>Employment</a:t>
            </a:r>
          </a:p>
          <a:p>
            <a:r>
              <a:rPr lang="es-CL" dirty="0" smtClean="0"/>
              <a:t>Wages</a:t>
            </a:r>
          </a:p>
          <a:p>
            <a:r>
              <a:rPr lang="es-CL" dirty="0" smtClean="0"/>
              <a:t>Other Indicators</a:t>
            </a:r>
          </a:p>
          <a:p>
            <a:endParaRPr lang="es-CL" dirty="0" smtClean="0"/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 smtClean="0"/>
              <a:t>Total Factor Productivity (17 studies)</a:t>
            </a:r>
            <a:endParaRPr lang="es-CL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210080" cy="4525963"/>
          </a:xfrm>
        </p:spPr>
        <p:txBody>
          <a:bodyPr/>
          <a:lstStyle/>
          <a:p>
            <a:r>
              <a:rPr lang="es-CL" dirty="0" smtClean="0"/>
              <a:t>CEE: Positive effects of private ownership</a:t>
            </a:r>
          </a:p>
          <a:p>
            <a:pPr lvl="1"/>
            <a:r>
              <a:rPr lang="es-CL" dirty="0" smtClean="0">
                <a:solidFill>
                  <a:schemeClr val="tx1"/>
                </a:solidFill>
              </a:rPr>
              <a:t>Stronger effect of foreign ownership than of domestic ones</a:t>
            </a:r>
          </a:p>
          <a:p>
            <a:pPr lvl="1"/>
            <a:r>
              <a:rPr lang="es-CL" dirty="0" smtClean="0">
                <a:solidFill>
                  <a:schemeClr val="tx1"/>
                </a:solidFill>
              </a:rPr>
              <a:t>Greater in later than in earlier period</a:t>
            </a:r>
          </a:p>
          <a:p>
            <a:r>
              <a:rPr lang="es-CL" dirty="0" smtClean="0"/>
              <a:t>CIS:</a:t>
            </a:r>
          </a:p>
          <a:p>
            <a:pPr lvl="1"/>
            <a:r>
              <a:rPr lang="es-CL" dirty="0" smtClean="0">
                <a:solidFill>
                  <a:schemeClr val="tx1"/>
                </a:solidFill>
              </a:rPr>
              <a:t>Positive or insignificant effect of foreign ownership</a:t>
            </a:r>
          </a:p>
          <a:p>
            <a:pPr lvl="1"/>
            <a:r>
              <a:rPr lang="es-CL" dirty="0" smtClean="0">
                <a:solidFill>
                  <a:schemeClr val="tx1"/>
                </a:solidFill>
              </a:rPr>
              <a:t>Negative or insignificant effect of domestic ownership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5" name="Segnaposto contenuto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3137" y="2643183"/>
            <a:ext cx="4252663" cy="3559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TFP - 2</a:t>
            </a:r>
            <a:endParaRPr lang="es-C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Strong positive effect of </a:t>
            </a:r>
            <a:r>
              <a:rPr lang="es-CL" u="sng" dirty="0" smtClean="0"/>
              <a:t>foreign </a:t>
            </a:r>
            <a:r>
              <a:rPr lang="es-CL" dirty="0" smtClean="0"/>
              <a:t>ownership in CEE and CIS</a:t>
            </a:r>
          </a:p>
          <a:p>
            <a:endParaRPr lang="es-CL" dirty="0" smtClean="0"/>
          </a:p>
          <a:p>
            <a:r>
              <a:rPr lang="es-CL" dirty="0" smtClean="0"/>
              <a:t>Small positive effect of </a:t>
            </a:r>
            <a:r>
              <a:rPr lang="es-CL" u="sng" dirty="0" smtClean="0"/>
              <a:t>domestic </a:t>
            </a:r>
            <a:r>
              <a:rPr lang="es-CL" dirty="0" smtClean="0"/>
              <a:t>ownership in CEE and Ukraine</a:t>
            </a:r>
          </a:p>
          <a:p>
            <a:endParaRPr lang="es-CL" dirty="0" smtClean="0"/>
          </a:p>
          <a:p>
            <a:r>
              <a:rPr lang="es-CL" dirty="0" smtClean="0"/>
              <a:t>Negative effect of </a:t>
            </a:r>
            <a:r>
              <a:rPr lang="es-CL" u="sng" dirty="0" smtClean="0"/>
              <a:t>domestic </a:t>
            </a:r>
            <a:r>
              <a:rPr lang="es-CL" dirty="0" smtClean="0"/>
              <a:t>ownership in Russia and other CIS countries</a:t>
            </a:r>
          </a:p>
          <a:p>
            <a:pPr>
              <a:buNone/>
            </a:pP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28678"/>
          </a:xfrm>
        </p:spPr>
        <p:txBody>
          <a:bodyPr/>
          <a:lstStyle/>
          <a:p>
            <a:pPr algn="ctr"/>
            <a:r>
              <a:rPr lang="es-CL" dirty="0" smtClean="0"/>
              <a:t>TFP - 3</a:t>
            </a:r>
            <a:endParaRPr lang="es-C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5028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CL" dirty="0" smtClean="0"/>
              <a:t>From the results, it is possible to say:</a:t>
            </a:r>
          </a:p>
          <a:p>
            <a:r>
              <a:rPr lang="es-CL" dirty="0" smtClean="0"/>
              <a:t>The hypotesis that </a:t>
            </a:r>
            <a:r>
              <a:rPr lang="es-CL" u="sng" dirty="0" smtClean="0"/>
              <a:t>concentrated private ownership </a:t>
            </a:r>
            <a:r>
              <a:rPr lang="es-CL" dirty="0" smtClean="0"/>
              <a:t>increase efficiency more than dispersed one can find support</a:t>
            </a:r>
          </a:p>
          <a:p>
            <a:r>
              <a:rPr lang="es-CL" dirty="0" smtClean="0"/>
              <a:t>The effect of </a:t>
            </a:r>
            <a:r>
              <a:rPr lang="es-CL" u="sng" dirty="0" smtClean="0"/>
              <a:t>insider ownership </a:t>
            </a:r>
            <a:r>
              <a:rPr lang="es-CL" dirty="0" smtClean="0"/>
              <a:t>on efficiency is insignificant (6 studies) or positive (1 study, Estonia)</a:t>
            </a:r>
          </a:p>
          <a:p>
            <a:r>
              <a:rPr lang="es-CL" u="sng" dirty="0" smtClean="0"/>
              <a:t>De-novo firms  </a:t>
            </a:r>
            <a:r>
              <a:rPr lang="es-CL" dirty="0" smtClean="0"/>
              <a:t>are more productive than/as productive as SOEs privatized to domestic owners (2 studies)</a:t>
            </a:r>
            <a:endParaRPr lang="es-CL" u="sng" dirty="0" smtClean="0"/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TFP Growth Rate </a:t>
            </a:r>
            <a:endParaRPr lang="es-CL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210080" cy="4525963"/>
          </a:xfrm>
        </p:spPr>
        <p:txBody>
          <a:bodyPr/>
          <a:lstStyle/>
          <a:p>
            <a:r>
              <a:rPr lang="es-CL" dirty="0" smtClean="0"/>
              <a:t>CEE : </a:t>
            </a:r>
          </a:p>
          <a:p>
            <a:pPr lvl="1"/>
            <a:r>
              <a:rPr lang="es-CL" dirty="0" smtClean="0">
                <a:solidFill>
                  <a:schemeClr val="tx1"/>
                </a:solidFill>
              </a:rPr>
              <a:t>Positive in early transition period</a:t>
            </a:r>
          </a:p>
          <a:p>
            <a:pPr lvl="1"/>
            <a:r>
              <a:rPr lang="es-CL" dirty="0" smtClean="0">
                <a:solidFill>
                  <a:schemeClr val="tx1"/>
                </a:solidFill>
              </a:rPr>
              <a:t>Insignificant in late transition period</a:t>
            </a:r>
          </a:p>
          <a:p>
            <a:pPr lvl="1"/>
            <a:endParaRPr lang="es-CL" dirty="0" smtClean="0">
              <a:solidFill>
                <a:schemeClr val="tx1"/>
              </a:solidFill>
            </a:endParaRPr>
          </a:p>
          <a:p>
            <a:endParaRPr lang="es-CL" sz="1800" dirty="0" smtClean="0"/>
          </a:p>
          <a:p>
            <a:r>
              <a:rPr lang="es-CL" sz="1800" dirty="0" smtClean="0"/>
              <a:t>Commander and Svejnar, referring to the period 2002-2005, obtained an insignificant effect in CEE and CIS for privatization to both domestic and foreign owners</a:t>
            </a:r>
            <a:r>
              <a:rPr lang="es-CL" sz="1800" dirty="0" smtClean="0">
                <a:solidFill>
                  <a:schemeClr val="tx1"/>
                </a:solidFill>
              </a:rPr>
              <a:t> </a:t>
            </a:r>
            <a:endParaRPr lang="es-CL" sz="1800" dirty="0">
              <a:solidFill>
                <a:schemeClr val="tx1"/>
              </a:solidFill>
            </a:endParaRPr>
          </a:p>
        </p:txBody>
      </p:sp>
      <p:pic>
        <p:nvPicPr>
          <p:cNvPr id="6" name="Segnaposto contenuto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1808" y="2643182"/>
            <a:ext cx="4383992" cy="3465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TFP Growth Rate - 2</a:t>
            </a:r>
            <a:endParaRPr lang="es-C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Immediate increase of foreign owned firms TFP g-rate in the early 90es. </a:t>
            </a:r>
          </a:p>
          <a:p>
            <a:r>
              <a:rPr lang="es-CL" dirty="0" smtClean="0"/>
              <a:t>Later, the rate become similar for all kinds of ownership 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1143000"/>
            <a:ext cx="8572560" cy="1066800"/>
          </a:xfrm>
        </p:spPr>
        <p:txBody>
          <a:bodyPr>
            <a:normAutofit/>
          </a:bodyPr>
          <a:lstStyle/>
          <a:p>
            <a:pPr algn="ctr"/>
            <a:r>
              <a:rPr lang="es-CL" dirty="0" smtClean="0"/>
              <a:t>Profitability (10 studies, mostly CEE)</a:t>
            </a:r>
            <a:endParaRPr lang="es-CL" dirty="0"/>
          </a:p>
        </p:txBody>
      </p:sp>
      <p:pic>
        <p:nvPicPr>
          <p:cNvPr id="5" name="Segnaposto contenuto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143116"/>
            <a:ext cx="4383229" cy="346605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5857892"/>
            <a:ext cx="4500562" cy="1000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/>
              <a:t>Small positive or insignificant effects on profitability levels</a:t>
            </a:r>
          </a:p>
          <a:p>
            <a:endParaRPr lang="es-CL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572000" y="5857892"/>
            <a:ext cx="457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/>
              <a:t>Insignificant effects on profitability growth rates</a:t>
            </a:r>
          </a:p>
          <a:p>
            <a:endParaRPr lang="es-CL" dirty="0" smtClean="0"/>
          </a:p>
          <a:p>
            <a:endParaRPr lang="es-CL" dirty="0"/>
          </a:p>
        </p:txBody>
      </p:sp>
      <p:pic>
        <p:nvPicPr>
          <p:cNvPr id="9" name="Segnaposto contenuto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30236" y="2143116"/>
            <a:ext cx="4313764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Profitability - 2</a:t>
            </a:r>
            <a:endParaRPr lang="es-C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2249424"/>
            <a:ext cx="8572560" cy="4608576"/>
          </a:xfrm>
        </p:spPr>
        <p:txBody>
          <a:bodyPr>
            <a:normAutofit lnSpcReduction="10000"/>
          </a:bodyPr>
          <a:lstStyle/>
          <a:p>
            <a:r>
              <a:rPr lang="es-CL" dirty="0" smtClean="0"/>
              <a:t>Effects </a:t>
            </a:r>
            <a:r>
              <a:rPr lang="es-CL" u="sng" dirty="0" smtClean="0"/>
              <a:t>vary across sectors</a:t>
            </a:r>
          </a:p>
          <a:p>
            <a:pPr lvl="1"/>
            <a:r>
              <a:rPr lang="es-CL" dirty="0" smtClean="0">
                <a:solidFill>
                  <a:schemeClr val="tx1"/>
                </a:solidFill>
              </a:rPr>
              <a:t>Positive: industrial firms &amp; foreign ownership</a:t>
            </a:r>
          </a:p>
          <a:p>
            <a:pPr lvl="7">
              <a:buNone/>
            </a:pPr>
            <a:r>
              <a:rPr lang="es-CL" dirty="0" smtClean="0">
                <a:solidFill>
                  <a:schemeClr val="tx1"/>
                </a:solidFill>
              </a:rPr>
              <a:t>	</a:t>
            </a:r>
            <a:r>
              <a:rPr lang="es-CL" sz="2600" dirty="0" smtClean="0">
                <a:solidFill>
                  <a:schemeClr val="tx1"/>
                </a:solidFill>
              </a:rPr>
              <a:t>financial activities &amp; domestic ownership</a:t>
            </a:r>
          </a:p>
          <a:p>
            <a:pPr>
              <a:buFont typeface="Arial" pitchFamily="34" charset="0"/>
              <a:buChar char="•"/>
            </a:pPr>
            <a:r>
              <a:rPr lang="es-CL" u="sng" dirty="0" smtClean="0">
                <a:solidFill>
                  <a:schemeClr val="tx1"/>
                </a:solidFill>
              </a:rPr>
              <a:t>Concentration</a:t>
            </a:r>
            <a:r>
              <a:rPr lang="es-CL" dirty="0" smtClean="0">
                <a:solidFill>
                  <a:schemeClr val="tx1"/>
                </a:solidFill>
              </a:rPr>
              <a:t> effects</a:t>
            </a:r>
          </a:p>
          <a:p>
            <a:pPr lvl="1">
              <a:buFont typeface="Arial" pitchFamily="34" charset="0"/>
              <a:buChar char="•"/>
            </a:pPr>
            <a:r>
              <a:rPr lang="es-CL" dirty="0" smtClean="0">
                <a:solidFill>
                  <a:schemeClr val="tx1"/>
                </a:solidFill>
              </a:rPr>
              <a:t>Concentrated domestic private ownership ; managerial ownership = positive effects</a:t>
            </a:r>
          </a:p>
          <a:p>
            <a:pPr lvl="1">
              <a:buFont typeface="Arial" pitchFamily="34" charset="0"/>
              <a:buChar char="•"/>
            </a:pPr>
            <a:r>
              <a:rPr lang="es-CL" dirty="0" smtClean="0">
                <a:solidFill>
                  <a:schemeClr val="tx1"/>
                </a:solidFill>
              </a:rPr>
              <a:t>Concentrated foreign ownership = smaller positive effects</a:t>
            </a:r>
          </a:p>
          <a:p>
            <a:pPr lvl="1">
              <a:buFont typeface="Arial" pitchFamily="34" charset="0"/>
              <a:buChar char="•"/>
            </a:pPr>
            <a:r>
              <a:rPr lang="es-CL" dirty="0" smtClean="0">
                <a:solidFill>
                  <a:schemeClr val="tx1"/>
                </a:solidFill>
              </a:rPr>
              <a:t>State keeping a golden share; concentration of worker ownership = insignificant correlation</a:t>
            </a:r>
          </a:p>
          <a:p>
            <a:pPr lvl="7">
              <a:buNone/>
            </a:pPr>
            <a:r>
              <a:rPr lang="es-CL" sz="2600" dirty="0" smtClean="0">
                <a:solidFill>
                  <a:schemeClr val="tx1"/>
                </a:solidFill>
              </a:rPr>
              <a:t>	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Revenues (14 studies) </a:t>
            </a:r>
            <a:endParaRPr lang="es-CL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210080" cy="4608576"/>
          </a:xfrm>
        </p:spPr>
        <p:txBody>
          <a:bodyPr>
            <a:noAutofit/>
          </a:bodyPr>
          <a:lstStyle/>
          <a:p>
            <a:r>
              <a:rPr lang="es-CL" dirty="0" smtClean="0"/>
              <a:t>CEE: strong positive effect </a:t>
            </a:r>
          </a:p>
          <a:p>
            <a:pPr lvl="1"/>
            <a:r>
              <a:rPr lang="es-CL" sz="2000" dirty="0" smtClean="0">
                <a:solidFill>
                  <a:schemeClr val="tx1"/>
                </a:solidFill>
              </a:rPr>
              <a:t>Foreign ownership appears to have greater positive effects than domestic ownership </a:t>
            </a:r>
          </a:p>
          <a:p>
            <a:pPr lvl="1"/>
            <a:r>
              <a:rPr lang="es-CL" sz="2000" dirty="0" smtClean="0">
                <a:solidFill>
                  <a:schemeClr val="tx1"/>
                </a:solidFill>
              </a:rPr>
              <a:t>Studies from early period have smaller positive effects than those of late period </a:t>
            </a:r>
          </a:p>
          <a:p>
            <a:pPr lvl="1"/>
            <a:endParaRPr lang="es-CL" sz="2000" dirty="0" smtClean="0">
              <a:solidFill>
                <a:schemeClr val="tx1"/>
              </a:solidFill>
            </a:endParaRPr>
          </a:p>
          <a:p>
            <a:r>
              <a:rPr lang="es-CL" dirty="0" smtClean="0"/>
              <a:t>CIS (only 3 studies)</a:t>
            </a:r>
          </a:p>
          <a:p>
            <a:pPr lvl="1"/>
            <a:r>
              <a:rPr lang="es-CL" sz="2000" dirty="0" smtClean="0">
                <a:solidFill>
                  <a:schemeClr val="tx1"/>
                </a:solidFill>
              </a:rPr>
              <a:t>Evidence of strong positive effect, early period</a:t>
            </a:r>
          </a:p>
          <a:p>
            <a:pPr lvl="1"/>
            <a:r>
              <a:rPr lang="es-CL" sz="2000" dirty="0" smtClean="0">
                <a:solidFill>
                  <a:schemeClr val="tx1"/>
                </a:solidFill>
              </a:rPr>
              <a:t>Evidence of small positive and negative effects, late period </a:t>
            </a:r>
            <a:endParaRPr lang="es-CL" sz="2000" dirty="0">
              <a:solidFill>
                <a:schemeClr val="tx1"/>
              </a:solidFill>
            </a:endParaRPr>
          </a:p>
        </p:txBody>
      </p:sp>
      <p:pic>
        <p:nvPicPr>
          <p:cNvPr id="7" name="Segnaposto contenuto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2580" y="2643182"/>
            <a:ext cx="4373219" cy="347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Segnaposto contenuto 3" descr="abr. 8, Doc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21679" y="928670"/>
            <a:ext cx="9565679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Revenues Growth Rates </a:t>
            </a:r>
            <a:endParaRPr lang="es-CL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L" dirty="0" smtClean="0"/>
              <a:t>CEE</a:t>
            </a:r>
          </a:p>
          <a:p>
            <a:pPr lvl="1"/>
            <a:r>
              <a:rPr lang="es-CL" dirty="0" smtClean="0">
                <a:solidFill>
                  <a:schemeClr val="tx1"/>
                </a:solidFill>
              </a:rPr>
              <a:t>To foreign owners </a:t>
            </a:r>
          </a:p>
          <a:p>
            <a:pPr lvl="2"/>
            <a:r>
              <a:rPr lang="es-CL" dirty="0" smtClean="0">
                <a:solidFill>
                  <a:schemeClr val="tx1"/>
                </a:solidFill>
              </a:rPr>
              <a:t>High positive effect, early period </a:t>
            </a:r>
          </a:p>
          <a:p>
            <a:pPr lvl="2"/>
            <a:r>
              <a:rPr lang="es-CL" dirty="0" smtClean="0">
                <a:solidFill>
                  <a:schemeClr val="tx1"/>
                </a:solidFill>
              </a:rPr>
              <a:t>Small positive effect </a:t>
            </a:r>
          </a:p>
          <a:p>
            <a:pPr lvl="1"/>
            <a:r>
              <a:rPr lang="es-CL" dirty="0" smtClean="0">
                <a:solidFill>
                  <a:schemeClr val="tx1"/>
                </a:solidFill>
              </a:rPr>
              <a:t>To domestic owners </a:t>
            </a:r>
          </a:p>
          <a:p>
            <a:pPr lvl="2"/>
            <a:r>
              <a:rPr lang="es-CL" dirty="0" smtClean="0">
                <a:solidFill>
                  <a:schemeClr val="tx1"/>
                </a:solidFill>
              </a:rPr>
              <a:t>Insignficant 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5" name="Segnaposto contenuto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6405" y="2714620"/>
            <a:ext cx="4289395" cy="339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Labour Productivity (24 studies)</a:t>
            </a:r>
            <a:endParaRPr lang="es-C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CL" dirty="0" smtClean="0">
                <a:sym typeface="Wingdings" pitchFamily="2" charset="2"/>
              </a:rPr>
              <a:t>Similar to TFP results</a:t>
            </a:r>
          </a:p>
          <a:p>
            <a:pPr>
              <a:buNone/>
            </a:pPr>
            <a:r>
              <a:rPr lang="es-CL" dirty="0" smtClean="0">
                <a:sym typeface="Wingdings" pitchFamily="2" charset="2"/>
              </a:rPr>
              <a:t>CEE &amp; CIS: Private ownership has positive or insignificant effects</a:t>
            </a:r>
          </a:p>
          <a:p>
            <a:pPr lvl="1"/>
            <a:r>
              <a:rPr lang="es-CL" dirty="0" smtClean="0">
                <a:solidFill>
                  <a:schemeClr val="tx1"/>
                </a:solidFill>
                <a:sym typeface="Wingdings" pitchFamily="2" charset="2"/>
              </a:rPr>
              <a:t>Foreign ownership; concentrated ownership = positive/insignificant effects</a:t>
            </a:r>
          </a:p>
          <a:p>
            <a:pPr lvl="1"/>
            <a:r>
              <a:rPr lang="es-CL" dirty="0" smtClean="0">
                <a:solidFill>
                  <a:schemeClr val="tx1"/>
                </a:solidFill>
                <a:sym typeface="Wingdings" pitchFamily="2" charset="2"/>
              </a:rPr>
              <a:t>Employee ownership; managers ownership = mostly insignificant</a:t>
            </a:r>
          </a:p>
          <a:p>
            <a:pPr lvl="1"/>
            <a:r>
              <a:rPr lang="es-CL" i="1" dirty="0" smtClean="0">
                <a:solidFill>
                  <a:schemeClr val="tx1"/>
                </a:solidFill>
                <a:sym typeface="Wingdings" pitchFamily="2" charset="2"/>
              </a:rPr>
              <a:t>Ex-novo</a:t>
            </a:r>
            <a:r>
              <a:rPr lang="es-CL" dirty="0" smtClean="0">
                <a:solidFill>
                  <a:schemeClr val="tx1"/>
                </a:solidFill>
                <a:sym typeface="Wingdings" pitchFamily="2" charset="2"/>
              </a:rPr>
              <a:t> firms have lower/same LP than SOEs</a:t>
            </a:r>
          </a:p>
          <a:p>
            <a:pPr lvl="1"/>
            <a:r>
              <a:rPr lang="es-CL" dirty="0" smtClean="0">
                <a:solidFill>
                  <a:schemeClr val="tx1"/>
                </a:solidFill>
                <a:sym typeface="Wingdings" pitchFamily="2" charset="2"/>
              </a:rPr>
              <a:t>Government Golden Share= Insignificant</a:t>
            </a:r>
            <a:r>
              <a:rPr lang="es-CL" dirty="0" smtClean="0">
                <a:sym typeface="Wingdings" pitchFamily="2" charset="2"/>
              </a:rPr>
              <a:t>	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Employment (13 Studies)</a:t>
            </a:r>
            <a:endParaRPr lang="es-C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CL" dirty="0" smtClean="0"/>
          </a:p>
          <a:p>
            <a:pPr>
              <a:buNone/>
            </a:pPr>
            <a:endParaRPr lang="es-CL" dirty="0" smtClean="0"/>
          </a:p>
          <a:p>
            <a:pPr>
              <a:buNone/>
            </a:pPr>
            <a:r>
              <a:rPr lang="es-CL" dirty="0" smtClean="0"/>
              <a:t>CEE &amp; CIS: Privatization is </a:t>
            </a:r>
            <a:r>
              <a:rPr lang="es-CL" b="1" u="sng" dirty="0" smtClean="0"/>
              <a:t>not</a:t>
            </a:r>
            <a:r>
              <a:rPr lang="es-CL" dirty="0" smtClean="0"/>
              <a:t> related to an uprise in unemployment</a:t>
            </a:r>
          </a:p>
          <a:p>
            <a:pPr lvl="1"/>
            <a:r>
              <a:rPr lang="es-CL" dirty="0" smtClean="0">
                <a:solidFill>
                  <a:schemeClr val="tx1"/>
                </a:solidFill>
              </a:rPr>
              <a:t>Private owners tend to keep employment at high levels</a:t>
            </a:r>
            <a:endParaRPr lang="es-C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Wages (5 Studies)</a:t>
            </a:r>
            <a:endParaRPr lang="es-C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Lower wages in some countries (Russia, former Czechoslovakia)</a:t>
            </a:r>
          </a:p>
          <a:p>
            <a:pPr algn="ctr">
              <a:buNone/>
            </a:pPr>
            <a:r>
              <a:rPr lang="es-CL" dirty="0" smtClean="0"/>
              <a:t>But</a:t>
            </a:r>
          </a:p>
          <a:p>
            <a:pPr>
              <a:lnSpc>
                <a:spcPct val="150000"/>
              </a:lnSpc>
            </a:pPr>
            <a:r>
              <a:rPr lang="es-CL" dirty="0" smtClean="0"/>
              <a:t>Not in others (Poland)</a:t>
            </a:r>
          </a:p>
          <a:p>
            <a:endParaRPr lang="es-CL" dirty="0" smtClean="0"/>
          </a:p>
          <a:p>
            <a:r>
              <a:rPr lang="es-CL" dirty="0" smtClean="0"/>
              <a:t>In Russia, private ownership had greater adherence to contracts than SOEs 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 smtClean="0"/>
              <a:t>Other Indicators (In total, 35 studies)</a:t>
            </a:r>
            <a:endParaRPr lang="es-C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s-CL" dirty="0" smtClean="0"/>
              <a:t>Private owned firms tend to have higher performances on exports and efficiency</a:t>
            </a:r>
          </a:p>
          <a:p>
            <a:pPr marL="624078" indent="-514350">
              <a:buFont typeface="+mj-lt"/>
              <a:buAutoNum type="arabicPeriod"/>
            </a:pPr>
            <a:endParaRPr lang="es-CL" dirty="0" smtClean="0"/>
          </a:p>
          <a:p>
            <a:pPr marL="624078" indent="-514350">
              <a:buFont typeface="+mj-lt"/>
              <a:buAutoNum type="arabicPeriod"/>
            </a:pPr>
            <a:r>
              <a:rPr lang="es-CL" dirty="0" smtClean="0"/>
              <a:t>Foreign firms:</a:t>
            </a:r>
          </a:p>
          <a:p>
            <a:pPr marL="916686" lvl="1" indent="-514350"/>
            <a:r>
              <a:rPr lang="es-CL" dirty="0" smtClean="0">
                <a:solidFill>
                  <a:schemeClr val="tx1"/>
                </a:solidFill>
              </a:rPr>
              <a:t>Tend to restructure and sell assets more than SOEs</a:t>
            </a:r>
          </a:p>
          <a:p>
            <a:pPr marL="916686" lvl="1" indent="-514350"/>
            <a:r>
              <a:rPr lang="es-CL" dirty="0" smtClean="0">
                <a:solidFill>
                  <a:schemeClr val="tx1"/>
                </a:solidFill>
              </a:rPr>
              <a:t>Are more to pay dividends</a:t>
            </a:r>
          </a:p>
          <a:p>
            <a:pPr marL="916686" lvl="1" indent="-514350"/>
            <a:r>
              <a:rPr lang="es-CL" dirty="0" smtClean="0">
                <a:solidFill>
                  <a:schemeClr val="tx1"/>
                </a:solidFill>
              </a:rPr>
              <a:t>Are less likely to default on debts </a:t>
            </a:r>
            <a:r>
              <a:rPr lang="es-CL" dirty="0" smtClean="0"/>
              <a:t> 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7148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s-CL" b="1" i="1" dirty="0" smtClean="0"/>
              <a:t>5. Conclusions </a:t>
            </a:r>
            <a:endParaRPr lang="es-CL" b="1" i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85720" y="2000240"/>
            <a:ext cx="8572560" cy="4574296"/>
          </a:xfrm>
        </p:spPr>
        <p:txBody>
          <a:bodyPr/>
          <a:lstStyle/>
          <a:p>
            <a:pPr>
              <a:buNone/>
            </a:pPr>
            <a:r>
              <a:rPr lang="es-CL" dirty="0" smtClean="0"/>
              <a:t>“</a:t>
            </a:r>
            <a:r>
              <a:rPr lang="es-CL" i="1" dirty="0" smtClean="0"/>
              <a:t>The evidence [...] suggests that privatization and performance are related but that relationship is more complicated than has been assumed” (p. 24)</a:t>
            </a:r>
          </a:p>
          <a:p>
            <a:pPr marL="624078" indent="-514350">
              <a:buFont typeface="+mj-lt"/>
              <a:buAutoNum type="arabicPeriod"/>
            </a:pPr>
            <a:endParaRPr lang="es-CL" dirty="0" smtClean="0"/>
          </a:p>
          <a:p>
            <a:pPr marL="624078" indent="-514350">
              <a:buFont typeface="+mj-lt"/>
              <a:buAutoNum type="arabicPeriod"/>
            </a:pPr>
            <a:r>
              <a:rPr lang="es-CL" dirty="0" smtClean="0"/>
              <a:t>Privatization to foreign owners results in better performances</a:t>
            </a:r>
          </a:p>
          <a:p>
            <a:pPr marL="624078" indent="-514350">
              <a:buFont typeface="+mj-lt"/>
              <a:buAutoNum type="arabicPeriod"/>
            </a:pPr>
            <a:r>
              <a:rPr lang="es-CL" dirty="0" smtClean="0"/>
              <a:t>Privatization to domestic owners has been less impressive and with differences across regions 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Further Conclusions </a:t>
            </a:r>
            <a:endParaRPr lang="es-C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L" dirty="0" smtClean="0"/>
              <a:t>Concentrated ownership has stronger positive effects than dispersed one</a:t>
            </a:r>
          </a:p>
          <a:p>
            <a:r>
              <a:rPr lang="es-CL" dirty="0" smtClean="0"/>
              <a:t>Worker ownership does not have negative effects</a:t>
            </a:r>
          </a:p>
          <a:p>
            <a:r>
              <a:rPr lang="es-CL" dirty="0" smtClean="0"/>
              <a:t>New firms are equally or more efficient than firms domestically privatized</a:t>
            </a:r>
          </a:p>
          <a:p>
            <a:r>
              <a:rPr lang="es-CL" dirty="0" smtClean="0"/>
              <a:t>Foreign start-ups are more efficient than domestic ones</a:t>
            </a:r>
          </a:p>
          <a:p>
            <a:r>
              <a:rPr lang="es-CL" dirty="0" smtClean="0"/>
              <a:t>Privatization is not associated with a reduction in employment</a:t>
            </a:r>
          </a:p>
          <a:p>
            <a:r>
              <a:rPr lang="es-CL" b="1" dirty="0" smtClean="0"/>
              <a:t>Privatization </a:t>
            </a:r>
            <a:r>
              <a:rPr lang="es-CL" b="1" i="1" dirty="0" smtClean="0"/>
              <a:t>may</a:t>
            </a:r>
            <a:r>
              <a:rPr lang="es-CL" b="1" dirty="0" smtClean="0"/>
              <a:t> have a positive effect on the level of aggregate output and economic growth</a:t>
            </a:r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Further Conclusion - 2</a:t>
            </a:r>
            <a:endParaRPr lang="es-C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CL" dirty="0" smtClean="0"/>
              <a:t>Domestic vs foreign owners</a:t>
            </a:r>
          </a:p>
          <a:p>
            <a:r>
              <a:rPr lang="es-CL" dirty="0" smtClean="0"/>
              <a:t>Limited skills and access to markets of local managers</a:t>
            </a:r>
          </a:p>
          <a:p>
            <a:r>
              <a:rPr lang="es-CL" dirty="0" smtClean="0"/>
              <a:t>Incidence of performance-reducing activities in domestically privatized firms</a:t>
            </a:r>
          </a:p>
          <a:p>
            <a:r>
              <a:rPr lang="es-CL" dirty="0" smtClean="0"/>
              <a:t>Influence of the privatization process on domestic ownership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Tips for Privatization</a:t>
            </a:r>
            <a:endParaRPr lang="es-C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CL" dirty="0" smtClean="0"/>
          </a:p>
          <a:p>
            <a:pPr>
              <a:buNone/>
            </a:pPr>
            <a:r>
              <a:rPr lang="es-CL" dirty="0" smtClean="0"/>
              <a:t>The results higlight the importance, for a successful privatization, of</a:t>
            </a:r>
          </a:p>
          <a:p>
            <a:r>
              <a:rPr lang="es-CL" dirty="0" smtClean="0"/>
              <a:t>Good management and corporate governance</a:t>
            </a:r>
          </a:p>
          <a:p>
            <a:r>
              <a:rPr lang="es-CL" dirty="0" smtClean="0"/>
              <a:t>Access to world markets</a:t>
            </a:r>
          </a:p>
          <a:p>
            <a:r>
              <a:rPr lang="es-CL" dirty="0" smtClean="0"/>
              <a:t>A functioning legal and institutional framework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6858000"/>
          </a:xfrm>
        </p:spPr>
        <p:txBody>
          <a:bodyPr>
            <a:noAutofit/>
          </a:bodyPr>
          <a:lstStyle/>
          <a:p>
            <a:pPr algn="ctr"/>
            <a:r>
              <a:rPr lang="es-CL" sz="7000" b="1" i="1" dirty="0" smtClean="0">
                <a:solidFill>
                  <a:schemeClr val="accent2"/>
                </a:solidFill>
                <a:latin typeface="Lucida Handwriting" pitchFamily="66" charset="0"/>
              </a:rPr>
              <a:t>THANKS FOR YOUR ATTENTION </a:t>
            </a:r>
            <a:endParaRPr lang="es-CL" sz="7000" b="1" i="1" dirty="0">
              <a:solidFill>
                <a:schemeClr val="accent2"/>
              </a:solidFill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The Literature Approach </a:t>
            </a:r>
            <a:endParaRPr lang="es-C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214554"/>
            <a:ext cx="4114800" cy="217970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s-CL" dirty="0" smtClean="0">
                <a:solidFill>
                  <a:schemeClr val="accent6">
                    <a:lumMod val="50000"/>
                  </a:schemeClr>
                </a:solidFill>
              </a:rPr>
              <a:t>Early Literature:</a:t>
            </a:r>
          </a:p>
          <a:p>
            <a:r>
              <a:rPr lang="es-CL" dirty="0" smtClean="0"/>
              <a:t>analysis of the different domestic owners </a:t>
            </a:r>
          </a:p>
          <a:p>
            <a:r>
              <a:rPr lang="es-CL" dirty="0" smtClean="0"/>
              <a:t>FDI not so common till mid 90s </a:t>
            </a:r>
            <a:endParaRPr lang="es-CL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43438" y="3164681"/>
            <a:ext cx="47863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600" dirty="0" smtClean="0">
                <a:solidFill>
                  <a:schemeClr val="accent6">
                    <a:lumMod val="50000"/>
                  </a:schemeClr>
                </a:solidFill>
              </a:rPr>
              <a:t>New Literature: </a:t>
            </a:r>
          </a:p>
          <a:p>
            <a:pPr>
              <a:buFont typeface="Arial" pitchFamily="34" charset="0"/>
              <a:buChar char="•"/>
            </a:pPr>
            <a:r>
              <a:rPr lang="es-CL" sz="2600" dirty="0" smtClean="0"/>
              <a:t>Domestic vs. Foreign ownership</a:t>
            </a:r>
          </a:p>
          <a:p>
            <a:pPr>
              <a:buFont typeface="Arial" pitchFamily="34" charset="0"/>
              <a:buChar char="•"/>
            </a:pPr>
            <a:r>
              <a:rPr lang="es-CL" sz="2600" dirty="0" smtClean="0"/>
              <a:t>Privatized vs. De novo enterprises </a:t>
            </a:r>
          </a:p>
          <a:p>
            <a:pPr>
              <a:buFont typeface="Arial" pitchFamily="34" charset="0"/>
              <a:buChar char="•"/>
            </a:pPr>
            <a:r>
              <a:rPr lang="es-CL" sz="2600" dirty="0" smtClean="0"/>
              <a:t>Concentrated vs. Dispersed ownership</a:t>
            </a:r>
          </a:p>
          <a:p>
            <a:pPr>
              <a:buFont typeface="Arial" pitchFamily="34" charset="0"/>
              <a:buChar char="•"/>
            </a:pPr>
            <a:r>
              <a:rPr lang="es-CL" sz="2600" dirty="0" smtClean="0"/>
              <a:t>Policies and istitutional development </a:t>
            </a:r>
            <a:endParaRPr lang="es-CL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a destra 3"/>
          <p:cNvSpPr/>
          <p:nvPr/>
        </p:nvSpPr>
        <p:spPr>
          <a:xfrm>
            <a:off x="357158" y="2786058"/>
            <a:ext cx="2500330" cy="128588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86084" y="1785926"/>
            <a:ext cx="585791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600" dirty="0"/>
              <a:t>W</a:t>
            </a:r>
            <a:r>
              <a:rPr lang="es-CL" sz="2600" dirty="0" smtClean="0"/>
              <a:t>e can distinguish the impact of privatization on the main indicators:</a:t>
            </a:r>
          </a:p>
          <a:p>
            <a:endParaRPr lang="es-CL" sz="2600" dirty="0" smtClean="0"/>
          </a:p>
          <a:p>
            <a:r>
              <a:rPr lang="es-CL" sz="2600" dirty="0" smtClean="0"/>
              <a:t>-EFFICIENCY </a:t>
            </a:r>
          </a:p>
          <a:p>
            <a:r>
              <a:rPr lang="es-CL" sz="2600" dirty="0" smtClean="0"/>
              <a:t>-PROFITABILITY</a:t>
            </a:r>
          </a:p>
          <a:p>
            <a:r>
              <a:rPr lang="es-CL" sz="2600" dirty="0" smtClean="0"/>
              <a:t>-REVENUES</a:t>
            </a:r>
          </a:p>
          <a:p>
            <a:r>
              <a:rPr lang="es-CL" sz="2600" dirty="0" smtClean="0"/>
              <a:t>-EMPLOYMENT</a:t>
            </a:r>
          </a:p>
          <a:p>
            <a:r>
              <a:rPr lang="es-CL" sz="2600" dirty="0" smtClean="0"/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Structure of the paper:</a:t>
            </a:r>
            <a:endParaRPr lang="es-C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s-CL" dirty="0" smtClean="0"/>
              <a:t>Thoretical and institutional issues raised by privatization </a:t>
            </a:r>
          </a:p>
          <a:p>
            <a:pPr marL="624078" indent="-514350">
              <a:buFont typeface="+mj-lt"/>
              <a:buAutoNum type="arabicPeriod"/>
            </a:pPr>
            <a:endParaRPr lang="es-CL" dirty="0" smtClean="0"/>
          </a:p>
          <a:p>
            <a:pPr marL="624078" indent="-514350">
              <a:buFont typeface="+mj-lt"/>
              <a:buAutoNum type="arabicPeriod"/>
            </a:pPr>
            <a:r>
              <a:rPr lang="es-CL" dirty="0" smtClean="0"/>
              <a:t>The macroeconomic evidence about the impact of privatization </a:t>
            </a:r>
          </a:p>
          <a:p>
            <a:pPr marL="624078" indent="-514350">
              <a:buFont typeface="+mj-lt"/>
              <a:buAutoNum type="arabicPeriod"/>
            </a:pPr>
            <a:endParaRPr lang="es-CL" dirty="0" smtClean="0"/>
          </a:p>
          <a:p>
            <a:pPr marL="624078" indent="-514350">
              <a:buFont typeface="+mj-lt"/>
              <a:buAutoNum type="arabicPeriod"/>
            </a:pPr>
            <a:r>
              <a:rPr lang="es-CL" dirty="0" smtClean="0"/>
              <a:t>Analysis of the privatization process on different indicators of company performance 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1143000"/>
            <a:ext cx="857256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s-CL" b="1" i="1" dirty="0" smtClean="0"/>
              <a:t>2. Theoretical and Institutional issues </a:t>
            </a:r>
            <a:endParaRPr lang="es-CL" b="1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CL" sz="2400" dirty="0" smtClean="0"/>
              <a:t>Early 90s-&gt; Privatization as a keystone of the entire Transition Process </a:t>
            </a:r>
          </a:p>
          <a:p>
            <a:pPr>
              <a:buNone/>
            </a:pPr>
            <a:endParaRPr lang="es-CL" sz="2400" dirty="0" smtClean="0"/>
          </a:p>
          <a:p>
            <a:pPr>
              <a:buNone/>
            </a:pPr>
            <a:r>
              <a:rPr lang="es-CL" sz="2400" dirty="0" smtClean="0"/>
              <a:t>The Washington Consensus emphasized it. </a:t>
            </a:r>
          </a:p>
          <a:p>
            <a:pPr>
              <a:buNone/>
            </a:pPr>
            <a:endParaRPr lang="es-CL" dirty="0" smtClean="0"/>
          </a:p>
          <a:p>
            <a:pPr>
              <a:buNone/>
            </a:pPr>
            <a:endParaRPr lang="es-CL" dirty="0"/>
          </a:p>
        </p:txBody>
      </p:sp>
      <p:sp>
        <p:nvSpPr>
          <p:cNvPr id="4" name="Gallone 3"/>
          <p:cNvSpPr/>
          <p:nvPr/>
        </p:nvSpPr>
        <p:spPr>
          <a:xfrm>
            <a:off x="714348" y="5000636"/>
            <a:ext cx="857256" cy="71438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857356" y="4643446"/>
            <a:ext cx="7572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Privatization on its own may not be sufficient.</a:t>
            </a:r>
          </a:p>
          <a:p>
            <a:r>
              <a:rPr lang="es-C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Systemic Changes </a:t>
            </a:r>
            <a:r>
              <a:rPr lang="es-CL" sz="2800" dirty="0" smtClean="0"/>
              <a:t>and </a:t>
            </a:r>
            <a:r>
              <a:rPr lang="es-C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 Reforms </a:t>
            </a:r>
            <a:r>
              <a:rPr lang="es-CL" sz="2800" dirty="0" smtClean="0"/>
              <a:t>are a prerequisite for a successful transition.  </a:t>
            </a:r>
          </a:p>
          <a:p>
            <a:endParaRPr lang="es-CL" dirty="0"/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Policies in Transition Economies </a:t>
            </a:r>
            <a:endParaRPr lang="es-C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249424"/>
            <a:ext cx="5072066" cy="43251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CL" dirty="0" smtClean="0"/>
              <a:t>Svejnar distinguishes :</a:t>
            </a:r>
          </a:p>
          <a:p>
            <a:endParaRPr lang="es-CL" dirty="0" smtClean="0"/>
          </a:p>
          <a:p>
            <a:pPr>
              <a:buNone/>
            </a:pPr>
            <a:endParaRPr lang="es-CL" dirty="0" smtClean="0"/>
          </a:p>
          <a:p>
            <a:pPr>
              <a:buNone/>
            </a:pPr>
            <a:r>
              <a:rPr lang="es-CL" sz="2600" dirty="0" smtClean="0">
                <a:solidFill>
                  <a:schemeClr val="accent2">
                    <a:lumMod val="75000"/>
                  </a:schemeClr>
                </a:solidFill>
              </a:rPr>
              <a:t>            Type I Reforms </a:t>
            </a:r>
          </a:p>
          <a:p>
            <a:pPr>
              <a:buNone/>
            </a:pPr>
            <a:endParaRPr lang="es-CL" sz="2600" dirty="0" smtClean="0"/>
          </a:p>
          <a:p>
            <a:endParaRPr lang="es-CL" sz="2600" dirty="0" smtClean="0"/>
          </a:p>
          <a:p>
            <a:pPr>
              <a:buNone/>
            </a:pPr>
            <a:r>
              <a:rPr lang="es-CL" sz="2600" dirty="0" smtClean="0"/>
              <a:t>Almost in all countries of CEE and CIS</a:t>
            </a:r>
          </a:p>
          <a:p>
            <a:pPr>
              <a:buNone/>
            </a:pPr>
            <a:endParaRPr lang="es-CL" sz="2600" dirty="0" smtClean="0"/>
          </a:p>
          <a:p>
            <a:pPr>
              <a:buNone/>
            </a:pPr>
            <a:endParaRPr lang="es-CL" sz="2600" dirty="0" smtClean="0"/>
          </a:p>
          <a:p>
            <a:pPr>
              <a:buNone/>
            </a:pPr>
            <a:r>
              <a:rPr lang="es-CL" sz="2600" dirty="0" smtClean="0"/>
              <a:t>-Macrostabilization </a:t>
            </a:r>
          </a:p>
          <a:p>
            <a:pPr>
              <a:buNone/>
            </a:pPr>
            <a:r>
              <a:rPr lang="es-CL" sz="2600" dirty="0" smtClean="0"/>
              <a:t>-Price liberalization </a:t>
            </a:r>
          </a:p>
          <a:p>
            <a:pPr>
              <a:buNone/>
            </a:pPr>
            <a:r>
              <a:rPr lang="es-CL" sz="2600" dirty="0" smtClean="0"/>
              <a:t>-Dismantling institutions of the  communist system </a:t>
            </a:r>
          </a:p>
          <a:p>
            <a:pPr>
              <a:buNone/>
            </a:pPr>
            <a:endParaRPr lang="es-CL" dirty="0" smtClean="0"/>
          </a:p>
          <a:p>
            <a:pPr>
              <a:buNone/>
            </a:pPr>
            <a:endParaRPr lang="es-CL" dirty="0" smtClean="0"/>
          </a:p>
        </p:txBody>
      </p:sp>
      <p:cxnSp>
        <p:nvCxnSpPr>
          <p:cNvPr id="5" name="Connettore 2 4"/>
          <p:cNvCxnSpPr/>
          <p:nvPr/>
        </p:nvCxnSpPr>
        <p:spPr>
          <a:xfrm rot="5400000">
            <a:off x="1573192" y="2928934"/>
            <a:ext cx="5715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5072066" y="3143248"/>
            <a:ext cx="44291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chemeClr val="accent2">
                    <a:lumMod val="75000"/>
                  </a:schemeClr>
                </a:solidFill>
              </a:rPr>
              <a:t>Type II Reforms</a:t>
            </a:r>
          </a:p>
          <a:p>
            <a:endParaRPr lang="es-CL" sz="900" dirty="0" smtClean="0"/>
          </a:p>
          <a:p>
            <a:endParaRPr lang="es-CL" sz="900" dirty="0" smtClean="0"/>
          </a:p>
          <a:p>
            <a:endParaRPr lang="es-CL" sz="900" dirty="0" smtClean="0"/>
          </a:p>
          <a:p>
            <a:endParaRPr lang="es-CL" sz="900" dirty="0" smtClean="0"/>
          </a:p>
          <a:p>
            <a:r>
              <a:rPr lang="es-CL" sz="2400" dirty="0" smtClean="0"/>
              <a:t>More rapid in CEE</a:t>
            </a:r>
          </a:p>
          <a:p>
            <a:endParaRPr lang="es-CL" sz="900" dirty="0" smtClean="0"/>
          </a:p>
          <a:p>
            <a:endParaRPr lang="es-CL" sz="900" dirty="0" smtClean="0"/>
          </a:p>
          <a:p>
            <a:endParaRPr lang="es-CL" sz="900" dirty="0" smtClean="0"/>
          </a:p>
          <a:p>
            <a:endParaRPr lang="es-CL" sz="900" dirty="0" smtClean="0"/>
          </a:p>
          <a:p>
            <a:r>
              <a:rPr lang="es-CL" sz="2400" dirty="0" smtClean="0"/>
              <a:t>-Development and enforcement of laws</a:t>
            </a:r>
          </a:p>
          <a:p>
            <a:r>
              <a:rPr lang="es-CL" sz="2400" dirty="0" smtClean="0"/>
              <a:t>-Regulation</a:t>
            </a:r>
          </a:p>
          <a:p>
            <a:r>
              <a:rPr lang="es-CL" sz="2400" dirty="0" smtClean="0"/>
              <a:t>-New institutions  </a:t>
            </a:r>
          </a:p>
          <a:p>
            <a:endParaRPr lang="es-CL" dirty="0"/>
          </a:p>
        </p:txBody>
      </p:sp>
      <p:cxnSp>
        <p:nvCxnSpPr>
          <p:cNvPr id="8" name="Connettore 2 7"/>
          <p:cNvCxnSpPr/>
          <p:nvPr/>
        </p:nvCxnSpPr>
        <p:spPr>
          <a:xfrm rot="5400000">
            <a:off x="1643042" y="385762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rot="5400000">
            <a:off x="1607323" y="4750603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rot="5400000">
            <a:off x="6052512" y="3805876"/>
            <a:ext cx="468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rot="5400000">
            <a:off x="6071306" y="4787214"/>
            <a:ext cx="43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3357554" y="2500306"/>
            <a:ext cx="2428892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Privatization and Efficiency </a:t>
            </a:r>
            <a:endParaRPr lang="es-C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es-CL" dirty="0" smtClean="0"/>
          </a:p>
          <a:p>
            <a:pPr algn="just">
              <a:buNone/>
            </a:pPr>
            <a:r>
              <a:rPr lang="es-CL" dirty="0" smtClean="0"/>
              <a:t>Early 80s : Privatization  advocated as</a:t>
            </a:r>
          </a:p>
          <a:p>
            <a:pPr algn="just">
              <a:buNone/>
            </a:pPr>
            <a:endParaRPr lang="es-CL" dirty="0" smtClean="0"/>
          </a:p>
          <a:p>
            <a:pPr>
              <a:buNone/>
            </a:pPr>
            <a:r>
              <a:rPr lang="es-CL" dirty="0" smtClean="0"/>
              <a:t> </a:t>
            </a:r>
            <a:r>
              <a:rPr lang="es-CL" b="1" dirty="0" smtClean="0">
                <a:solidFill>
                  <a:schemeClr val="accent2">
                    <a:lumMod val="75000"/>
                  </a:schemeClr>
                </a:solidFill>
              </a:rPr>
              <a:t>-&gt;clear property  rights </a:t>
            </a:r>
          </a:p>
          <a:p>
            <a:pPr>
              <a:buNone/>
            </a:pPr>
            <a:r>
              <a:rPr lang="es-CL" b="1" dirty="0" smtClean="0">
                <a:solidFill>
                  <a:schemeClr val="accent2">
                    <a:lumMod val="75000"/>
                  </a:schemeClr>
                </a:solidFill>
              </a:rPr>
              <a:t>-&gt;economic incentives </a:t>
            </a:r>
          </a:p>
          <a:p>
            <a:pPr>
              <a:buNone/>
            </a:pPr>
            <a:r>
              <a:rPr lang="es-CL" b="1" dirty="0" smtClean="0">
                <a:solidFill>
                  <a:schemeClr val="accent2">
                    <a:lumMod val="75000"/>
                  </a:schemeClr>
                </a:solidFill>
              </a:rPr>
              <a:t>-&gt;stimulation of superior economic performance </a:t>
            </a:r>
            <a:endParaRPr lang="es-CL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monto">
  <a:themeElements>
    <a:clrScheme name="Tramont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Tramont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amont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1542</TotalTime>
  <Words>1315</Words>
  <Application>Microsoft Office PowerPoint</Application>
  <PresentationFormat>Presentazione su schermo (4:3)</PresentationFormat>
  <Paragraphs>257</Paragraphs>
  <Slides>39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6" baseType="lpstr">
      <vt:lpstr>Arial</vt:lpstr>
      <vt:lpstr>Georgia</vt:lpstr>
      <vt:lpstr>Lucida Handwriting</vt:lpstr>
      <vt:lpstr>Trebuchet MS</vt:lpstr>
      <vt:lpstr>Wingdings</vt:lpstr>
      <vt:lpstr>Wingdings 2</vt:lpstr>
      <vt:lpstr>Tramonto</vt:lpstr>
      <vt:lpstr>The effects of Privitization and the Ownership in Transition Economies </vt:lpstr>
      <vt:lpstr>Presentazione standard di PowerPoint</vt:lpstr>
      <vt:lpstr>Presentazione standard di PowerPoint</vt:lpstr>
      <vt:lpstr>The Literature Approach </vt:lpstr>
      <vt:lpstr>Presentazione standard di PowerPoint</vt:lpstr>
      <vt:lpstr>Structure of the paper:</vt:lpstr>
      <vt:lpstr>2. Theoretical and Institutional issues </vt:lpstr>
      <vt:lpstr>Policies in Transition Economies </vt:lpstr>
      <vt:lpstr>Privatization and Efficiency </vt:lpstr>
      <vt:lpstr>Privatization and Efficiency - 2 </vt:lpstr>
      <vt:lpstr>Privatization and Efficiency - 3 </vt:lpstr>
      <vt:lpstr>Extent and methods of Privatization  </vt:lpstr>
      <vt:lpstr>Extent and methods of Privatization - 2 </vt:lpstr>
      <vt:lpstr>Extent and methods of Privatization - 3</vt:lpstr>
      <vt:lpstr>Selection of firms to be privatized </vt:lpstr>
      <vt:lpstr>Selection of firms to be privatized - 2</vt:lpstr>
      <vt:lpstr>Selection of firms to be privatized - 3</vt:lpstr>
      <vt:lpstr>3. Privatization and Growth</vt:lpstr>
      <vt:lpstr>Presentazione standard di PowerPoint</vt:lpstr>
      <vt:lpstr>4. The Effects of Privatization on the Performance of Firms </vt:lpstr>
      <vt:lpstr>Performances measured</vt:lpstr>
      <vt:lpstr>Total Factor Productivity (17 studies)</vt:lpstr>
      <vt:lpstr>TFP - 2</vt:lpstr>
      <vt:lpstr>TFP - 3</vt:lpstr>
      <vt:lpstr>TFP Growth Rate </vt:lpstr>
      <vt:lpstr>TFP Growth Rate - 2</vt:lpstr>
      <vt:lpstr>Profitability (10 studies, mostly CEE)</vt:lpstr>
      <vt:lpstr>Profitability - 2</vt:lpstr>
      <vt:lpstr>Revenues (14 studies) </vt:lpstr>
      <vt:lpstr>Revenues Growth Rates </vt:lpstr>
      <vt:lpstr>Labour Productivity (24 studies)</vt:lpstr>
      <vt:lpstr>Employment (13 Studies)</vt:lpstr>
      <vt:lpstr>Wages (5 Studies)</vt:lpstr>
      <vt:lpstr>Other Indicators (In total, 35 studies)</vt:lpstr>
      <vt:lpstr>5. Conclusions </vt:lpstr>
      <vt:lpstr>Further Conclusions </vt:lpstr>
      <vt:lpstr>Further Conclusion - 2</vt:lpstr>
      <vt:lpstr>Tips for Privatization</vt:lpstr>
      <vt:lpstr>THANKS FOR YOUR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effects of Privitization and the Ownership in Transition Economies</dc:title>
  <dc:creator>Beccofino</dc:creator>
  <cp:lastModifiedBy>Margherita Facente - margherita.facente@studio.unibo.it</cp:lastModifiedBy>
  <cp:revision>49</cp:revision>
  <dcterms:created xsi:type="dcterms:W3CDTF">2019-04-07T14:51:16Z</dcterms:created>
  <dcterms:modified xsi:type="dcterms:W3CDTF">2019-04-11T10:56:39Z</dcterms:modified>
</cp:coreProperties>
</file>