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60" r:id="rId4"/>
    <p:sldId id="258" r:id="rId5"/>
    <p:sldId id="259" r:id="rId6"/>
    <p:sldId id="262" r:id="rId7"/>
    <p:sldId id="263" r:id="rId8"/>
    <p:sldId id="264" r:id="rId9"/>
    <p:sldId id="265" r:id="rId10"/>
    <p:sldId id="266" r:id="rId11"/>
    <p:sldId id="268" r:id="rId12"/>
    <p:sldId id="269" r:id="rId13"/>
    <p:sldId id="270" r:id="rId14"/>
    <p:sldId id="272" r:id="rId15"/>
    <p:sldId id="271" r:id="rId16"/>
    <p:sldId id="273" r:id="rId17"/>
    <p:sldId id="274" r:id="rId18"/>
    <p:sldId id="276"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90" d="100"/>
          <a:sy n="90" d="100"/>
        </p:scale>
        <p:origin x="1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3D490-DF4E-42E0-A28E-CC0EBE346E41}"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en-US"/>
        </a:p>
      </dgm:t>
    </dgm:pt>
    <dgm:pt modelId="{4EB3C3C6-B091-4D7E-96C8-945FA893D6DF}">
      <dgm:prSet phldrT="[Testo]" custT="1"/>
      <dgm:spPr>
        <a:ln>
          <a:solidFill>
            <a:schemeClr val="accent6">
              <a:lumMod val="50000"/>
            </a:schemeClr>
          </a:solidFill>
        </a:ln>
      </dgm:spPr>
      <dgm:t>
        <a:bodyPr/>
        <a:lstStyle/>
        <a:p>
          <a:r>
            <a:rPr lang="en-US" sz="1600" dirty="0">
              <a:latin typeface="Times New Roman" panose="02020603050405020304" pitchFamily="18" charset="0"/>
              <a:cs typeface="Times New Roman" panose="02020603050405020304" pitchFamily="18" charset="0"/>
            </a:rPr>
            <a:t>“Reform Friendly” Government implement a Reform Package.</a:t>
          </a:r>
        </a:p>
      </dgm:t>
    </dgm:pt>
    <dgm:pt modelId="{DA4B1F60-22C6-4759-B92A-E4CB5B737823}" type="parTrans" cxnId="{CAECCAF7-150F-4214-B8F8-9336C3E2E3F3}">
      <dgm:prSet/>
      <dgm:spPr/>
      <dgm:t>
        <a:bodyPr/>
        <a:lstStyle/>
        <a:p>
          <a:endParaRPr lang="en-US"/>
        </a:p>
      </dgm:t>
    </dgm:pt>
    <dgm:pt modelId="{9601CCF9-6B00-4C69-98BD-209E2AF6B2ED}" type="sibTrans" cxnId="{CAECCAF7-150F-4214-B8F8-9336C3E2E3F3}">
      <dgm:prSet/>
      <dgm:spPr/>
      <dgm:t>
        <a:bodyPr/>
        <a:lstStyle/>
        <a:p>
          <a:endParaRPr lang="en-US" dirty="0"/>
        </a:p>
      </dgm:t>
    </dgm:pt>
    <dgm:pt modelId="{A71B2E69-715C-4632-92F5-65C600B9B610}">
      <dgm:prSet phldrT="[Testo]" custT="1"/>
      <dgm:spPr>
        <a:solidFill>
          <a:schemeClr val="tx1"/>
        </a:solidFill>
        <a:ln>
          <a:solidFill>
            <a:schemeClr val="accent6">
              <a:lumMod val="50000"/>
            </a:schemeClr>
          </a:solidFill>
        </a:ln>
      </dgm:spPr>
      <dgm:t>
        <a:bodyPr/>
        <a:lstStyle/>
        <a:p>
          <a:r>
            <a:rPr lang="en-US" sz="1600" dirty="0">
              <a:latin typeface="Times New Roman" panose="02020603050405020304" pitchFamily="18" charset="0"/>
              <a:cs typeface="Times New Roman" panose="02020603050405020304" pitchFamily="18" charset="0"/>
            </a:rPr>
            <a:t>“Reform Neutral” Governments let reforms play out.</a:t>
          </a:r>
        </a:p>
      </dgm:t>
    </dgm:pt>
    <dgm:pt modelId="{39A7F71B-9BDC-49A3-8D88-1CE74B805844}" type="parTrans" cxnId="{9ED71824-7D59-49DD-935B-17FD1151B5AB}">
      <dgm:prSet/>
      <dgm:spPr/>
      <dgm:t>
        <a:bodyPr/>
        <a:lstStyle/>
        <a:p>
          <a:endParaRPr lang="en-US"/>
        </a:p>
      </dgm:t>
    </dgm:pt>
    <dgm:pt modelId="{9CDCF4CA-7E30-43CF-9EB0-AED7D1F29ED5}" type="sibTrans" cxnId="{9ED71824-7D59-49DD-935B-17FD1151B5AB}">
      <dgm:prSet/>
      <dgm:spPr/>
      <dgm:t>
        <a:bodyPr/>
        <a:lstStyle/>
        <a:p>
          <a:endParaRPr lang="en-US" dirty="0"/>
        </a:p>
      </dgm:t>
    </dgm:pt>
    <dgm:pt modelId="{044CE014-CF86-42CC-A6B4-0E0DB31BD2B0}">
      <dgm:prSet phldrT="[Testo]" custT="1"/>
      <dgm:spPr>
        <a:ln>
          <a:solidFill>
            <a:schemeClr val="accent6">
              <a:lumMod val="50000"/>
            </a:schemeClr>
          </a:solidFill>
        </a:ln>
      </dgm:spPr>
      <dgm:t>
        <a:bodyPr/>
        <a:lstStyle/>
        <a:p>
          <a:r>
            <a:rPr lang="en-US" sz="1600" dirty="0">
              <a:latin typeface="Times New Roman" panose="02020603050405020304" pitchFamily="18" charset="0"/>
              <a:cs typeface="Times New Roman" panose="02020603050405020304" pitchFamily="18" charset="0"/>
            </a:rPr>
            <a:t>Election of a new “Reform Friendly” Government.</a:t>
          </a:r>
        </a:p>
      </dgm:t>
    </dgm:pt>
    <dgm:pt modelId="{ADAA6F0C-0421-423A-9E92-12ADF949D178}" type="parTrans" cxnId="{3C3EEE41-944B-4966-9B51-978203CA462F}">
      <dgm:prSet/>
      <dgm:spPr/>
      <dgm:t>
        <a:bodyPr/>
        <a:lstStyle/>
        <a:p>
          <a:endParaRPr lang="en-US"/>
        </a:p>
      </dgm:t>
    </dgm:pt>
    <dgm:pt modelId="{5D7752B7-4B53-4E3D-B1B2-3102C8DFC8E9}" type="sibTrans" cxnId="{3C3EEE41-944B-4966-9B51-978203CA462F}">
      <dgm:prSet/>
      <dgm:spPr/>
      <dgm:t>
        <a:bodyPr/>
        <a:lstStyle/>
        <a:p>
          <a:endParaRPr lang="en-US" dirty="0"/>
        </a:p>
      </dgm:t>
    </dgm:pt>
    <dgm:pt modelId="{9E0824BC-9E7C-4899-886B-56FDBAAD4A9F}" type="pres">
      <dgm:prSet presAssocID="{1E33D490-DF4E-42E0-A28E-CC0EBE346E41}" presName="cycle" presStyleCnt="0">
        <dgm:presLayoutVars>
          <dgm:dir/>
          <dgm:resizeHandles val="exact"/>
        </dgm:presLayoutVars>
      </dgm:prSet>
      <dgm:spPr/>
    </dgm:pt>
    <dgm:pt modelId="{861F3E4E-3ECC-4AD1-AFBC-F7E239AA0ACF}" type="pres">
      <dgm:prSet presAssocID="{4EB3C3C6-B091-4D7E-96C8-945FA893D6DF}" presName="node" presStyleLbl="node1" presStyleIdx="0" presStyleCnt="3">
        <dgm:presLayoutVars>
          <dgm:bulletEnabled val="1"/>
        </dgm:presLayoutVars>
      </dgm:prSet>
      <dgm:spPr/>
    </dgm:pt>
    <dgm:pt modelId="{013C0F9F-4C5D-4CAE-97FE-F2ADBA408D86}" type="pres">
      <dgm:prSet presAssocID="{9601CCF9-6B00-4C69-98BD-209E2AF6B2ED}" presName="sibTrans" presStyleLbl="sibTrans2D1" presStyleIdx="0" presStyleCnt="3"/>
      <dgm:spPr/>
    </dgm:pt>
    <dgm:pt modelId="{7FBCC6AF-20C6-4993-B96E-C52653B7B54E}" type="pres">
      <dgm:prSet presAssocID="{9601CCF9-6B00-4C69-98BD-209E2AF6B2ED}" presName="connectorText" presStyleLbl="sibTrans2D1" presStyleIdx="0" presStyleCnt="3"/>
      <dgm:spPr/>
    </dgm:pt>
    <dgm:pt modelId="{01CCA4EA-F451-4055-9D11-7485AB55DAC8}" type="pres">
      <dgm:prSet presAssocID="{A71B2E69-715C-4632-92F5-65C600B9B610}" presName="node" presStyleLbl="node1" presStyleIdx="1" presStyleCnt="3">
        <dgm:presLayoutVars>
          <dgm:bulletEnabled val="1"/>
        </dgm:presLayoutVars>
      </dgm:prSet>
      <dgm:spPr/>
    </dgm:pt>
    <dgm:pt modelId="{2288824F-AAB1-4228-B828-5FD3DCCB3231}" type="pres">
      <dgm:prSet presAssocID="{9CDCF4CA-7E30-43CF-9EB0-AED7D1F29ED5}" presName="sibTrans" presStyleLbl="sibTrans2D1" presStyleIdx="1" presStyleCnt="3"/>
      <dgm:spPr/>
    </dgm:pt>
    <dgm:pt modelId="{701350CD-E31C-4C90-8022-E686497C1DD6}" type="pres">
      <dgm:prSet presAssocID="{9CDCF4CA-7E30-43CF-9EB0-AED7D1F29ED5}" presName="connectorText" presStyleLbl="sibTrans2D1" presStyleIdx="1" presStyleCnt="3"/>
      <dgm:spPr/>
    </dgm:pt>
    <dgm:pt modelId="{CDF70372-174F-4C89-A2E0-70CB97A4757C}" type="pres">
      <dgm:prSet presAssocID="{044CE014-CF86-42CC-A6B4-0E0DB31BD2B0}" presName="node" presStyleLbl="node1" presStyleIdx="2" presStyleCnt="3">
        <dgm:presLayoutVars>
          <dgm:bulletEnabled val="1"/>
        </dgm:presLayoutVars>
      </dgm:prSet>
      <dgm:spPr/>
    </dgm:pt>
    <dgm:pt modelId="{6DC9856A-544C-4353-8406-EA15DAD1E034}" type="pres">
      <dgm:prSet presAssocID="{5D7752B7-4B53-4E3D-B1B2-3102C8DFC8E9}" presName="sibTrans" presStyleLbl="sibTrans2D1" presStyleIdx="2" presStyleCnt="3"/>
      <dgm:spPr/>
    </dgm:pt>
    <dgm:pt modelId="{605142F4-DAF9-440E-BB8F-F1A9646501E9}" type="pres">
      <dgm:prSet presAssocID="{5D7752B7-4B53-4E3D-B1B2-3102C8DFC8E9}" presName="connectorText" presStyleLbl="sibTrans2D1" presStyleIdx="2" presStyleCnt="3"/>
      <dgm:spPr/>
    </dgm:pt>
  </dgm:ptLst>
  <dgm:cxnLst>
    <dgm:cxn modelId="{E7EDEA0C-81A4-4982-BA20-48D01243A004}" type="presOf" srcId="{4EB3C3C6-B091-4D7E-96C8-945FA893D6DF}" destId="{861F3E4E-3ECC-4AD1-AFBC-F7E239AA0ACF}" srcOrd="0" destOrd="0" presId="urn:microsoft.com/office/officeart/2005/8/layout/cycle2"/>
    <dgm:cxn modelId="{9ED71824-7D59-49DD-935B-17FD1151B5AB}" srcId="{1E33D490-DF4E-42E0-A28E-CC0EBE346E41}" destId="{A71B2E69-715C-4632-92F5-65C600B9B610}" srcOrd="1" destOrd="0" parTransId="{39A7F71B-9BDC-49A3-8D88-1CE74B805844}" sibTransId="{9CDCF4CA-7E30-43CF-9EB0-AED7D1F29ED5}"/>
    <dgm:cxn modelId="{E8B1C328-2443-42EB-80A4-8F06C37CE537}" type="presOf" srcId="{9CDCF4CA-7E30-43CF-9EB0-AED7D1F29ED5}" destId="{701350CD-E31C-4C90-8022-E686497C1DD6}" srcOrd="1" destOrd="0" presId="urn:microsoft.com/office/officeart/2005/8/layout/cycle2"/>
    <dgm:cxn modelId="{ED79A63D-BB66-4EC6-8357-12C580924F72}" type="presOf" srcId="{9CDCF4CA-7E30-43CF-9EB0-AED7D1F29ED5}" destId="{2288824F-AAB1-4228-B828-5FD3DCCB3231}" srcOrd="0" destOrd="0" presId="urn:microsoft.com/office/officeart/2005/8/layout/cycle2"/>
    <dgm:cxn modelId="{3C3EEE41-944B-4966-9B51-978203CA462F}" srcId="{1E33D490-DF4E-42E0-A28E-CC0EBE346E41}" destId="{044CE014-CF86-42CC-A6B4-0E0DB31BD2B0}" srcOrd="2" destOrd="0" parTransId="{ADAA6F0C-0421-423A-9E92-12ADF949D178}" sibTransId="{5D7752B7-4B53-4E3D-B1B2-3102C8DFC8E9}"/>
    <dgm:cxn modelId="{BBDACA4C-32AE-4D29-8B5E-801B65CF1E13}" type="presOf" srcId="{1E33D490-DF4E-42E0-A28E-CC0EBE346E41}" destId="{9E0824BC-9E7C-4899-886B-56FDBAAD4A9F}" srcOrd="0" destOrd="0" presId="urn:microsoft.com/office/officeart/2005/8/layout/cycle2"/>
    <dgm:cxn modelId="{9BFE64AE-3F56-4CCF-A847-8438BB70FD65}" type="presOf" srcId="{044CE014-CF86-42CC-A6B4-0E0DB31BD2B0}" destId="{CDF70372-174F-4C89-A2E0-70CB97A4757C}" srcOrd="0" destOrd="0" presId="urn:microsoft.com/office/officeart/2005/8/layout/cycle2"/>
    <dgm:cxn modelId="{EBCD85E4-6908-46B9-99E8-CE930DAEAE74}" type="presOf" srcId="{5D7752B7-4B53-4E3D-B1B2-3102C8DFC8E9}" destId="{6DC9856A-544C-4353-8406-EA15DAD1E034}" srcOrd="0" destOrd="0" presId="urn:microsoft.com/office/officeart/2005/8/layout/cycle2"/>
    <dgm:cxn modelId="{BFA809E5-E9DA-473D-AEF4-DA7BB678FA44}" type="presOf" srcId="{9601CCF9-6B00-4C69-98BD-209E2AF6B2ED}" destId="{7FBCC6AF-20C6-4993-B96E-C52653B7B54E}" srcOrd="1" destOrd="0" presId="urn:microsoft.com/office/officeart/2005/8/layout/cycle2"/>
    <dgm:cxn modelId="{40670CF1-1FD4-4703-8C33-77155EDF5614}" type="presOf" srcId="{9601CCF9-6B00-4C69-98BD-209E2AF6B2ED}" destId="{013C0F9F-4C5D-4CAE-97FE-F2ADBA408D86}" srcOrd="0" destOrd="0" presId="urn:microsoft.com/office/officeart/2005/8/layout/cycle2"/>
    <dgm:cxn modelId="{CAECCAF7-150F-4214-B8F8-9336C3E2E3F3}" srcId="{1E33D490-DF4E-42E0-A28E-CC0EBE346E41}" destId="{4EB3C3C6-B091-4D7E-96C8-945FA893D6DF}" srcOrd="0" destOrd="0" parTransId="{DA4B1F60-22C6-4759-B92A-E4CB5B737823}" sibTransId="{9601CCF9-6B00-4C69-98BD-209E2AF6B2ED}"/>
    <dgm:cxn modelId="{5AD161F8-BD2F-4250-AF47-EB30AFEAB794}" type="presOf" srcId="{A71B2E69-715C-4632-92F5-65C600B9B610}" destId="{01CCA4EA-F451-4055-9D11-7485AB55DAC8}" srcOrd="0" destOrd="0" presId="urn:microsoft.com/office/officeart/2005/8/layout/cycle2"/>
    <dgm:cxn modelId="{229233F9-36AD-42A7-BFF7-DA0DDA6DB009}" type="presOf" srcId="{5D7752B7-4B53-4E3D-B1B2-3102C8DFC8E9}" destId="{605142F4-DAF9-440E-BB8F-F1A9646501E9}" srcOrd="1" destOrd="0" presId="urn:microsoft.com/office/officeart/2005/8/layout/cycle2"/>
    <dgm:cxn modelId="{600864F7-288B-4B3C-BD8D-BE9B7A8FB1AD}" type="presParOf" srcId="{9E0824BC-9E7C-4899-886B-56FDBAAD4A9F}" destId="{861F3E4E-3ECC-4AD1-AFBC-F7E239AA0ACF}" srcOrd="0" destOrd="0" presId="urn:microsoft.com/office/officeart/2005/8/layout/cycle2"/>
    <dgm:cxn modelId="{199F1072-75D6-407F-AD07-10FE27B57E2F}" type="presParOf" srcId="{9E0824BC-9E7C-4899-886B-56FDBAAD4A9F}" destId="{013C0F9F-4C5D-4CAE-97FE-F2ADBA408D86}" srcOrd="1" destOrd="0" presId="urn:microsoft.com/office/officeart/2005/8/layout/cycle2"/>
    <dgm:cxn modelId="{77F9F490-06A7-42B7-BFFA-A31B6652C3FF}" type="presParOf" srcId="{013C0F9F-4C5D-4CAE-97FE-F2ADBA408D86}" destId="{7FBCC6AF-20C6-4993-B96E-C52653B7B54E}" srcOrd="0" destOrd="0" presId="urn:microsoft.com/office/officeart/2005/8/layout/cycle2"/>
    <dgm:cxn modelId="{07B78209-4D85-42B1-A5A0-A48C76F3442F}" type="presParOf" srcId="{9E0824BC-9E7C-4899-886B-56FDBAAD4A9F}" destId="{01CCA4EA-F451-4055-9D11-7485AB55DAC8}" srcOrd="2" destOrd="0" presId="urn:microsoft.com/office/officeart/2005/8/layout/cycle2"/>
    <dgm:cxn modelId="{E6840C4D-23FB-4A9B-9050-02F03BE9C6B7}" type="presParOf" srcId="{9E0824BC-9E7C-4899-886B-56FDBAAD4A9F}" destId="{2288824F-AAB1-4228-B828-5FD3DCCB3231}" srcOrd="3" destOrd="0" presId="urn:microsoft.com/office/officeart/2005/8/layout/cycle2"/>
    <dgm:cxn modelId="{3E1FD53F-C566-496B-B65B-05E1CD3A43DC}" type="presParOf" srcId="{2288824F-AAB1-4228-B828-5FD3DCCB3231}" destId="{701350CD-E31C-4C90-8022-E686497C1DD6}" srcOrd="0" destOrd="0" presId="urn:microsoft.com/office/officeart/2005/8/layout/cycle2"/>
    <dgm:cxn modelId="{4AA66657-2FCB-49B8-A5B9-851D521CE52C}" type="presParOf" srcId="{9E0824BC-9E7C-4899-886B-56FDBAAD4A9F}" destId="{CDF70372-174F-4C89-A2E0-70CB97A4757C}" srcOrd="4" destOrd="0" presId="urn:microsoft.com/office/officeart/2005/8/layout/cycle2"/>
    <dgm:cxn modelId="{0AABD2BF-F681-4EFF-BB52-DC186B8AA629}" type="presParOf" srcId="{9E0824BC-9E7C-4899-886B-56FDBAAD4A9F}" destId="{6DC9856A-544C-4353-8406-EA15DAD1E034}" srcOrd="5" destOrd="0" presId="urn:microsoft.com/office/officeart/2005/8/layout/cycle2"/>
    <dgm:cxn modelId="{D7C74A04-C058-4433-B5BB-21CBF61AFA59}" type="presParOf" srcId="{6DC9856A-544C-4353-8406-EA15DAD1E034}" destId="{605142F4-DAF9-440E-BB8F-F1A9646501E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F3E4E-3ECC-4AD1-AFBC-F7E239AA0ACF}">
      <dsp:nvSpPr>
        <dsp:cNvPr id="0" name=""/>
        <dsp:cNvSpPr/>
      </dsp:nvSpPr>
      <dsp:spPr>
        <a:xfrm>
          <a:off x="1260572" y="419"/>
          <a:ext cx="1589766" cy="1589766"/>
        </a:xfrm>
        <a:prstGeom prst="ellipse">
          <a:avLst/>
        </a:prstGeom>
        <a:solidFill>
          <a:schemeClr val="lt1">
            <a:hueOff val="0"/>
            <a:satOff val="0"/>
            <a:lumOff val="0"/>
            <a:alphaOff val="0"/>
          </a:schemeClr>
        </a:solidFill>
        <a:ln w="19050" cap="rnd"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“Reform Friendly” Government implement a Reform Package.</a:t>
          </a:r>
        </a:p>
      </dsp:txBody>
      <dsp:txXfrm>
        <a:off x="1493388" y="233235"/>
        <a:ext cx="1124134" cy="1124134"/>
      </dsp:txXfrm>
    </dsp:sp>
    <dsp:sp modelId="{013C0F9F-4C5D-4CAE-97FE-F2ADBA408D86}">
      <dsp:nvSpPr>
        <dsp:cNvPr id="0" name=""/>
        <dsp:cNvSpPr/>
      </dsp:nvSpPr>
      <dsp:spPr>
        <a:xfrm rot="3600000">
          <a:off x="2434936" y="1550701"/>
          <a:ext cx="423072" cy="5365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2466667" y="1603051"/>
        <a:ext cx="296150" cy="321928"/>
      </dsp:txXfrm>
    </dsp:sp>
    <dsp:sp modelId="{01CCA4EA-F451-4055-9D11-7485AB55DAC8}">
      <dsp:nvSpPr>
        <dsp:cNvPr id="0" name=""/>
        <dsp:cNvSpPr/>
      </dsp:nvSpPr>
      <dsp:spPr>
        <a:xfrm>
          <a:off x="2454580" y="2068502"/>
          <a:ext cx="1589766" cy="1589766"/>
        </a:xfrm>
        <a:prstGeom prst="ellipse">
          <a:avLst/>
        </a:prstGeom>
        <a:solidFill>
          <a:schemeClr val="tx1"/>
        </a:solidFill>
        <a:ln w="19050" cap="rnd"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“Reform Neutral” Governments let reforms play out.</a:t>
          </a:r>
        </a:p>
      </dsp:txBody>
      <dsp:txXfrm>
        <a:off x="2687396" y="2301318"/>
        <a:ext cx="1124134" cy="1124134"/>
      </dsp:txXfrm>
    </dsp:sp>
    <dsp:sp modelId="{2288824F-AAB1-4228-B828-5FD3DCCB3231}">
      <dsp:nvSpPr>
        <dsp:cNvPr id="0" name=""/>
        <dsp:cNvSpPr/>
      </dsp:nvSpPr>
      <dsp:spPr>
        <a:xfrm rot="10800000">
          <a:off x="1855892" y="2595113"/>
          <a:ext cx="423072" cy="5365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rot="10800000">
        <a:off x="1982814" y="2702422"/>
        <a:ext cx="296150" cy="321928"/>
      </dsp:txXfrm>
    </dsp:sp>
    <dsp:sp modelId="{CDF70372-174F-4C89-A2E0-70CB97A4757C}">
      <dsp:nvSpPr>
        <dsp:cNvPr id="0" name=""/>
        <dsp:cNvSpPr/>
      </dsp:nvSpPr>
      <dsp:spPr>
        <a:xfrm>
          <a:off x="66563" y="2068502"/>
          <a:ext cx="1589766" cy="1589766"/>
        </a:xfrm>
        <a:prstGeom prst="ellipse">
          <a:avLst/>
        </a:prstGeom>
        <a:solidFill>
          <a:schemeClr val="lt1">
            <a:hueOff val="0"/>
            <a:satOff val="0"/>
            <a:lumOff val="0"/>
            <a:alphaOff val="0"/>
          </a:schemeClr>
        </a:solidFill>
        <a:ln w="19050" cap="rnd"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Election of a new “Reform Friendly” Government.</a:t>
          </a:r>
        </a:p>
      </dsp:txBody>
      <dsp:txXfrm>
        <a:off x="299379" y="2301318"/>
        <a:ext cx="1124134" cy="1124134"/>
      </dsp:txXfrm>
    </dsp:sp>
    <dsp:sp modelId="{6DC9856A-544C-4353-8406-EA15DAD1E034}">
      <dsp:nvSpPr>
        <dsp:cNvPr id="0" name=""/>
        <dsp:cNvSpPr/>
      </dsp:nvSpPr>
      <dsp:spPr>
        <a:xfrm rot="18000000">
          <a:off x="1240928" y="1571441"/>
          <a:ext cx="423072" cy="5365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1272659" y="1733709"/>
        <a:ext cx="296150" cy="32192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4084348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41377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725218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011460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427665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259207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642771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51412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64322544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0714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796027F-7875-4030-9381-8BD8C4F21935}"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982258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44159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5371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4/4/2019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66558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35527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4509A250-FF31-4206-8172-F9D3106AACB1}" type="datetimeFigureOut">
              <a:rPr lang="en-US" smtClean="0"/>
              <a:t>4/4/2019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40583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3132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4/4/2019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a:t>
            </a:fld>
            <a:endParaRPr lang="en-US" dirty="0"/>
          </a:p>
        </p:txBody>
      </p:sp>
    </p:spTree>
    <p:extLst>
      <p:ext uri="{BB962C8B-B14F-4D97-AF65-F5344CB8AC3E}">
        <p14:creationId xmlns:p14="http://schemas.microsoft.com/office/powerpoint/2010/main" val="375142983"/>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7.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 name="Titolo 1">
            <a:extLst>
              <a:ext uri="{FF2B5EF4-FFF2-40B4-BE49-F238E27FC236}">
                <a16:creationId xmlns:a16="http://schemas.microsoft.com/office/drawing/2014/main" id="{C8B3AFD5-D64C-4FCC-B073-DBC7D8561FB5}"/>
              </a:ext>
            </a:extLst>
          </p:cNvPr>
          <p:cNvSpPr>
            <a:spLocks noGrp="1"/>
          </p:cNvSpPr>
          <p:nvPr>
            <p:ph type="ctrTitle"/>
          </p:nvPr>
        </p:nvSpPr>
        <p:spPr>
          <a:xfrm>
            <a:off x="0" y="623571"/>
            <a:ext cx="12191695" cy="3523885"/>
          </a:xfrm>
        </p:spPr>
        <p:txBody>
          <a:bodyPr>
            <a:normAutofit fontScale="90000"/>
          </a:bodyPr>
          <a:lstStyle/>
          <a:p>
            <a:pPr algn="ctr"/>
            <a:r>
              <a:rPr lang="en-US" sz="6600" i="1" dirty="0">
                <a:solidFill>
                  <a:schemeClr val="tx1"/>
                </a:solidFill>
                <a:latin typeface="Times New Roman" panose="02020603050405020304" pitchFamily="18" charset="0"/>
                <a:cs typeface="Times New Roman" panose="02020603050405020304" pitchFamily="18" charset="0"/>
              </a:rPr>
              <a:t>The Polish Growth Miracle: Legacy of Persistent Reform Efforts </a:t>
            </a:r>
            <a:br>
              <a:rPr lang="en-US" sz="6600" i="1" dirty="0">
                <a:solidFill>
                  <a:schemeClr val="tx1"/>
                </a:solidFill>
                <a:latin typeface="Times New Roman" panose="02020603050405020304" pitchFamily="18" charset="0"/>
                <a:cs typeface="Times New Roman" panose="02020603050405020304" pitchFamily="18" charset="0"/>
              </a:rPr>
            </a:br>
            <a:r>
              <a:rPr lang="en-US" sz="4400" i="1" dirty="0">
                <a:solidFill>
                  <a:schemeClr val="tx1"/>
                </a:solidFill>
                <a:latin typeface="Times New Roman" panose="02020603050405020304" pitchFamily="18" charset="0"/>
                <a:cs typeface="Times New Roman" panose="02020603050405020304" pitchFamily="18" charset="0"/>
              </a:rPr>
              <a:t>by</a:t>
            </a:r>
            <a:br>
              <a:rPr lang="en-US" sz="4400" i="1" dirty="0">
                <a:solidFill>
                  <a:schemeClr val="tx1"/>
                </a:solidFill>
                <a:latin typeface="Times New Roman" panose="02020603050405020304" pitchFamily="18" charset="0"/>
                <a:cs typeface="Times New Roman" panose="02020603050405020304" pitchFamily="18" charset="0"/>
              </a:rPr>
            </a:br>
            <a:r>
              <a:rPr lang="en-US" sz="4400" i="1" dirty="0">
                <a:solidFill>
                  <a:schemeClr val="tx1"/>
                </a:solidFill>
                <a:latin typeface="Times New Roman" panose="02020603050405020304" pitchFamily="18" charset="0"/>
                <a:cs typeface="Times New Roman" panose="02020603050405020304" pitchFamily="18" charset="0"/>
              </a:rPr>
              <a:t>Hartmut Lehmann </a:t>
            </a:r>
            <a:endParaRPr lang="en-US" sz="6600" dirty="0">
              <a:solidFill>
                <a:schemeClr val="tx1"/>
              </a:solidFill>
            </a:endParaRPr>
          </a:p>
        </p:txBody>
      </p:sp>
      <p:sp>
        <p:nvSpPr>
          <p:cNvPr id="3" name="Sottotitolo 2">
            <a:extLst>
              <a:ext uri="{FF2B5EF4-FFF2-40B4-BE49-F238E27FC236}">
                <a16:creationId xmlns:a16="http://schemas.microsoft.com/office/drawing/2014/main" id="{648E7C3C-51A6-4CF8-98C7-BC946E5775EA}"/>
              </a:ext>
            </a:extLst>
          </p:cNvPr>
          <p:cNvSpPr>
            <a:spLocks noGrp="1"/>
          </p:cNvSpPr>
          <p:nvPr>
            <p:ph type="subTitle" idx="1"/>
          </p:nvPr>
        </p:nvSpPr>
        <p:spPr>
          <a:xfrm>
            <a:off x="965505" y="4777380"/>
            <a:ext cx="10260990" cy="1209763"/>
          </a:xfrm>
        </p:spPr>
        <p:txBody>
          <a:bodyPr>
            <a:normAutofit/>
          </a:bodyPr>
          <a:lstStyle/>
          <a:p>
            <a:pPr algn="ctr"/>
            <a:r>
              <a:rPr lang="en-US" sz="2400" i="1" u="sng" dirty="0">
                <a:solidFill>
                  <a:schemeClr val="bg2"/>
                </a:solidFill>
                <a:latin typeface="Times New Roman" panose="02020603050405020304" pitchFamily="18" charset="0"/>
                <a:cs typeface="Times New Roman" panose="02020603050405020304" pitchFamily="18" charset="0"/>
              </a:rPr>
              <a:t>SENTINELLA BEATRICE &amp; </a:t>
            </a:r>
          </a:p>
          <a:p>
            <a:pPr algn="ctr"/>
            <a:r>
              <a:rPr lang="en-US" sz="2400" i="1" u="sng" dirty="0">
                <a:solidFill>
                  <a:schemeClr val="bg2"/>
                </a:solidFill>
                <a:latin typeface="Times New Roman" panose="02020603050405020304" pitchFamily="18" charset="0"/>
                <a:cs typeface="Times New Roman" panose="02020603050405020304" pitchFamily="18" charset="0"/>
              </a:rPr>
              <a:t>VENTURINI ALESSIO</a:t>
            </a:r>
          </a:p>
        </p:txBody>
      </p:sp>
    </p:spTree>
    <p:extLst>
      <p:ext uri="{BB962C8B-B14F-4D97-AF65-F5344CB8AC3E}">
        <p14:creationId xmlns:p14="http://schemas.microsoft.com/office/powerpoint/2010/main" val="1752595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05E5-6698-4C8E-92A9-7A74494CA918}"/>
              </a:ext>
            </a:extLst>
          </p:cNvPr>
          <p:cNvSpPr>
            <a:spLocks noGrp="1"/>
          </p:cNvSpPr>
          <p:nvPr>
            <p:ph type="title"/>
          </p:nvPr>
        </p:nvSpPr>
        <p:spPr>
          <a:xfrm>
            <a:off x="646112" y="452718"/>
            <a:ext cx="4798176" cy="1400530"/>
          </a:xfrm>
        </p:spPr>
        <p:txBody>
          <a:bodyPr>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CONFIDENCE IN THE GOVERNMENT</a:t>
            </a:r>
          </a:p>
        </p:txBody>
      </p:sp>
      <p:sp>
        <p:nvSpPr>
          <p:cNvPr id="92" name="Rectangle 91">
            <a:extLst>
              <a:ext uri="{FF2B5EF4-FFF2-40B4-BE49-F238E27FC236}">
                <a16:creationId xmlns:a16="http://schemas.microsoft.com/office/drawing/2014/main" id="{B7371CF8-B54E-42D4-AD67-269537A3B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24">
            <a:extLst>
              <a:ext uri="{FF2B5EF4-FFF2-40B4-BE49-F238E27FC236}">
                <a16:creationId xmlns:a16="http://schemas.microsoft.com/office/drawing/2014/main" id="{83B509E1-9B27-4885-A0B4-440257033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CF40EF5-2216-4152-8A57-D355ED297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Segnaposto contenuto 2">
            <a:extLst>
              <a:ext uri="{FF2B5EF4-FFF2-40B4-BE49-F238E27FC236}">
                <a16:creationId xmlns:a16="http://schemas.microsoft.com/office/drawing/2014/main" id="{548602AB-DD2B-4F91-A3ED-523E863160F4}"/>
              </a:ext>
            </a:extLst>
          </p:cNvPr>
          <p:cNvSpPr>
            <a:spLocks noGrp="1"/>
          </p:cNvSpPr>
          <p:nvPr>
            <p:ph idx="1"/>
          </p:nvPr>
        </p:nvSpPr>
        <p:spPr>
          <a:xfrm>
            <a:off x="646113" y="2052918"/>
            <a:ext cx="4691431" cy="4352364"/>
          </a:xfrm>
        </p:spPr>
        <p:txBody>
          <a:bodyPr>
            <a:normAutofit/>
          </a:bodyPr>
          <a:lstStyle/>
          <a:p>
            <a:pPr marL="0" indent="0" algn="just">
              <a:lnSpc>
                <a:spcPct val="90000"/>
              </a:lnSpc>
              <a:buNone/>
            </a:pPr>
            <a:r>
              <a:rPr lang="en-US" sz="1700" dirty="0">
                <a:latin typeface="Times New Roman" panose="02020603050405020304" pitchFamily="18" charset="0"/>
                <a:cs typeface="Times New Roman" panose="02020603050405020304" pitchFamily="18" charset="0"/>
              </a:rPr>
              <a:t>A blank cheque to the first non-Communist government:</a:t>
            </a:r>
          </a:p>
          <a:p>
            <a:pPr algn="just">
              <a:lnSpc>
                <a:spcPct val="90000"/>
              </a:lnSpc>
            </a:pPr>
            <a:r>
              <a:rPr lang="en-US" sz="1700" dirty="0">
                <a:latin typeface="Times New Roman" panose="02020603050405020304" pitchFamily="18" charset="0"/>
                <a:cs typeface="Times New Roman" panose="02020603050405020304" pitchFamily="18" charset="0"/>
              </a:rPr>
              <a:t>implement the reforms but gave it also enough time for the reforms to play out;</a:t>
            </a:r>
          </a:p>
          <a:p>
            <a:pPr algn="just">
              <a:lnSpc>
                <a:spcPct val="90000"/>
              </a:lnSpc>
            </a:pPr>
            <a:r>
              <a:rPr lang="en-US" sz="1700" dirty="0">
                <a:latin typeface="Times New Roman" panose="02020603050405020304" pitchFamily="18" charset="0"/>
                <a:cs typeface="Times New Roman" panose="02020603050405020304" pitchFamily="18" charset="0"/>
              </a:rPr>
              <a:t>identification of Polish society with Western Europe and the intent to join the European Union. </a:t>
            </a:r>
          </a:p>
          <a:p>
            <a:pPr lvl="1" algn="just">
              <a:lnSpc>
                <a:spcPct val="90000"/>
              </a:lnSpc>
            </a:pPr>
            <a:r>
              <a:rPr lang="en-US" sz="1500" dirty="0">
                <a:latin typeface="Times New Roman" panose="02020603050405020304" pitchFamily="18" charset="0"/>
                <a:cs typeface="Times New Roman" panose="02020603050405020304" pitchFamily="18" charset="0"/>
              </a:rPr>
              <a:t>any Polish government could present structural reforms as necessary steps for accession to the Union.</a:t>
            </a:r>
          </a:p>
          <a:p>
            <a:pPr algn="just">
              <a:lnSpc>
                <a:spcPct val="90000"/>
              </a:lnSpc>
            </a:pPr>
            <a:r>
              <a:rPr lang="en-US" sz="1700" dirty="0">
                <a:latin typeface="Times New Roman" panose="02020603050405020304" pitchFamily="18" charset="0"/>
                <a:cs typeface="Times New Roman" panose="02020603050405020304" pitchFamily="18" charset="0"/>
              </a:rPr>
              <a:t>the presence of civic society in Poland even under communism</a:t>
            </a:r>
          </a:p>
          <a:p>
            <a:pPr lvl="1" algn="just">
              <a:lnSpc>
                <a:spcPct val="90000"/>
              </a:lnSpc>
            </a:pPr>
            <a:r>
              <a:rPr lang="en-US" sz="1500" dirty="0">
                <a:latin typeface="Times New Roman" panose="02020603050405020304" pitchFamily="18" charset="0"/>
                <a:cs typeface="Times New Roman" panose="02020603050405020304" pitchFamily="18" charset="0"/>
              </a:rPr>
              <a:t>civic virtues prevented the emergence of an oligarchic class</a:t>
            </a:r>
          </a:p>
        </p:txBody>
      </p:sp>
      <p:pic>
        <p:nvPicPr>
          <p:cNvPr id="10" name="Elemento grafico 9" descr="Relatore">
            <a:extLst>
              <a:ext uri="{FF2B5EF4-FFF2-40B4-BE49-F238E27FC236}">
                <a16:creationId xmlns:a16="http://schemas.microsoft.com/office/drawing/2014/main" id="{2E29311C-1942-4190-87B0-379B72B09E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2475" y="1269000"/>
            <a:ext cx="4320000" cy="4320000"/>
          </a:xfrm>
          <a:prstGeom prst="rect">
            <a:avLst/>
          </a:prstGeom>
        </p:spPr>
      </p:pic>
    </p:spTree>
    <p:extLst>
      <p:ext uri="{BB962C8B-B14F-4D97-AF65-F5344CB8AC3E}">
        <p14:creationId xmlns:p14="http://schemas.microsoft.com/office/powerpoint/2010/main" val="3156833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xEl>
                                              <p:pRg st="1" end="1"/>
                                            </p:txEl>
                                          </p:spTgt>
                                        </p:tgtEl>
                                        <p:attrNameLst>
                                          <p:attrName>style.visibility</p:attrName>
                                        </p:attrNameLst>
                                      </p:cBhvr>
                                      <p:to>
                                        <p:strVal val="visible"/>
                                      </p:to>
                                    </p:set>
                                    <p:animEffect transition="in" filter="fade">
                                      <p:cBhvr>
                                        <p:cTn id="15" dur="500"/>
                                        <p:tgtEl>
                                          <p:spTgt spid="5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xEl>
                                              <p:pRg st="2" end="2"/>
                                            </p:txEl>
                                          </p:spTgt>
                                        </p:tgtEl>
                                        <p:attrNameLst>
                                          <p:attrName>style.visibility</p:attrName>
                                        </p:attrNameLst>
                                      </p:cBhvr>
                                      <p:to>
                                        <p:strVal val="visible"/>
                                      </p:to>
                                    </p:set>
                                    <p:animEffect transition="in" filter="fade">
                                      <p:cBhvr>
                                        <p:cTn id="19" dur="500"/>
                                        <p:tgtEl>
                                          <p:spTgt spid="5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
                                            <p:txEl>
                                              <p:pRg st="3" end="3"/>
                                            </p:txEl>
                                          </p:spTgt>
                                        </p:tgtEl>
                                        <p:attrNameLst>
                                          <p:attrName>style.visibility</p:attrName>
                                        </p:attrNameLst>
                                      </p:cBhvr>
                                      <p:to>
                                        <p:strVal val="visible"/>
                                      </p:to>
                                    </p:set>
                                    <p:animEffect transition="in" filter="fade">
                                      <p:cBhvr>
                                        <p:cTn id="23" dur="500"/>
                                        <p:tgtEl>
                                          <p:spTgt spid="5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
                                            <p:txEl>
                                              <p:pRg st="4" end="4"/>
                                            </p:txEl>
                                          </p:spTgt>
                                        </p:tgtEl>
                                        <p:attrNameLst>
                                          <p:attrName>style.visibility</p:attrName>
                                        </p:attrNameLst>
                                      </p:cBhvr>
                                      <p:to>
                                        <p:strVal val="visible"/>
                                      </p:to>
                                    </p:set>
                                    <p:animEffect transition="in" filter="fade">
                                      <p:cBhvr>
                                        <p:cTn id="27" dur="500"/>
                                        <p:tgtEl>
                                          <p:spTgt spid="56">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
                                            <p:txEl>
                                              <p:pRg st="5" end="5"/>
                                            </p:txEl>
                                          </p:spTgt>
                                        </p:tgtEl>
                                        <p:attrNameLst>
                                          <p:attrName>style.visibility</p:attrName>
                                        </p:attrNameLst>
                                      </p:cBhvr>
                                      <p:to>
                                        <p:strVal val="visible"/>
                                      </p:to>
                                    </p:set>
                                    <p:animEffect transition="in" filter="fade">
                                      <p:cBhvr>
                                        <p:cTn id="30" dur="500"/>
                                        <p:tgtEl>
                                          <p:spTgt spid="56">
                                            <p:txEl>
                                              <p:pRg st="5" end="5"/>
                                            </p:txEl>
                                          </p:spTgt>
                                        </p:tgtEl>
                                      </p:cBhvr>
                                    </p:animEffect>
                                  </p:childTnLst>
                                </p:cTn>
                              </p:par>
                              <p:par>
                                <p:cTn id="31" presetID="26"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80">
                                          <p:stCondLst>
                                            <p:cond delay="0"/>
                                          </p:stCondLst>
                                        </p:cTn>
                                        <p:tgtEl>
                                          <p:spTgt spid="10"/>
                                        </p:tgtEl>
                                      </p:cBhvr>
                                    </p:animEffect>
                                    <p:anim calcmode="lin" valueType="num">
                                      <p:cBhvr>
                                        <p:cTn id="3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9" dur="26">
                                          <p:stCondLst>
                                            <p:cond delay="650"/>
                                          </p:stCondLst>
                                        </p:cTn>
                                        <p:tgtEl>
                                          <p:spTgt spid="10"/>
                                        </p:tgtEl>
                                      </p:cBhvr>
                                      <p:to x="100000" y="60000"/>
                                    </p:animScale>
                                    <p:animScale>
                                      <p:cBhvr>
                                        <p:cTn id="40" dur="166" decel="50000">
                                          <p:stCondLst>
                                            <p:cond delay="676"/>
                                          </p:stCondLst>
                                        </p:cTn>
                                        <p:tgtEl>
                                          <p:spTgt spid="10"/>
                                        </p:tgtEl>
                                      </p:cBhvr>
                                      <p:to x="100000" y="100000"/>
                                    </p:animScale>
                                    <p:animScale>
                                      <p:cBhvr>
                                        <p:cTn id="41" dur="26">
                                          <p:stCondLst>
                                            <p:cond delay="1312"/>
                                          </p:stCondLst>
                                        </p:cTn>
                                        <p:tgtEl>
                                          <p:spTgt spid="10"/>
                                        </p:tgtEl>
                                      </p:cBhvr>
                                      <p:to x="100000" y="80000"/>
                                    </p:animScale>
                                    <p:animScale>
                                      <p:cBhvr>
                                        <p:cTn id="42" dur="166" decel="50000">
                                          <p:stCondLst>
                                            <p:cond delay="1338"/>
                                          </p:stCondLst>
                                        </p:cTn>
                                        <p:tgtEl>
                                          <p:spTgt spid="10"/>
                                        </p:tgtEl>
                                      </p:cBhvr>
                                      <p:to x="100000" y="100000"/>
                                    </p:animScale>
                                    <p:animScale>
                                      <p:cBhvr>
                                        <p:cTn id="43" dur="26">
                                          <p:stCondLst>
                                            <p:cond delay="1642"/>
                                          </p:stCondLst>
                                        </p:cTn>
                                        <p:tgtEl>
                                          <p:spTgt spid="10"/>
                                        </p:tgtEl>
                                      </p:cBhvr>
                                      <p:to x="100000" y="90000"/>
                                    </p:animScale>
                                    <p:animScale>
                                      <p:cBhvr>
                                        <p:cTn id="44" dur="166" decel="50000">
                                          <p:stCondLst>
                                            <p:cond delay="1668"/>
                                          </p:stCondLst>
                                        </p:cTn>
                                        <p:tgtEl>
                                          <p:spTgt spid="10"/>
                                        </p:tgtEl>
                                      </p:cBhvr>
                                      <p:to x="100000" y="100000"/>
                                    </p:animScale>
                                    <p:animScale>
                                      <p:cBhvr>
                                        <p:cTn id="45" dur="26">
                                          <p:stCondLst>
                                            <p:cond delay="1808"/>
                                          </p:stCondLst>
                                        </p:cTn>
                                        <p:tgtEl>
                                          <p:spTgt spid="10"/>
                                        </p:tgtEl>
                                      </p:cBhvr>
                                      <p:to x="100000" y="95000"/>
                                    </p:animScale>
                                    <p:animScale>
                                      <p:cBhvr>
                                        <p:cTn id="4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05E5-6698-4C8E-92A9-7A74494CA918}"/>
              </a:ext>
            </a:extLst>
          </p:cNvPr>
          <p:cNvSpPr>
            <a:spLocks noGrp="1"/>
          </p:cNvSpPr>
          <p:nvPr>
            <p:ph type="title"/>
          </p:nvPr>
        </p:nvSpPr>
        <p:spPr>
          <a:xfrm>
            <a:off x="646112" y="452718"/>
            <a:ext cx="4798176" cy="1152798"/>
          </a:xfrm>
        </p:spPr>
        <p:txBody>
          <a:bodyPr>
            <a:normAutofit/>
          </a:bodyPr>
          <a:lstStyle/>
          <a:p>
            <a:pPr>
              <a:lnSpc>
                <a:spcPct val="90000"/>
              </a:lnSpc>
            </a:pPr>
            <a:r>
              <a:rPr lang="en-US" sz="3300" dirty="0">
                <a:solidFill>
                  <a:schemeClr val="tx1"/>
                </a:solidFill>
                <a:latin typeface="Times New Roman" panose="02020603050405020304" pitchFamily="18" charset="0"/>
                <a:cs typeface="Times New Roman" panose="02020603050405020304" pitchFamily="18" charset="0"/>
              </a:rPr>
              <a:t>THE REFORM IN SOME DETAIL</a:t>
            </a:r>
          </a:p>
        </p:txBody>
      </p:sp>
      <p:sp>
        <p:nvSpPr>
          <p:cNvPr id="101" name="Rectangle 100">
            <a:extLst>
              <a:ext uri="{FF2B5EF4-FFF2-40B4-BE49-F238E27FC236}">
                <a16:creationId xmlns:a16="http://schemas.microsoft.com/office/drawing/2014/main" id="{B36EA169-AEE3-4AB4-924D-992D43E52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ounded Rectangle 24">
            <a:extLst>
              <a:ext uri="{FF2B5EF4-FFF2-40B4-BE49-F238E27FC236}">
                <a16:creationId xmlns:a16="http://schemas.microsoft.com/office/drawing/2014/main" id="{CB3A9AD4-135E-4113-A489-5FAFE2858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Elemento grafico 3" descr="Monete">
            <a:extLst>
              <a:ext uri="{FF2B5EF4-FFF2-40B4-BE49-F238E27FC236}">
                <a16:creationId xmlns:a16="http://schemas.microsoft.com/office/drawing/2014/main" id="{AD05168F-98F8-411E-98C4-BCD2E82AE6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7608" y="1156275"/>
            <a:ext cx="2005434" cy="2005434"/>
          </a:xfrm>
          <a:prstGeom prst="rect">
            <a:avLst/>
          </a:prstGeom>
        </p:spPr>
      </p:pic>
      <p:pic>
        <p:nvPicPr>
          <p:cNvPr id="6" name="Elemento grafico 5" descr="Denaro">
            <a:extLst>
              <a:ext uri="{FF2B5EF4-FFF2-40B4-BE49-F238E27FC236}">
                <a16:creationId xmlns:a16="http://schemas.microsoft.com/office/drawing/2014/main" id="{B20287DC-8288-4C2E-A00D-0ADE22D6B2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19246" y="1156275"/>
            <a:ext cx="2005434" cy="2005434"/>
          </a:xfrm>
          <a:prstGeom prst="rect">
            <a:avLst/>
          </a:prstGeom>
          <a:effectLst/>
        </p:spPr>
      </p:pic>
      <p:sp>
        <p:nvSpPr>
          <p:cNvPr id="105" name="Rectangle 104">
            <a:extLst>
              <a:ext uri="{FF2B5EF4-FFF2-40B4-BE49-F238E27FC236}">
                <a16:creationId xmlns:a16="http://schemas.microsoft.com/office/drawing/2014/main" id="{0A826B47-6716-4B7D-B26B-5054F6394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Segnaposto contenuto 2">
            <a:extLst>
              <a:ext uri="{FF2B5EF4-FFF2-40B4-BE49-F238E27FC236}">
                <a16:creationId xmlns:a16="http://schemas.microsoft.com/office/drawing/2014/main" id="{548602AB-DD2B-4F91-A3ED-523E863160F4}"/>
              </a:ext>
            </a:extLst>
          </p:cNvPr>
          <p:cNvSpPr>
            <a:spLocks noGrp="1"/>
          </p:cNvSpPr>
          <p:nvPr>
            <p:ph idx="1"/>
          </p:nvPr>
        </p:nvSpPr>
        <p:spPr>
          <a:xfrm>
            <a:off x="646612" y="1605516"/>
            <a:ext cx="4797676" cy="4195481"/>
          </a:xfrm>
        </p:spPr>
        <p:txBody>
          <a:bodyPr>
            <a:normAutofit/>
          </a:bodyPr>
          <a:lstStyle/>
          <a:p>
            <a:pPr marL="0" indent="0">
              <a:lnSpc>
                <a:spcPct val="90000"/>
              </a:lnSpc>
              <a:buNone/>
            </a:pPr>
            <a:r>
              <a:rPr lang="en-US" dirty="0">
                <a:latin typeface="Times New Roman" panose="02020603050405020304" pitchFamily="18" charset="0"/>
                <a:cs typeface="Times New Roman" panose="02020603050405020304" pitchFamily="18" charset="0"/>
              </a:rPr>
              <a:t>Memorandum to the Bretton Woods institutions (1989)</a:t>
            </a:r>
          </a:p>
          <a:p>
            <a:pPr marL="0" indent="0">
              <a:lnSpc>
                <a:spcPct val="90000"/>
              </a:lnSpc>
              <a:buNone/>
            </a:pPr>
            <a:r>
              <a:rPr lang="en-US" sz="1400" dirty="0">
                <a:latin typeface="Times New Roman" panose="02020603050405020304" pitchFamily="18" charset="0"/>
                <a:cs typeface="Times New Roman" panose="02020603050405020304" pitchFamily="18" charset="0"/>
              </a:rPr>
              <a:t>“transform the Polish economy into a market economy, with an ownership structure changing in the direction of that found in the advanced industrial economies.”</a:t>
            </a:r>
            <a:endParaRPr lang="en-US" sz="1800" dirty="0">
              <a:latin typeface="Times New Roman" panose="02020603050405020304" pitchFamily="18" charset="0"/>
              <a:cs typeface="Times New Roman" panose="02020603050405020304" pitchFamily="18" charset="0"/>
            </a:endParaRPr>
          </a:p>
          <a:p>
            <a:pPr marL="0" indent="0">
              <a:lnSpc>
                <a:spcPct val="90000"/>
              </a:lnSpc>
              <a:buNone/>
            </a:pPr>
            <a:endParaRPr lang="en-US" dirty="0">
              <a:latin typeface="Times New Roman" panose="02020603050405020304" pitchFamily="18" charset="0"/>
              <a:cs typeface="Times New Roman" panose="02020603050405020304" pitchFamily="18" charset="0"/>
            </a:endParaRPr>
          </a:p>
          <a:p>
            <a:pPr marL="0" indent="0">
              <a:lnSpc>
                <a:spcPct val="90000"/>
              </a:lnSpc>
              <a:buNone/>
            </a:pPr>
            <a:r>
              <a:rPr lang="en-US" dirty="0">
                <a:latin typeface="Times New Roman" panose="02020603050405020304" pitchFamily="18" charset="0"/>
                <a:cs typeface="Times New Roman" panose="02020603050405020304" pitchFamily="18" charset="0"/>
              </a:rPr>
              <a:t>The program had three general ingredients:</a:t>
            </a:r>
          </a:p>
          <a:p>
            <a:pPr>
              <a:lnSpc>
                <a:spcPct val="9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monetary stabilization</a:t>
            </a:r>
          </a:p>
          <a:p>
            <a:pPr>
              <a:lnSpc>
                <a:spcPct val="9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price stabilization;</a:t>
            </a:r>
          </a:p>
          <a:p>
            <a:pPr>
              <a:lnSpc>
                <a:spcPct val="9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structural adjustment;</a:t>
            </a:r>
          </a:p>
        </p:txBody>
      </p:sp>
      <p:pic>
        <p:nvPicPr>
          <p:cNvPr id="8" name="Elemento grafico 7" descr="Ingranaggi">
            <a:extLst>
              <a:ext uri="{FF2B5EF4-FFF2-40B4-BE49-F238E27FC236}">
                <a16:creationId xmlns:a16="http://schemas.microsoft.com/office/drawing/2014/main" id="{D3976B62-A0E8-4A53-ADE3-B0622B6476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23336" y="3508487"/>
            <a:ext cx="2232535" cy="2232535"/>
          </a:xfrm>
          <a:prstGeom prst="rect">
            <a:avLst/>
          </a:prstGeom>
          <a:effectLst/>
        </p:spPr>
      </p:pic>
    </p:spTree>
    <p:extLst>
      <p:ext uri="{BB962C8B-B14F-4D97-AF65-F5344CB8AC3E}">
        <p14:creationId xmlns:p14="http://schemas.microsoft.com/office/powerpoint/2010/main" val="586170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xEl>
                                              <p:pRg st="1" end="1"/>
                                            </p:txEl>
                                          </p:spTgt>
                                        </p:tgtEl>
                                        <p:attrNameLst>
                                          <p:attrName>style.visibility</p:attrName>
                                        </p:attrNameLst>
                                      </p:cBhvr>
                                      <p:to>
                                        <p:strVal val="visible"/>
                                      </p:to>
                                    </p:set>
                                    <p:animEffect transition="in" filter="fade">
                                      <p:cBhvr>
                                        <p:cTn id="15" dur="500"/>
                                        <p:tgtEl>
                                          <p:spTgt spid="5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xEl>
                                              <p:pRg st="3" end="3"/>
                                            </p:txEl>
                                          </p:spTgt>
                                        </p:tgtEl>
                                        <p:attrNameLst>
                                          <p:attrName>style.visibility</p:attrName>
                                        </p:attrNameLst>
                                      </p:cBhvr>
                                      <p:to>
                                        <p:strVal val="visible"/>
                                      </p:to>
                                    </p:set>
                                    <p:animEffect transition="in" filter="fade">
                                      <p:cBhvr>
                                        <p:cTn id="19" dur="500"/>
                                        <p:tgtEl>
                                          <p:spTgt spid="56">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
                                            <p:txEl>
                                              <p:pRg st="5" end="5"/>
                                            </p:txEl>
                                          </p:spTgt>
                                        </p:tgtEl>
                                        <p:attrNameLst>
                                          <p:attrName>style.visibility</p:attrName>
                                        </p:attrNameLst>
                                      </p:cBhvr>
                                      <p:to>
                                        <p:strVal val="visible"/>
                                      </p:to>
                                    </p:set>
                                    <p:animEffect transition="in" filter="fade">
                                      <p:cBhvr>
                                        <p:cTn id="27" dur="500"/>
                                        <p:tgtEl>
                                          <p:spTgt spid="56">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6">
                                            <p:txEl>
                                              <p:pRg st="6" end="6"/>
                                            </p:txEl>
                                          </p:spTgt>
                                        </p:tgtEl>
                                        <p:attrNameLst>
                                          <p:attrName>style.visibility</p:attrName>
                                        </p:attrNameLst>
                                      </p:cBhvr>
                                      <p:to>
                                        <p:strVal val="visible"/>
                                      </p:to>
                                    </p:set>
                                    <p:animEffect transition="in" filter="fade">
                                      <p:cBhvr>
                                        <p:cTn id="31" dur="500"/>
                                        <p:tgtEl>
                                          <p:spTgt spid="56">
                                            <p:txEl>
                                              <p:pRg st="6" end="6"/>
                                            </p:txEl>
                                          </p:spTgt>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6" name="Rectangle 2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38" name="Freeform: Shape 3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a:extLst>
              <a:ext uri="{FF2B5EF4-FFF2-40B4-BE49-F238E27FC236}">
                <a16:creationId xmlns:a16="http://schemas.microsoft.com/office/drawing/2014/main" id="{BEE33BC9-9B88-4644-93FC-A7CE967E8423}"/>
              </a:ext>
            </a:extLst>
          </p:cNvPr>
          <p:cNvSpPr>
            <a:spLocks noGrp="1"/>
          </p:cNvSpPr>
          <p:nvPr>
            <p:ph type="title"/>
          </p:nvPr>
        </p:nvSpPr>
        <p:spPr>
          <a:xfrm>
            <a:off x="673639" y="305940"/>
            <a:ext cx="9763755" cy="1400530"/>
          </a:xfrm>
        </p:spPr>
        <p:txBody>
          <a:bodyPr anchor="ctr">
            <a:normAutofit fontScale="90000"/>
          </a:bodyPr>
          <a:lstStyle/>
          <a:p>
            <a:r>
              <a:rPr lang="en-US" dirty="0">
                <a:solidFill>
                  <a:srgbClr val="FFFFFF"/>
                </a:solidFill>
                <a:latin typeface="Times New Roman" panose="02020603050405020304" pitchFamily="18" charset="0"/>
                <a:cs typeface="Times New Roman" panose="02020603050405020304" pitchFamily="18" charset="0"/>
              </a:rPr>
              <a:t>I - MONETARY AND PRICE STABILIZATION</a:t>
            </a:r>
            <a:br>
              <a:rPr lang="en-US" dirty="0">
                <a:solidFill>
                  <a:srgbClr val="FFFFFF"/>
                </a:solidFill>
                <a:latin typeface="Times New Roman" panose="02020603050405020304" pitchFamily="18" charset="0"/>
                <a:cs typeface="Times New Roman" panose="02020603050405020304" pitchFamily="18" charset="0"/>
              </a:rPr>
            </a:br>
            <a:r>
              <a:rPr lang="en-US" dirty="0">
                <a:solidFill>
                  <a:srgbClr val="FFFFFF"/>
                </a:solidFill>
                <a:latin typeface="Times New Roman" panose="02020603050405020304" pitchFamily="18" charset="0"/>
                <a:cs typeface="Times New Roman" panose="02020603050405020304" pitchFamily="18" charset="0"/>
              </a:rPr>
              <a:t>1. PRICE LIBERALIZATION</a:t>
            </a:r>
          </a:p>
        </p:txBody>
      </p:sp>
      <p:sp>
        <p:nvSpPr>
          <p:cNvPr id="3" name="Segnaposto contenuto 2">
            <a:extLst>
              <a:ext uri="{FF2B5EF4-FFF2-40B4-BE49-F238E27FC236}">
                <a16:creationId xmlns:a16="http://schemas.microsoft.com/office/drawing/2014/main" id="{2D7FDE76-DC0B-482C-A86B-4026D468187E}"/>
              </a:ext>
            </a:extLst>
          </p:cNvPr>
          <p:cNvSpPr>
            <a:spLocks noGrp="1"/>
          </p:cNvSpPr>
          <p:nvPr>
            <p:ph idx="1"/>
          </p:nvPr>
        </p:nvSpPr>
        <p:spPr>
          <a:xfrm>
            <a:off x="1081754" y="2613552"/>
            <a:ext cx="9199929" cy="2784218"/>
          </a:xfrm>
        </p:spPr>
        <p:txBody>
          <a:bodyPr>
            <a:normAutofit/>
          </a:bodyPr>
          <a:lstStyle/>
          <a:p>
            <a:pPr marL="400050" algn="just">
              <a:lnSpc>
                <a:spcPct val="90000"/>
              </a:lnSpc>
            </a:pPr>
            <a:r>
              <a:rPr lang="en-US" sz="1800" dirty="0">
                <a:latin typeface="Times New Roman" panose="02020603050405020304" pitchFamily="18" charset="0"/>
                <a:cs typeface="Times New Roman" panose="02020603050405020304" pitchFamily="18" charset="0"/>
              </a:rPr>
              <a:t>January 1990: administrative price controls were removed with a few exceptions.</a:t>
            </a:r>
          </a:p>
          <a:p>
            <a:pPr marL="400050" algn="just">
              <a:lnSpc>
                <a:spcPct val="90000"/>
              </a:lnSpc>
            </a:pPr>
            <a:r>
              <a:rPr lang="en-US" sz="1800" dirty="0">
                <a:latin typeface="Times New Roman" panose="02020603050405020304" pitchFamily="18" charset="0"/>
                <a:cs typeface="Times New Roman" panose="02020603050405020304" pitchFamily="18" charset="0"/>
              </a:rPr>
              <a:t>By January 1991, freely determined prices: </a:t>
            </a:r>
          </a:p>
          <a:p>
            <a:pPr marL="800100" lvl="1" algn="just">
              <a:lnSpc>
                <a:spcPct val="90000"/>
              </a:lnSpc>
            </a:pPr>
            <a:r>
              <a:rPr lang="en-US" sz="1600" dirty="0">
                <a:latin typeface="Times New Roman" panose="02020603050405020304" pitchFamily="18" charset="0"/>
                <a:cs typeface="Times New Roman" panose="02020603050405020304" pitchFamily="18" charset="0"/>
              </a:rPr>
              <a:t>100% of agricultural producer prices, 88% of industrial producer prices and 83% of consumer prices respectively. </a:t>
            </a:r>
          </a:p>
          <a:p>
            <a:pPr marL="400050" algn="just">
              <a:lnSpc>
                <a:spcPct val="90000"/>
              </a:lnSpc>
            </a:pPr>
            <a:r>
              <a:rPr lang="en-US" sz="1800" dirty="0">
                <a:latin typeface="Times New Roman" panose="02020603050405020304" pitchFamily="18" charset="0"/>
                <a:cs typeface="Times New Roman" panose="02020603050405020304" pitchFamily="18" charset="0"/>
              </a:rPr>
              <a:t>Administered prices: </a:t>
            </a:r>
          </a:p>
          <a:p>
            <a:pPr marL="800100" lvl="1" algn="just">
              <a:lnSpc>
                <a:spcPct val="90000"/>
              </a:lnSpc>
            </a:pPr>
            <a:r>
              <a:rPr lang="en-US" sz="1600" dirty="0">
                <a:latin typeface="Times New Roman" panose="02020603050405020304" pitchFamily="18" charset="0"/>
                <a:cs typeface="Times New Roman" panose="02020603050405020304" pitchFamily="18" charset="0"/>
              </a:rPr>
              <a:t>Alcohol, electricity, gas, heating and hot water, rents in state housing, postal services and telecommunications as well as state rail and road transportation.</a:t>
            </a:r>
          </a:p>
          <a:p>
            <a:pPr marL="57150" indent="0" algn="just">
              <a:lnSpc>
                <a:spcPct val="90000"/>
              </a:lnSpc>
              <a:buNone/>
            </a:pPr>
            <a:endParaRPr lang="en-US" dirty="0">
              <a:latin typeface="Times New Roman" panose="02020603050405020304" pitchFamily="18" charset="0"/>
              <a:cs typeface="Times New Roman" panose="02020603050405020304" pitchFamily="18" charset="0"/>
            </a:endParaRPr>
          </a:p>
          <a:p>
            <a:pPr algn="just">
              <a:lnSpc>
                <a:spcPct val="9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2678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05E5-6698-4C8E-92A9-7A74494CA918}"/>
              </a:ext>
            </a:extLst>
          </p:cNvPr>
          <p:cNvSpPr>
            <a:spLocks noGrp="1"/>
          </p:cNvSpPr>
          <p:nvPr>
            <p:ph type="title"/>
          </p:nvPr>
        </p:nvSpPr>
        <p:spPr>
          <a:xfrm>
            <a:off x="404037" y="276448"/>
            <a:ext cx="5401339" cy="866552"/>
          </a:xfrm>
        </p:spPr>
        <p:txBody>
          <a:bodyPr>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2. LIQUIDITY SQUEEZE</a:t>
            </a:r>
          </a:p>
        </p:txBody>
      </p:sp>
      <p:sp>
        <p:nvSpPr>
          <p:cNvPr id="92" name="Rectangle 91">
            <a:extLst>
              <a:ext uri="{FF2B5EF4-FFF2-40B4-BE49-F238E27FC236}">
                <a16:creationId xmlns:a16="http://schemas.microsoft.com/office/drawing/2014/main" id="{B7371CF8-B54E-42D4-AD67-269537A3B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24">
            <a:extLst>
              <a:ext uri="{FF2B5EF4-FFF2-40B4-BE49-F238E27FC236}">
                <a16:creationId xmlns:a16="http://schemas.microsoft.com/office/drawing/2014/main" id="{83B509E1-9B27-4885-A0B4-440257033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CF40EF5-2216-4152-8A57-D355ED297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Segnaposto contenuto 2">
            <a:extLst>
              <a:ext uri="{FF2B5EF4-FFF2-40B4-BE49-F238E27FC236}">
                <a16:creationId xmlns:a16="http://schemas.microsoft.com/office/drawing/2014/main" id="{548602AB-DD2B-4F91-A3ED-523E863160F4}"/>
              </a:ext>
            </a:extLst>
          </p:cNvPr>
          <p:cNvSpPr>
            <a:spLocks noGrp="1"/>
          </p:cNvSpPr>
          <p:nvPr>
            <p:ph idx="1"/>
          </p:nvPr>
        </p:nvSpPr>
        <p:spPr>
          <a:xfrm>
            <a:off x="484214" y="1188961"/>
            <a:ext cx="5361252" cy="4480078"/>
          </a:xfrm>
        </p:spPr>
        <p:txBody>
          <a:bodyPr>
            <a:noAutofit/>
          </a:bodyPr>
          <a:lstStyle/>
          <a:p>
            <a:pPr marL="0" indent="0" algn="just">
              <a:lnSpc>
                <a:spcPct val="90000"/>
              </a:lnSpc>
              <a:buNone/>
            </a:pPr>
            <a:r>
              <a:rPr lang="en-US" sz="1800" dirty="0">
                <a:latin typeface="Times New Roman" panose="02020603050405020304" pitchFamily="18" charset="0"/>
                <a:cs typeface="Times New Roman" panose="02020603050405020304" pitchFamily="18" charset="0"/>
              </a:rPr>
              <a:t>Corrective Inflation: in January 1990 alone consumer prices rose by 80% and over the whole year of 1990 by roughly 250%. </a:t>
            </a:r>
          </a:p>
          <a:p>
            <a:pPr marL="0" indent="0" algn="just">
              <a:lnSpc>
                <a:spcPct val="90000"/>
              </a:lnSpc>
              <a:buNone/>
            </a:pPr>
            <a:endParaRPr lang="en-US" sz="18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Fall in real wages;</a:t>
            </a:r>
          </a:p>
          <a:p>
            <a:pPr algn="just">
              <a:lnSpc>
                <a:spcPct val="90000"/>
              </a:lnSpc>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Liquidity squeeze (restrictive monetary policy: restriction of  domestic credit expansion).</a:t>
            </a:r>
          </a:p>
          <a:p>
            <a:pPr lvl="1" algn="just">
              <a:lnSpc>
                <a:spcPct val="9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Credit crunch;</a:t>
            </a:r>
          </a:p>
          <a:p>
            <a:pPr lvl="1" algn="just">
              <a:lnSpc>
                <a:spcPct val="9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Pressures by SOE managers and the solidarity trade union: the government relented and eased credit expansion in the second half of 1990.</a:t>
            </a:r>
          </a:p>
          <a:p>
            <a:pPr algn="just">
              <a:lnSpc>
                <a:spcPct val="90000"/>
              </a:lnSpc>
              <a:buFont typeface="Wingdings" panose="05000000000000000000" pitchFamily="2" charset="2"/>
              <a:buChar char="Ø"/>
            </a:pPr>
            <a:endParaRPr lang="en-US" sz="1300" dirty="0">
              <a:latin typeface="Times New Roman" panose="02020603050405020304" pitchFamily="18" charset="0"/>
              <a:cs typeface="Times New Roman" panose="02020603050405020304" pitchFamily="18" charset="0"/>
            </a:endParaRPr>
          </a:p>
        </p:txBody>
      </p:sp>
      <p:pic>
        <p:nvPicPr>
          <p:cNvPr id="8" name="Elemento grafico 7" descr="Denaro">
            <a:extLst>
              <a:ext uri="{FF2B5EF4-FFF2-40B4-BE49-F238E27FC236}">
                <a16:creationId xmlns:a16="http://schemas.microsoft.com/office/drawing/2014/main" id="{AE63A3BC-9EE2-4B20-9A25-2C8CE3B8B3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2475" y="1269000"/>
            <a:ext cx="4320000" cy="4320000"/>
          </a:xfrm>
          <a:prstGeom prst="rect">
            <a:avLst/>
          </a:prstGeom>
        </p:spPr>
      </p:pic>
    </p:spTree>
    <p:extLst>
      <p:ext uri="{BB962C8B-B14F-4D97-AF65-F5344CB8AC3E}">
        <p14:creationId xmlns:p14="http://schemas.microsoft.com/office/powerpoint/2010/main" val="3631458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animEffect transition="in" filter="fade">
                                      <p:cBhvr>
                                        <p:cTn id="15" dur="500"/>
                                        <p:tgtEl>
                                          <p:spTgt spid="5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xEl>
                                              <p:pRg st="4" end="4"/>
                                            </p:txEl>
                                          </p:spTgt>
                                        </p:tgtEl>
                                        <p:attrNameLst>
                                          <p:attrName>style.visibility</p:attrName>
                                        </p:attrNameLst>
                                      </p:cBhvr>
                                      <p:to>
                                        <p:strVal val="visible"/>
                                      </p:to>
                                    </p:set>
                                    <p:animEffect transition="in" filter="fade">
                                      <p:cBhvr>
                                        <p:cTn id="19" dur="500"/>
                                        <p:tgtEl>
                                          <p:spTgt spid="5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xEl>
                                              <p:pRg st="5" end="5"/>
                                            </p:txEl>
                                          </p:spTgt>
                                        </p:tgtEl>
                                        <p:attrNameLst>
                                          <p:attrName>style.visibility</p:attrName>
                                        </p:attrNameLst>
                                      </p:cBhvr>
                                      <p:to>
                                        <p:strVal val="visible"/>
                                      </p:to>
                                    </p:set>
                                    <p:animEffect transition="in" filter="fade">
                                      <p:cBhvr>
                                        <p:cTn id="22" dur="500"/>
                                        <p:tgtEl>
                                          <p:spTgt spid="5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xEl>
                                              <p:pRg st="6" end="6"/>
                                            </p:txEl>
                                          </p:spTgt>
                                        </p:tgtEl>
                                        <p:attrNameLst>
                                          <p:attrName>style.visibility</p:attrName>
                                        </p:attrNameLst>
                                      </p:cBhvr>
                                      <p:to>
                                        <p:strVal val="visible"/>
                                      </p:to>
                                    </p:set>
                                    <p:animEffect transition="in" filter="fade">
                                      <p:cBhvr>
                                        <p:cTn id="25" dur="500"/>
                                        <p:tgtEl>
                                          <p:spTgt spid="56">
                                            <p:txEl>
                                              <p:pRg st="6" end="6"/>
                                            </p:txEl>
                                          </p:spTgt>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750" fill="hold"/>
                                        <p:tgtEl>
                                          <p:spTgt spid="8"/>
                                        </p:tgtEl>
                                        <p:attrNameLst>
                                          <p:attrName>ppt_w</p:attrName>
                                        </p:attrNameLst>
                                      </p:cBhvr>
                                      <p:tavLst>
                                        <p:tav tm="0">
                                          <p:val>
                                            <p:fltVal val="0"/>
                                          </p:val>
                                        </p:tav>
                                        <p:tav tm="100000">
                                          <p:val>
                                            <p:strVal val="#ppt_w"/>
                                          </p:val>
                                        </p:tav>
                                      </p:tavLst>
                                    </p:anim>
                                    <p:anim calcmode="lin" valueType="num">
                                      <p:cBhvr>
                                        <p:cTn id="30" dur="750" fill="hold"/>
                                        <p:tgtEl>
                                          <p:spTgt spid="8"/>
                                        </p:tgtEl>
                                        <p:attrNameLst>
                                          <p:attrName>ppt_h</p:attrName>
                                        </p:attrNameLst>
                                      </p:cBhvr>
                                      <p:tavLst>
                                        <p:tav tm="0">
                                          <p:val>
                                            <p:fltVal val="0"/>
                                          </p:val>
                                        </p:tav>
                                        <p:tav tm="100000">
                                          <p:val>
                                            <p:strVal val="#ppt_h"/>
                                          </p:val>
                                        </p:tav>
                                      </p:tavLst>
                                    </p:anim>
                                    <p:animEffect transition="in" filter="fade">
                                      <p:cBhvr>
                                        <p:cTn id="3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05E5-6698-4C8E-92A9-7A74494CA918}"/>
              </a:ext>
            </a:extLst>
          </p:cNvPr>
          <p:cNvSpPr>
            <a:spLocks noGrp="1"/>
          </p:cNvSpPr>
          <p:nvPr>
            <p:ph type="title"/>
          </p:nvPr>
        </p:nvSpPr>
        <p:spPr>
          <a:xfrm>
            <a:off x="170121" y="276448"/>
            <a:ext cx="5827923" cy="1339702"/>
          </a:xfrm>
        </p:spPr>
        <p:txBody>
          <a:bodyPr>
            <a:noAutofit/>
          </a:bodyPr>
          <a:lstStyle/>
          <a:p>
            <a:r>
              <a:rPr lang="en-US" sz="3200" dirty="0">
                <a:solidFill>
                  <a:schemeClr val="tx1"/>
                </a:solidFill>
                <a:latin typeface="Times New Roman" panose="02020603050405020304" pitchFamily="18" charset="0"/>
                <a:cs typeface="Times New Roman" panose="02020603050405020304" pitchFamily="18" charset="0"/>
              </a:rPr>
              <a:t>3. REGAINING CONTROL OF THE GOVERNMENT BUDGET</a:t>
            </a:r>
          </a:p>
        </p:txBody>
      </p:sp>
      <p:sp>
        <p:nvSpPr>
          <p:cNvPr id="92" name="Rectangle 91">
            <a:extLst>
              <a:ext uri="{FF2B5EF4-FFF2-40B4-BE49-F238E27FC236}">
                <a16:creationId xmlns:a16="http://schemas.microsoft.com/office/drawing/2014/main" id="{B7371CF8-B54E-42D4-AD67-269537A3B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24">
            <a:extLst>
              <a:ext uri="{FF2B5EF4-FFF2-40B4-BE49-F238E27FC236}">
                <a16:creationId xmlns:a16="http://schemas.microsoft.com/office/drawing/2014/main" id="{83B509E1-9B27-4885-A0B4-440257033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CF40EF5-2216-4152-8A57-D355ED297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Segnaposto contenuto 2">
            <a:extLst>
              <a:ext uri="{FF2B5EF4-FFF2-40B4-BE49-F238E27FC236}">
                <a16:creationId xmlns:a16="http://schemas.microsoft.com/office/drawing/2014/main" id="{548602AB-DD2B-4F91-A3ED-523E863160F4}"/>
              </a:ext>
            </a:extLst>
          </p:cNvPr>
          <p:cNvSpPr>
            <a:spLocks noGrp="1"/>
          </p:cNvSpPr>
          <p:nvPr>
            <p:ph idx="1"/>
          </p:nvPr>
        </p:nvSpPr>
        <p:spPr>
          <a:xfrm>
            <a:off x="484214" y="1616150"/>
            <a:ext cx="5124522" cy="4480078"/>
          </a:xfrm>
        </p:spPr>
        <p:txBody>
          <a:bodyPr>
            <a:noAutofit/>
          </a:bodyPr>
          <a:lstStyle/>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Deep cuts in subsidies to SOEs (from 15% in 1989 to 6% in 1990):</a:t>
            </a:r>
          </a:p>
          <a:p>
            <a:pPr lvl="1" algn="just">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Reduce the deficit;</a:t>
            </a:r>
          </a:p>
          <a:p>
            <a:pPr lvl="1" algn="just">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“Whip” SOE managers into profit maximizing or cost minimizing behavior.</a:t>
            </a:r>
          </a:p>
          <a:p>
            <a:pPr algn="just">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Second half of 1990: liquidity squeeze led to a fell in SOEs tax revenues and budget deficit:</a:t>
            </a:r>
          </a:p>
          <a:p>
            <a:pPr lvl="1" algn="just">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Monetization of the deficit: inflationary pressures.</a:t>
            </a:r>
          </a:p>
        </p:txBody>
      </p:sp>
      <p:pic>
        <p:nvPicPr>
          <p:cNvPr id="4" name="Elemento grafico 3" descr="Registratore di cassa">
            <a:extLst>
              <a:ext uri="{FF2B5EF4-FFF2-40B4-BE49-F238E27FC236}">
                <a16:creationId xmlns:a16="http://schemas.microsoft.com/office/drawing/2014/main" id="{E913BE5F-67A4-4A4A-B3F1-A67CD415BA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2475" y="1439286"/>
            <a:ext cx="3600000" cy="3600000"/>
          </a:xfrm>
          <a:prstGeom prst="rect">
            <a:avLst/>
          </a:prstGeom>
        </p:spPr>
      </p:pic>
    </p:spTree>
    <p:extLst>
      <p:ext uri="{BB962C8B-B14F-4D97-AF65-F5344CB8AC3E}">
        <p14:creationId xmlns:p14="http://schemas.microsoft.com/office/powerpoint/2010/main" val="3665630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6">
                                            <p:txEl>
                                              <p:pRg st="1" end="1"/>
                                            </p:txEl>
                                          </p:spTgt>
                                        </p:tgtEl>
                                        <p:attrNameLst>
                                          <p:attrName>style.visibility</p:attrName>
                                        </p:attrNameLst>
                                      </p:cBhvr>
                                      <p:to>
                                        <p:strVal val="visible"/>
                                      </p:to>
                                    </p:set>
                                    <p:animEffect transition="in" filter="fade">
                                      <p:cBhvr>
                                        <p:cTn id="14" dur="500"/>
                                        <p:tgtEl>
                                          <p:spTgt spid="56">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6">
                                            <p:txEl>
                                              <p:pRg st="4" end="4"/>
                                            </p:txEl>
                                          </p:spTgt>
                                        </p:tgtEl>
                                        <p:attrNameLst>
                                          <p:attrName>style.visibility</p:attrName>
                                        </p:attrNameLst>
                                      </p:cBhvr>
                                      <p:to>
                                        <p:strVal val="visible"/>
                                      </p:to>
                                    </p:set>
                                    <p:animEffect transition="in" filter="fade">
                                      <p:cBhvr>
                                        <p:cTn id="21" dur="500"/>
                                        <p:tgtEl>
                                          <p:spTgt spid="5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6">
                                            <p:txEl>
                                              <p:pRg st="5" end="5"/>
                                            </p:txEl>
                                          </p:spTgt>
                                        </p:tgtEl>
                                        <p:attrNameLst>
                                          <p:attrName>style.visibility</p:attrName>
                                        </p:attrNameLst>
                                      </p:cBhvr>
                                      <p:to>
                                        <p:strVal val="visible"/>
                                      </p:to>
                                    </p:set>
                                    <p:animEffect transition="in" filter="fade">
                                      <p:cBhvr>
                                        <p:cTn id="24" dur="500"/>
                                        <p:tgtEl>
                                          <p:spTgt spid="56">
                                            <p:txEl>
                                              <p:pRg st="5" end="5"/>
                                            </p:txEl>
                                          </p:spTgt>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750" fill="hold"/>
                                        <p:tgtEl>
                                          <p:spTgt spid="4"/>
                                        </p:tgtEl>
                                        <p:attrNameLst>
                                          <p:attrName>ppt_w</p:attrName>
                                        </p:attrNameLst>
                                      </p:cBhvr>
                                      <p:tavLst>
                                        <p:tav tm="0">
                                          <p:val>
                                            <p:fltVal val="0"/>
                                          </p:val>
                                        </p:tav>
                                        <p:tav tm="100000">
                                          <p:val>
                                            <p:strVal val="#ppt_w"/>
                                          </p:val>
                                        </p:tav>
                                      </p:tavLst>
                                    </p:anim>
                                    <p:anim calcmode="lin" valueType="num">
                                      <p:cBhvr>
                                        <p:cTn id="29" dur="750" fill="hold"/>
                                        <p:tgtEl>
                                          <p:spTgt spid="4"/>
                                        </p:tgtEl>
                                        <p:attrNameLst>
                                          <p:attrName>ppt_h</p:attrName>
                                        </p:attrNameLst>
                                      </p:cBhvr>
                                      <p:tavLst>
                                        <p:tav tm="0">
                                          <p:val>
                                            <p:fltVal val="0"/>
                                          </p:val>
                                        </p:tav>
                                        <p:tav tm="100000">
                                          <p:val>
                                            <p:strVal val="#ppt_h"/>
                                          </p:val>
                                        </p:tav>
                                      </p:tavLst>
                                    </p:anim>
                                    <p:animEffect transition="in" filter="fade">
                                      <p:cBhvr>
                                        <p:cTn id="3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6" name="Rectangle 2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38" name="Freeform: Shape 3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a:extLst>
              <a:ext uri="{FF2B5EF4-FFF2-40B4-BE49-F238E27FC236}">
                <a16:creationId xmlns:a16="http://schemas.microsoft.com/office/drawing/2014/main" id="{BEE33BC9-9B88-4644-93FC-A7CE967E8423}"/>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latin typeface="Times New Roman" panose="02020603050405020304" pitchFamily="18" charset="0"/>
                <a:cs typeface="Times New Roman" panose="02020603050405020304" pitchFamily="18" charset="0"/>
              </a:rPr>
              <a:t>4. UNIFIED EXCHANGE RATE</a:t>
            </a:r>
          </a:p>
        </p:txBody>
      </p:sp>
      <p:sp>
        <p:nvSpPr>
          <p:cNvPr id="3" name="Segnaposto contenuto 2">
            <a:extLst>
              <a:ext uri="{FF2B5EF4-FFF2-40B4-BE49-F238E27FC236}">
                <a16:creationId xmlns:a16="http://schemas.microsoft.com/office/drawing/2014/main" id="{2D7FDE76-DC0B-482C-A86B-4026D468187E}"/>
              </a:ext>
            </a:extLst>
          </p:cNvPr>
          <p:cNvSpPr>
            <a:spLocks noGrp="1"/>
          </p:cNvSpPr>
          <p:nvPr>
            <p:ph idx="1"/>
          </p:nvPr>
        </p:nvSpPr>
        <p:spPr>
          <a:xfrm>
            <a:off x="1103312" y="2588000"/>
            <a:ext cx="9334500" cy="3817282"/>
          </a:xfrm>
        </p:spPr>
        <p:txBody>
          <a:bodyPr>
            <a:normAutofit lnSpcReduction="10000"/>
          </a:bodyPr>
          <a:lstStyle/>
          <a:p>
            <a:pPr marL="400050" algn="just">
              <a:lnSpc>
                <a:spcPct val="90000"/>
              </a:lnSpc>
            </a:pPr>
            <a:r>
              <a:rPr lang="en-US" sz="1900" dirty="0">
                <a:latin typeface="Times New Roman" panose="02020603050405020304" pitchFamily="18" charset="0"/>
                <a:cs typeface="Times New Roman" panose="02020603050405020304" pitchFamily="18" charset="0"/>
              </a:rPr>
              <a:t>Based on the black market rate of 9500 zloty to 1US$:</a:t>
            </a:r>
          </a:p>
          <a:p>
            <a:pPr marL="800100" lvl="1" algn="just">
              <a:lnSpc>
                <a:spcPct val="90000"/>
              </a:lnSpc>
            </a:pPr>
            <a:r>
              <a:rPr lang="en-US" sz="1700" dirty="0">
                <a:latin typeface="Times New Roman" panose="02020603050405020304" pitchFamily="18" charset="0"/>
                <a:cs typeface="Times New Roman" panose="02020603050405020304" pitchFamily="18" charset="0"/>
              </a:rPr>
              <a:t>Nominal anchor against inflation;</a:t>
            </a:r>
          </a:p>
          <a:p>
            <a:pPr marL="800100" lvl="1" algn="just">
              <a:lnSpc>
                <a:spcPct val="90000"/>
              </a:lnSpc>
            </a:pPr>
            <a:r>
              <a:rPr lang="en-US" sz="1700" dirty="0">
                <a:latin typeface="Times New Roman" panose="02020603050405020304" pitchFamily="18" charset="0"/>
                <a:cs typeface="Times New Roman" panose="02020603050405020304" pitchFamily="18" charset="0"/>
              </a:rPr>
              <a:t>Protected domestic producers and boosted export;</a:t>
            </a:r>
          </a:p>
          <a:p>
            <a:pPr marL="800100" lvl="1" algn="just">
              <a:lnSpc>
                <a:spcPct val="90000"/>
              </a:lnSpc>
            </a:pPr>
            <a:r>
              <a:rPr lang="en-US" sz="1700" dirty="0">
                <a:latin typeface="Times New Roman" panose="02020603050405020304" pitchFamily="18" charset="0"/>
                <a:cs typeface="Times New Roman" panose="02020603050405020304" pitchFamily="18" charset="0"/>
              </a:rPr>
              <a:t>Large trade surplus and strong accumulation of foreign reserves.</a:t>
            </a:r>
          </a:p>
          <a:p>
            <a:pPr marL="400050" algn="just">
              <a:lnSpc>
                <a:spcPct val="90000"/>
              </a:lnSpc>
            </a:pPr>
            <a:r>
              <a:rPr lang="en-US" sz="1900" dirty="0">
                <a:latin typeface="Times New Roman" panose="02020603050405020304" pitchFamily="18" charset="0"/>
                <a:cs typeface="Times New Roman" panose="02020603050405020304" pitchFamily="18" charset="0"/>
              </a:rPr>
              <a:t>Appreciating real exchange rate;</a:t>
            </a:r>
          </a:p>
          <a:p>
            <a:pPr marL="400050" algn="just">
              <a:lnSpc>
                <a:spcPct val="90000"/>
              </a:lnSpc>
            </a:pPr>
            <a:r>
              <a:rPr lang="en-US" sz="1900" dirty="0">
                <a:latin typeface="Times New Roman" panose="02020603050405020304" pitchFamily="18" charset="0"/>
                <a:cs typeface="Times New Roman" panose="02020603050405020304" pitchFamily="18" charset="0"/>
              </a:rPr>
              <a:t>Three constraints to Polish firms:</a:t>
            </a:r>
          </a:p>
          <a:p>
            <a:pPr marL="800100" lvl="1" algn="just">
              <a:lnSpc>
                <a:spcPct val="90000"/>
              </a:lnSpc>
            </a:pPr>
            <a:r>
              <a:rPr lang="en-US" sz="1700" dirty="0">
                <a:latin typeface="Times New Roman" panose="02020603050405020304" pitchFamily="18" charset="0"/>
                <a:cs typeface="Times New Roman" panose="02020603050405020304" pitchFamily="18" charset="0"/>
              </a:rPr>
              <a:t>Collapse of intra-CMEA trade;</a:t>
            </a:r>
          </a:p>
          <a:p>
            <a:pPr marL="800100" lvl="1" algn="just">
              <a:lnSpc>
                <a:spcPct val="90000"/>
              </a:lnSpc>
            </a:pPr>
            <a:r>
              <a:rPr lang="en-US" sz="1700" dirty="0">
                <a:latin typeface="Times New Roman" panose="02020603050405020304" pitchFamily="18" charset="0"/>
                <a:cs typeface="Times New Roman" panose="02020603050405020304" pitchFamily="18" charset="0"/>
              </a:rPr>
              <a:t>Social and monetary union of Eastern and Western Germany;</a:t>
            </a:r>
          </a:p>
          <a:p>
            <a:pPr marL="800100" lvl="1" algn="just">
              <a:lnSpc>
                <a:spcPct val="90000"/>
              </a:lnSpc>
            </a:pPr>
            <a:r>
              <a:rPr lang="en-US" sz="1700" dirty="0">
                <a:latin typeface="Times New Roman" panose="02020603050405020304" pitchFamily="18" charset="0"/>
                <a:cs typeface="Times New Roman" panose="02020603050405020304" pitchFamily="18" charset="0"/>
              </a:rPr>
              <a:t>Protectionist attitude of the EC.</a:t>
            </a:r>
          </a:p>
          <a:p>
            <a:pPr marL="400050" algn="just">
              <a:lnSpc>
                <a:spcPct val="90000"/>
              </a:lnSpc>
            </a:pPr>
            <a:r>
              <a:rPr lang="en-US" sz="1900" dirty="0">
                <a:latin typeface="Times New Roman" panose="02020603050405020304" pitchFamily="18" charset="0"/>
                <a:cs typeface="Times New Roman" panose="02020603050405020304" pitchFamily="18" charset="0"/>
              </a:rPr>
              <a:t>The trade surplus of 1990 turned into a trade deficit in 1991 (devaluation of the Zloty in 1991).</a:t>
            </a:r>
          </a:p>
          <a:p>
            <a:pPr marL="57150" indent="0" algn="just">
              <a:lnSpc>
                <a:spcPct val="90000"/>
              </a:lnSpc>
              <a:buNone/>
            </a:pPr>
            <a:endParaRPr lang="en-US" dirty="0">
              <a:latin typeface="Times New Roman" panose="02020603050405020304" pitchFamily="18" charset="0"/>
              <a:cs typeface="Times New Roman" panose="02020603050405020304" pitchFamily="18" charset="0"/>
            </a:endParaRPr>
          </a:p>
          <a:p>
            <a:pPr algn="just">
              <a:lnSpc>
                <a:spcPct val="9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555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6" name="Rectangle 2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38" name="Freeform: Shape 3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a:extLst>
              <a:ext uri="{FF2B5EF4-FFF2-40B4-BE49-F238E27FC236}">
                <a16:creationId xmlns:a16="http://schemas.microsoft.com/office/drawing/2014/main" id="{BEE33BC9-9B88-4644-93FC-A7CE967E8423}"/>
              </a:ext>
            </a:extLst>
          </p:cNvPr>
          <p:cNvSpPr>
            <a:spLocks noGrp="1"/>
          </p:cNvSpPr>
          <p:nvPr>
            <p:ph type="title"/>
          </p:nvPr>
        </p:nvSpPr>
        <p:spPr>
          <a:xfrm>
            <a:off x="1103312" y="452718"/>
            <a:ext cx="8030055" cy="1400530"/>
          </a:xfrm>
        </p:spPr>
        <p:txBody>
          <a:bodyPr anchor="ctr">
            <a:normAutofit/>
          </a:bodyPr>
          <a:lstStyle/>
          <a:p>
            <a:r>
              <a:rPr lang="en-US" dirty="0">
                <a:solidFill>
                  <a:srgbClr val="FFFFFF"/>
                </a:solidFill>
                <a:latin typeface="Times New Roman" panose="02020603050405020304" pitchFamily="18" charset="0"/>
                <a:cs typeface="Times New Roman" panose="02020603050405020304" pitchFamily="18" charset="0"/>
              </a:rPr>
              <a:t>5. TAX-BASED INCOME POLICY</a:t>
            </a:r>
          </a:p>
        </p:txBody>
      </p:sp>
      <p:sp>
        <p:nvSpPr>
          <p:cNvPr id="3" name="Segnaposto contenuto 2">
            <a:extLst>
              <a:ext uri="{FF2B5EF4-FFF2-40B4-BE49-F238E27FC236}">
                <a16:creationId xmlns:a16="http://schemas.microsoft.com/office/drawing/2014/main" id="{2D7FDE76-DC0B-482C-A86B-4026D468187E}"/>
              </a:ext>
            </a:extLst>
          </p:cNvPr>
          <p:cNvSpPr>
            <a:spLocks noGrp="1"/>
          </p:cNvSpPr>
          <p:nvPr>
            <p:ph idx="1"/>
          </p:nvPr>
        </p:nvSpPr>
        <p:spPr>
          <a:xfrm>
            <a:off x="1103312" y="2588000"/>
            <a:ext cx="8030055" cy="3817282"/>
          </a:xfrm>
        </p:spPr>
        <p:txBody>
          <a:bodyPr>
            <a:normAutofit fontScale="85000" lnSpcReduction="20000"/>
          </a:bodyPr>
          <a:lstStyle/>
          <a:p>
            <a:pPr marL="57150" indent="0" algn="just">
              <a:lnSpc>
                <a:spcPct val="90000"/>
              </a:lnSpc>
              <a:buNone/>
            </a:pPr>
            <a:endParaRPr lang="en-US" dirty="0">
              <a:latin typeface="Times New Roman" panose="02020603050405020304" pitchFamily="18" charset="0"/>
              <a:cs typeface="Times New Roman" panose="02020603050405020304" pitchFamily="18" charset="0"/>
            </a:endParaRPr>
          </a:p>
          <a:p>
            <a:pPr algn="just">
              <a:lnSpc>
                <a:spcPct val="90000"/>
              </a:lnSpc>
            </a:pPr>
            <a:r>
              <a:rPr lang="en-US" sz="1900" dirty="0">
                <a:latin typeface="Times New Roman" panose="02020603050405020304" pitchFamily="18" charset="0"/>
                <a:cs typeface="Times New Roman" panose="02020603050405020304" pitchFamily="18" charset="0"/>
              </a:rPr>
              <a:t>Percentage change in prices = %change in wages - %change in labor productivity:</a:t>
            </a:r>
          </a:p>
          <a:p>
            <a:pPr lvl="1" algn="just">
              <a:lnSpc>
                <a:spcPct val="90000"/>
              </a:lnSpc>
            </a:pPr>
            <a:r>
              <a:rPr lang="en-US" dirty="0">
                <a:latin typeface="Times New Roman" panose="02020603050405020304" pitchFamily="18" charset="0"/>
                <a:cs typeface="Times New Roman" panose="02020603050405020304" pitchFamily="18" charset="0"/>
              </a:rPr>
              <a:t>If the percentage change in wages does not exceed the percentage change in labor productivity, prices  are stable;</a:t>
            </a:r>
          </a:p>
          <a:p>
            <a:pPr lvl="1" algn="just">
              <a:lnSpc>
                <a:spcPct val="90000"/>
              </a:lnSpc>
            </a:pPr>
            <a:r>
              <a:rPr lang="en-US" dirty="0">
                <a:latin typeface="Times New Roman" panose="02020603050405020304" pitchFamily="18" charset="0"/>
                <a:cs typeface="Times New Roman" panose="02020603050405020304" pitchFamily="18" charset="0"/>
              </a:rPr>
              <a:t>If  wages grow less than labor productivity, prices fall.</a:t>
            </a:r>
            <a:endParaRPr lang="en-US" sz="2100" dirty="0">
              <a:latin typeface="Times New Roman" panose="02020603050405020304" pitchFamily="18" charset="0"/>
              <a:cs typeface="Times New Roman" panose="02020603050405020304" pitchFamily="18" charset="0"/>
            </a:endParaRPr>
          </a:p>
          <a:p>
            <a:pPr algn="just">
              <a:lnSpc>
                <a:spcPct val="90000"/>
              </a:lnSpc>
            </a:pPr>
            <a:r>
              <a:rPr lang="en-US" sz="1900" dirty="0">
                <a:latin typeface="Times New Roman" panose="02020603050405020304" pitchFamily="18" charset="0"/>
                <a:cs typeface="Times New Roman" panose="02020603050405020304" pitchFamily="18" charset="0"/>
              </a:rPr>
              <a:t>Very rigid norms:</a:t>
            </a:r>
          </a:p>
          <a:p>
            <a:pPr lvl="1" algn="just">
              <a:lnSpc>
                <a:spcPct val="90000"/>
              </a:lnSpc>
            </a:pPr>
            <a:r>
              <a:rPr lang="en-US" dirty="0">
                <a:latin typeface="Times New Roman" panose="02020603050405020304" pitchFamily="18" charset="0"/>
                <a:cs typeface="Times New Roman" panose="02020603050405020304" pitchFamily="18" charset="0"/>
              </a:rPr>
              <a:t>Restrictive monetary policy would not be enough to cut the link between inflation and wage growth in the Poland of 1989.</a:t>
            </a:r>
          </a:p>
          <a:p>
            <a:pPr marL="457200" lvl="1" indent="0" algn="ctr">
              <a:lnSpc>
                <a:spcPct val="90000"/>
              </a:lnSpc>
              <a:buNone/>
            </a:pPr>
            <a:r>
              <a:rPr lang="en-US" sz="2100" b="1" u="sng" dirty="0">
                <a:latin typeface="Times New Roman" panose="02020603050405020304" pitchFamily="18" charset="0"/>
                <a:cs typeface="Times New Roman" panose="02020603050405020304" pitchFamily="18" charset="0"/>
              </a:rPr>
              <a:t>HOWEVER:</a:t>
            </a:r>
          </a:p>
          <a:p>
            <a:pPr lvl="1" algn="just">
              <a:lnSpc>
                <a:spcPct val="90000"/>
              </a:lnSpc>
            </a:pPr>
            <a:r>
              <a:rPr lang="en-US" dirty="0">
                <a:latin typeface="Times New Roman" panose="02020603050405020304" pitchFamily="18" charset="0"/>
                <a:cs typeface="Times New Roman" panose="02020603050405020304" pitchFamily="18" charset="0"/>
              </a:rPr>
              <a:t>First half of 1990: most firms were nowhere near the maximum permissible wage growth;</a:t>
            </a:r>
          </a:p>
          <a:p>
            <a:pPr lvl="1" algn="just">
              <a:lnSpc>
                <a:spcPct val="90000"/>
              </a:lnSpc>
            </a:pPr>
            <a:r>
              <a:rPr lang="en-US" dirty="0">
                <a:latin typeface="Times New Roman" panose="02020603050405020304" pitchFamily="18" charset="0"/>
                <a:cs typeface="Times New Roman" panose="02020603050405020304" pitchFamily="18" charset="0"/>
              </a:rPr>
              <a:t>Second half of 1990: the liquidity position of most SOEs improved; many of them reached the ceiling in November and December;</a:t>
            </a:r>
          </a:p>
          <a:p>
            <a:pPr lvl="1" algn="just">
              <a:lnSpc>
                <a:spcPct val="90000"/>
              </a:lnSpc>
            </a:pPr>
            <a:r>
              <a:rPr lang="en-US" dirty="0">
                <a:latin typeface="Times New Roman" panose="02020603050405020304" pitchFamily="18" charset="0"/>
                <a:cs typeface="Times New Roman" panose="02020603050405020304" pitchFamily="18" charset="0"/>
              </a:rPr>
              <a:t>1991: the collapse of CMEA supplies from the Soviet Union, had to be paid in hard currency: it was impossible to grant wage increases.</a:t>
            </a:r>
          </a:p>
        </p:txBody>
      </p:sp>
    </p:spTree>
    <p:extLst>
      <p:ext uri="{BB962C8B-B14F-4D97-AF65-F5344CB8AC3E}">
        <p14:creationId xmlns:p14="http://schemas.microsoft.com/office/powerpoint/2010/main" val="41891399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05E5-6698-4C8E-92A9-7A74494CA918}"/>
              </a:ext>
            </a:extLst>
          </p:cNvPr>
          <p:cNvSpPr>
            <a:spLocks noGrp="1"/>
          </p:cNvSpPr>
          <p:nvPr>
            <p:ph type="title"/>
          </p:nvPr>
        </p:nvSpPr>
        <p:spPr>
          <a:xfrm>
            <a:off x="484214" y="276448"/>
            <a:ext cx="5513830" cy="1339702"/>
          </a:xfrm>
        </p:spPr>
        <p:txBody>
          <a:bodyPr>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II - STRUCTURAL ADJUSTMENTS</a:t>
            </a:r>
          </a:p>
        </p:txBody>
      </p:sp>
      <p:sp>
        <p:nvSpPr>
          <p:cNvPr id="92" name="Rectangle 91">
            <a:extLst>
              <a:ext uri="{FF2B5EF4-FFF2-40B4-BE49-F238E27FC236}">
                <a16:creationId xmlns:a16="http://schemas.microsoft.com/office/drawing/2014/main" id="{B7371CF8-B54E-42D4-AD67-269537A3B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24">
            <a:extLst>
              <a:ext uri="{FF2B5EF4-FFF2-40B4-BE49-F238E27FC236}">
                <a16:creationId xmlns:a16="http://schemas.microsoft.com/office/drawing/2014/main" id="{83B509E1-9B27-4885-A0B4-440257033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CF40EF5-2216-4152-8A57-D355ED297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Segnaposto contenuto 2">
            <a:extLst>
              <a:ext uri="{FF2B5EF4-FFF2-40B4-BE49-F238E27FC236}">
                <a16:creationId xmlns:a16="http://schemas.microsoft.com/office/drawing/2014/main" id="{548602AB-DD2B-4F91-A3ED-523E863160F4}"/>
              </a:ext>
            </a:extLst>
          </p:cNvPr>
          <p:cNvSpPr>
            <a:spLocks noGrp="1"/>
          </p:cNvSpPr>
          <p:nvPr>
            <p:ph idx="1"/>
          </p:nvPr>
        </p:nvSpPr>
        <p:spPr>
          <a:xfrm>
            <a:off x="484214" y="1743742"/>
            <a:ext cx="5124522" cy="4480078"/>
          </a:xfrm>
        </p:spPr>
        <p:txBody>
          <a:bodyPr>
            <a:noAutofit/>
          </a:bodyPr>
          <a:lstStyle/>
          <a:p>
            <a:pPr algn="just">
              <a:lnSpc>
                <a:spcPct val="9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Rapid privatization of SOEs;</a:t>
            </a:r>
          </a:p>
          <a:p>
            <a:pPr algn="just">
              <a:lnSpc>
                <a:spcPct val="9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Rapid reform of the tax system.</a:t>
            </a:r>
          </a:p>
          <a:p>
            <a:pPr algn="just">
              <a:lnSpc>
                <a:spcPct val="90000"/>
              </a:lnSpc>
              <a:buFont typeface="Wingdings" panose="05000000000000000000" pitchFamily="2" charset="2"/>
              <a:buChar char="Ø"/>
            </a:pPr>
            <a:endParaRPr lang="en-US" sz="1400" b="1" i="1" u="sng" dirty="0">
              <a:latin typeface="Times New Roman" panose="02020603050405020304" pitchFamily="18" charset="0"/>
              <a:cs typeface="Times New Roman" panose="02020603050405020304" pitchFamily="18" charset="0"/>
            </a:endParaRPr>
          </a:p>
          <a:p>
            <a:pPr marL="0" indent="0" algn="ctr">
              <a:lnSpc>
                <a:spcPct val="90000"/>
              </a:lnSpc>
              <a:buNone/>
            </a:pPr>
            <a:r>
              <a:rPr lang="en-US" sz="1400" b="1" i="1" u="sng" dirty="0">
                <a:latin typeface="Times New Roman" panose="02020603050405020304" pitchFamily="18" charset="0"/>
                <a:cs typeface="Times New Roman" panose="02020603050405020304" pitchFamily="18" charset="0"/>
              </a:rPr>
              <a:t>NOT REALISTIC</a:t>
            </a:r>
          </a:p>
          <a:p>
            <a:pPr algn="just">
              <a:lnSpc>
                <a:spcPct val="90000"/>
              </a:lnSpc>
              <a:buFont typeface="Wingdings" panose="05000000000000000000" pitchFamily="2" charset="2"/>
              <a:buChar char="Ø"/>
            </a:pPr>
            <a:endParaRPr lang="en-US" sz="14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Privatization of large enterprises was an extremely slow process:</a:t>
            </a:r>
          </a:p>
          <a:p>
            <a:pPr lvl="1" algn="just">
              <a:lnSpc>
                <a:spcPct val="9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Final law on large scale privatization had to wait until April 1993.</a:t>
            </a:r>
          </a:p>
          <a:p>
            <a:pPr algn="just">
              <a:lnSpc>
                <a:spcPct val="90000"/>
              </a:lnSpc>
              <a:buFont typeface="Wingdings" panose="05000000000000000000" pitchFamily="2" charset="2"/>
              <a:buChar char="Ø"/>
            </a:pPr>
            <a:endParaRPr lang="en-US" sz="1300" dirty="0">
              <a:latin typeface="Times New Roman" panose="02020603050405020304" pitchFamily="18" charset="0"/>
              <a:cs typeface="Times New Roman" panose="02020603050405020304" pitchFamily="18" charset="0"/>
            </a:endParaRPr>
          </a:p>
        </p:txBody>
      </p:sp>
      <p:pic>
        <p:nvPicPr>
          <p:cNvPr id="4" name="Elemento grafico 3" descr="Ingranaggi">
            <a:extLst>
              <a:ext uri="{FF2B5EF4-FFF2-40B4-BE49-F238E27FC236}">
                <a16:creationId xmlns:a16="http://schemas.microsoft.com/office/drawing/2014/main" id="{BCD87468-2119-4A7B-A143-53B5525482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22475" y="834225"/>
            <a:ext cx="5040000" cy="5040000"/>
          </a:xfrm>
          <a:prstGeom prst="rect">
            <a:avLst/>
          </a:prstGeom>
        </p:spPr>
      </p:pic>
    </p:spTree>
    <p:extLst>
      <p:ext uri="{BB962C8B-B14F-4D97-AF65-F5344CB8AC3E}">
        <p14:creationId xmlns:p14="http://schemas.microsoft.com/office/powerpoint/2010/main" val="3033406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xEl>
                                              <p:pRg st="1" end="1"/>
                                            </p:txEl>
                                          </p:spTgt>
                                        </p:tgtEl>
                                        <p:attrNameLst>
                                          <p:attrName>style.visibility</p:attrName>
                                        </p:attrNameLst>
                                      </p:cBhvr>
                                      <p:to>
                                        <p:strVal val="visible"/>
                                      </p:to>
                                    </p:set>
                                    <p:animEffect transition="in" filter="fade">
                                      <p:cBhvr>
                                        <p:cTn id="15" dur="500"/>
                                        <p:tgtEl>
                                          <p:spTgt spid="5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xEl>
                                              <p:pRg st="3" end="3"/>
                                            </p:txEl>
                                          </p:spTgt>
                                        </p:tgtEl>
                                        <p:attrNameLst>
                                          <p:attrName>style.visibility</p:attrName>
                                        </p:attrNameLst>
                                      </p:cBhvr>
                                      <p:to>
                                        <p:strVal val="visible"/>
                                      </p:to>
                                    </p:set>
                                    <p:animEffect transition="in" filter="fade">
                                      <p:cBhvr>
                                        <p:cTn id="19" dur="500"/>
                                        <p:tgtEl>
                                          <p:spTgt spid="56">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
                                            <p:txEl>
                                              <p:pRg st="5" end="5"/>
                                            </p:txEl>
                                          </p:spTgt>
                                        </p:tgtEl>
                                        <p:attrNameLst>
                                          <p:attrName>style.visibility</p:attrName>
                                        </p:attrNameLst>
                                      </p:cBhvr>
                                      <p:to>
                                        <p:strVal val="visible"/>
                                      </p:to>
                                    </p:set>
                                    <p:animEffect transition="in" filter="fade">
                                      <p:cBhvr>
                                        <p:cTn id="23" dur="500"/>
                                        <p:tgtEl>
                                          <p:spTgt spid="56">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
                                            <p:txEl>
                                              <p:pRg st="6" end="6"/>
                                            </p:txEl>
                                          </p:spTgt>
                                        </p:tgtEl>
                                        <p:attrNameLst>
                                          <p:attrName>style.visibility</p:attrName>
                                        </p:attrNameLst>
                                      </p:cBhvr>
                                      <p:to>
                                        <p:strVal val="visible"/>
                                      </p:to>
                                    </p:set>
                                    <p:animEffect transition="in" filter="fade">
                                      <p:cBhvr>
                                        <p:cTn id="26" dur="500"/>
                                        <p:tgtEl>
                                          <p:spTgt spid="56">
                                            <p:txEl>
                                              <p:pRg st="6" end="6"/>
                                            </p:txEl>
                                          </p:spTgt>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750" fill="hold"/>
                                        <p:tgtEl>
                                          <p:spTgt spid="4"/>
                                        </p:tgtEl>
                                        <p:attrNameLst>
                                          <p:attrName>ppt_w</p:attrName>
                                        </p:attrNameLst>
                                      </p:cBhvr>
                                      <p:tavLst>
                                        <p:tav tm="0">
                                          <p:val>
                                            <p:fltVal val="0"/>
                                          </p:val>
                                        </p:tav>
                                        <p:tav tm="100000">
                                          <p:val>
                                            <p:strVal val="#ppt_w"/>
                                          </p:val>
                                        </p:tav>
                                      </p:tavLst>
                                    </p:anim>
                                    <p:anim calcmode="lin" valueType="num">
                                      <p:cBhvr>
                                        <p:cTn id="31" dur="750" fill="hold"/>
                                        <p:tgtEl>
                                          <p:spTgt spid="4"/>
                                        </p:tgtEl>
                                        <p:attrNameLst>
                                          <p:attrName>ppt_h</p:attrName>
                                        </p:attrNameLst>
                                      </p:cBhvr>
                                      <p:tavLst>
                                        <p:tav tm="0">
                                          <p:val>
                                            <p:fltVal val="0"/>
                                          </p:val>
                                        </p:tav>
                                        <p:tav tm="100000">
                                          <p:val>
                                            <p:strVal val="#ppt_h"/>
                                          </p:val>
                                        </p:tav>
                                      </p:tavLst>
                                    </p:anim>
                                    <p:animEffect transition="in" filter="fade">
                                      <p:cBhvr>
                                        <p:cTn id="3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05E5-6698-4C8E-92A9-7A74494CA918}"/>
              </a:ext>
            </a:extLst>
          </p:cNvPr>
          <p:cNvSpPr>
            <a:spLocks noGrp="1"/>
          </p:cNvSpPr>
          <p:nvPr>
            <p:ph type="title"/>
          </p:nvPr>
        </p:nvSpPr>
        <p:spPr>
          <a:xfrm>
            <a:off x="244549" y="276448"/>
            <a:ext cx="5753495" cy="1339702"/>
          </a:xfrm>
        </p:spPr>
        <p:txBody>
          <a:bodyPr>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III – FOREIGN ECONOMIC ASSISTANCE</a:t>
            </a:r>
          </a:p>
        </p:txBody>
      </p:sp>
      <p:sp>
        <p:nvSpPr>
          <p:cNvPr id="92" name="Rectangle 91">
            <a:extLst>
              <a:ext uri="{FF2B5EF4-FFF2-40B4-BE49-F238E27FC236}">
                <a16:creationId xmlns:a16="http://schemas.microsoft.com/office/drawing/2014/main" id="{B7371CF8-B54E-42D4-AD67-269537A3B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24">
            <a:extLst>
              <a:ext uri="{FF2B5EF4-FFF2-40B4-BE49-F238E27FC236}">
                <a16:creationId xmlns:a16="http://schemas.microsoft.com/office/drawing/2014/main" id="{83B509E1-9B27-4885-A0B4-440257033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CF40EF5-2216-4152-8A57-D355ED297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Segnaposto contenuto 2">
            <a:extLst>
              <a:ext uri="{FF2B5EF4-FFF2-40B4-BE49-F238E27FC236}">
                <a16:creationId xmlns:a16="http://schemas.microsoft.com/office/drawing/2014/main" id="{548602AB-DD2B-4F91-A3ED-523E863160F4}"/>
              </a:ext>
            </a:extLst>
          </p:cNvPr>
          <p:cNvSpPr>
            <a:spLocks noGrp="1"/>
          </p:cNvSpPr>
          <p:nvPr>
            <p:ph idx="1"/>
          </p:nvPr>
        </p:nvSpPr>
        <p:spPr>
          <a:xfrm>
            <a:off x="484214" y="1743742"/>
            <a:ext cx="5124522" cy="4480078"/>
          </a:xfrm>
        </p:spPr>
        <p:txBody>
          <a:bodyPr>
            <a:noAutofit/>
          </a:bodyPr>
          <a:lstStyle/>
          <a:p>
            <a:pPr marL="0" indent="0" algn="just">
              <a:lnSpc>
                <a:spcPct val="90000"/>
              </a:lnSpc>
              <a:buNone/>
            </a:pPr>
            <a:r>
              <a:rPr lang="en-US" dirty="0">
                <a:latin typeface="Times New Roman" panose="02020603050405020304" pitchFamily="18" charset="0"/>
                <a:cs typeface="Times New Roman" panose="02020603050405020304" pitchFamily="18" charset="0"/>
              </a:rPr>
              <a:t>Two pillars:</a:t>
            </a:r>
          </a:p>
          <a:p>
            <a:pPr marL="0" indent="0" algn="just">
              <a:lnSpc>
                <a:spcPct val="90000"/>
              </a:lnSpc>
              <a:buNone/>
            </a:pPr>
            <a:endParaRPr lang="en-US"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2 billions fund by IMF and the OECD countries;</a:t>
            </a:r>
          </a:p>
          <a:p>
            <a:pPr algn="just">
              <a:lnSpc>
                <a:spcPct val="9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write-off of part of Poland’s external debt.</a:t>
            </a:r>
          </a:p>
          <a:p>
            <a:pPr algn="just">
              <a:lnSpc>
                <a:spcPct val="90000"/>
              </a:lnSpc>
              <a:buFont typeface="Wingdings" panose="05000000000000000000" pitchFamily="2" charset="2"/>
              <a:buChar char="Ø"/>
            </a:pPr>
            <a:endParaRPr lang="en-US" sz="1300" dirty="0">
              <a:latin typeface="Times New Roman" panose="02020603050405020304" pitchFamily="18" charset="0"/>
              <a:cs typeface="Times New Roman" panose="02020603050405020304" pitchFamily="18" charset="0"/>
            </a:endParaRPr>
          </a:p>
        </p:txBody>
      </p:sp>
      <p:pic>
        <p:nvPicPr>
          <p:cNvPr id="4" name="Elemento grafico 3" descr="Stretta di mano">
            <a:extLst>
              <a:ext uri="{FF2B5EF4-FFF2-40B4-BE49-F238E27FC236}">
                <a16:creationId xmlns:a16="http://schemas.microsoft.com/office/drawing/2014/main" id="{9EF5F0C2-D409-4C4B-87B7-E026AA0BE4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2475" y="1269000"/>
            <a:ext cx="4320000" cy="4320000"/>
          </a:xfrm>
          <a:prstGeom prst="rect">
            <a:avLst/>
          </a:prstGeom>
        </p:spPr>
      </p:pic>
    </p:spTree>
    <p:extLst>
      <p:ext uri="{BB962C8B-B14F-4D97-AF65-F5344CB8AC3E}">
        <p14:creationId xmlns:p14="http://schemas.microsoft.com/office/powerpoint/2010/main" val="189175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animEffect transition="in" filter="fade">
                                      <p:cBhvr>
                                        <p:cTn id="15" dur="500"/>
                                        <p:tgtEl>
                                          <p:spTgt spid="5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xEl>
                                              <p:pRg st="3" end="3"/>
                                            </p:txEl>
                                          </p:spTgt>
                                        </p:tgtEl>
                                        <p:attrNameLst>
                                          <p:attrName>style.visibility</p:attrName>
                                        </p:attrNameLst>
                                      </p:cBhvr>
                                      <p:to>
                                        <p:strVal val="visible"/>
                                      </p:to>
                                    </p:set>
                                    <p:animEffect transition="in" filter="fade">
                                      <p:cBhvr>
                                        <p:cTn id="19" dur="500"/>
                                        <p:tgtEl>
                                          <p:spTgt spid="56">
                                            <p:txEl>
                                              <p:pRg st="3" end="3"/>
                                            </p:txEl>
                                          </p:spTgt>
                                        </p:tgtEl>
                                      </p:cBhvr>
                                    </p:animEffect>
                                  </p:childTnLst>
                                </p:cTn>
                              </p:par>
                            </p:childTnLst>
                          </p:cTn>
                        </p:par>
                        <p:par>
                          <p:cTn id="20" fill="hold">
                            <p:stCondLst>
                              <p:cond delay="2000"/>
                            </p:stCondLst>
                            <p:childTnLst>
                              <p:par>
                                <p:cTn id="21" presetID="45"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500"/>
                                        <p:tgtEl>
                                          <p:spTgt spid="4"/>
                                        </p:tgtEl>
                                      </p:cBhvr>
                                    </p:animEffect>
                                    <p:anim calcmode="lin" valueType="num">
                                      <p:cBhvr>
                                        <p:cTn id="24" dur="1500" fill="hold"/>
                                        <p:tgtEl>
                                          <p:spTgt spid="4"/>
                                        </p:tgtEl>
                                        <p:attrNameLst>
                                          <p:attrName>ppt_w</p:attrName>
                                        </p:attrNameLst>
                                      </p:cBhvr>
                                      <p:tavLst>
                                        <p:tav tm="0" fmla="#ppt_w*sin(2.5*pi*$)">
                                          <p:val>
                                            <p:fltVal val="0"/>
                                          </p:val>
                                        </p:tav>
                                        <p:tav tm="100000">
                                          <p:val>
                                            <p:fltVal val="1"/>
                                          </p:val>
                                        </p:tav>
                                      </p:tavLst>
                                    </p:anim>
                                    <p:anim calcmode="lin" valueType="num">
                                      <p:cBhvr>
                                        <p:cTn id="25" dur="1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6" name="Rectangle 2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38" name="Freeform: Shape 3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a:extLst>
              <a:ext uri="{FF2B5EF4-FFF2-40B4-BE49-F238E27FC236}">
                <a16:creationId xmlns:a16="http://schemas.microsoft.com/office/drawing/2014/main" id="{BEE33BC9-9B88-4644-93FC-A7CE967E8423}"/>
              </a:ext>
            </a:extLst>
          </p:cNvPr>
          <p:cNvSpPr>
            <a:spLocks noGrp="1"/>
          </p:cNvSpPr>
          <p:nvPr>
            <p:ph type="title"/>
          </p:nvPr>
        </p:nvSpPr>
        <p:spPr>
          <a:xfrm>
            <a:off x="733647" y="202019"/>
            <a:ext cx="9703747" cy="1651229"/>
          </a:xfrm>
        </p:spPr>
        <p:txBody>
          <a:bodyPr anchor="ctr">
            <a:normAutofit fontScale="90000"/>
          </a:bodyPr>
          <a:lstStyle/>
          <a:p>
            <a:r>
              <a:rPr lang="en-US" dirty="0">
                <a:solidFill>
                  <a:srgbClr val="FFFFFF"/>
                </a:solidFill>
                <a:latin typeface="Times New Roman" panose="02020603050405020304" pitchFamily="18" charset="0"/>
                <a:cs typeface="Times New Roman" panose="02020603050405020304" pitchFamily="18" charset="0"/>
              </a:rPr>
              <a:t>THE REFORM PROGRAM AND THE BEHAVIOR OF NEW PRIVATE FIRMS AND SOES</a:t>
            </a:r>
          </a:p>
        </p:txBody>
      </p:sp>
      <p:sp>
        <p:nvSpPr>
          <p:cNvPr id="3" name="Segnaposto contenuto 2">
            <a:extLst>
              <a:ext uri="{FF2B5EF4-FFF2-40B4-BE49-F238E27FC236}">
                <a16:creationId xmlns:a16="http://schemas.microsoft.com/office/drawing/2014/main" id="{2D7FDE76-DC0B-482C-A86B-4026D468187E}"/>
              </a:ext>
            </a:extLst>
          </p:cNvPr>
          <p:cNvSpPr>
            <a:spLocks noGrp="1"/>
          </p:cNvSpPr>
          <p:nvPr>
            <p:ph idx="1"/>
          </p:nvPr>
        </p:nvSpPr>
        <p:spPr>
          <a:xfrm>
            <a:off x="786107" y="2587999"/>
            <a:ext cx="9651287" cy="3817282"/>
          </a:xfrm>
        </p:spPr>
        <p:txBody>
          <a:bodyPr>
            <a:normAutofit/>
          </a:bodyPr>
          <a:lstStyle/>
          <a:p>
            <a:pPr algn="just">
              <a:lnSpc>
                <a:spcPct val="90000"/>
              </a:lnSpc>
            </a:pPr>
            <a:r>
              <a:rPr lang="en-US" dirty="0">
                <a:latin typeface="Times New Roman" panose="02020603050405020304" pitchFamily="18" charset="0"/>
                <a:cs typeface="Times New Roman" panose="02020603050405020304" pitchFamily="18" charset="0"/>
              </a:rPr>
              <a:t>No need for microeconomic reforms:</a:t>
            </a:r>
          </a:p>
          <a:p>
            <a:pPr lvl="1" algn="just">
              <a:lnSpc>
                <a:spcPct val="90000"/>
              </a:lnSpc>
            </a:pPr>
            <a:r>
              <a:rPr lang="en-US" dirty="0">
                <a:latin typeface="Times New Roman" panose="02020603050405020304" pitchFamily="18" charset="0"/>
                <a:cs typeface="Times New Roman" panose="02020603050405020304" pitchFamily="18" charset="0"/>
              </a:rPr>
              <a:t>Macroeconomic policies (slashing of subsidies, allowing bankruptcy and positive real      interest rates) would produce the right incentives for managers.	</a:t>
            </a:r>
          </a:p>
          <a:p>
            <a:pPr algn="just">
              <a:lnSpc>
                <a:spcPct val="90000"/>
              </a:lnSpc>
            </a:pPr>
            <a:r>
              <a:rPr lang="en-US" dirty="0">
                <a:latin typeface="Times New Roman" panose="02020603050405020304" pitchFamily="18" charset="0"/>
                <a:cs typeface="Times New Roman" panose="02020603050405020304" pitchFamily="18" charset="0"/>
              </a:rPr>
              <a:t>The new private sector:</a:t>
            </a:r>
          </a:p>
          <a:p>
            <a:pPr lvl="1" algn="just">
              <a:lnSpc>
                <a:spcPct val="90000"/>
              </a:lnSpc>
            </a:pPr>
            <a:r>
              <a:rPr lang="en-US" dirty="0">
                <a:latin typeface="Times New Roman" panose="02020603050405020304" pitchFamily="18" charset="0"/>
                <a:cs typeface="Times New Roman" panose="02020603050405020304" pitchFamily="18" charset="0"/>
              </a:rPr>
              <a:t>Dynamic in terms of job creation;</a:t>
            </a:r>
          </a:p>
          <a:p>
            <a:pPr lvl="1" algn="just">
              <a:lnSpc>
                <a:spcPct val="90000"/>
              </a:lnSpc>
            </a:pPr>
            <a:r>
              <a:rPr lang="en-US" dirty="0">
                <a:latin typeface="Times New Roman" panose="02020603050405020304" pitchFamily="18" charset="0"/>
                <a:cs typeface="Times New Roman" panose="02020603050405020304" pitchFamily="18" charset="0"/>
              </a:rPr>
              <a:t>Higher net employment growth rate than SOEs and privatized firms;</a:t>
            </a:r>
          </a:p>
          <a:p>
            <a:pPr algn="just">
              <a:lnSpc>
                <a:spcPct val="90000"/>
              </a:lnSpc>
            </a:pPr>
            <a:r>
              <a:rPr lang="en-US" dirty="0">
                <a:latin typeface="Times New Roman" panose="02020603050405020304" pitchFamily="18" charset="0"/>
                <a:cs typeface="Times New Roman" panose="02020603050405020304" pitchFamily="18" charset="0"/>
              </a:rPr>
              <a:t>“Shock Therapy” (January 1990):</a:t>
            </a:r>
          </a:p>
          <a:p>
            <a:pPr lvl="1" algn="just">
              <a:lnSpc>
                <a:spcPct val="90000"/>
              </a:lnSpc>
            </a:pPr>
            <a:r>
              <a:rPr lang="en-US" dirty="0">
                <a:latin typeface="Times New Roman" panose="02020603050405020304" pitchFamily="18" charset="0"/>
                <a:cs typeface="Times New Roman" panose="02020603050405020304" pitchFamily="18" charset="0"/>
              </a:rPr>
              <a:t>Liberalization of imports;</a:t>
            </a:r>
          </a:p>
          <a:p>
            <a:pPr lvl="1" algn="just">
              <a:lnSpc>
                <a:spcPct val="90000"/>
              </a:lnSpc>
            </a:pPr>
            <a:r>
              <a:rPr lang="en-US" dirty="0">
                <a:latin typeface="Times New Roman" panose="02020603050405020304" pitchFamily="18" charset="0"/>
                <a:cs typeface="Times New Roman" panose="02020603050405020304" pitchFamily="18" charset="0"/>
              </a:rPr>
              <a:t>Establishment of current account convertibility.</a:t>
            </a:r>
          </a:p>
          <a:p>
            <a:pPr algn="just">
              <a:lnSpc>
                <a:spcPct val="9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2575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05E5-6698-4C8E-92A9-7A74494CA918}"/>
              </a:ext>
            </a:extLst>
          </p:cNvPr>
          <p:cNvSpPr>
            <a:spLocks noGrp="1"/>
          </p:cNvSpPr>
          <p:nvPr>
            <p:ph type="title"/>
          </p:nvPr>
        </p:nvSpPr>
        <p:spPr>
          <a:xfrm>
            <a:off x="648929" y="629267"/>
            <a:ext cx="4944152" cy="907024"/>
          </a:xfrm>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INTRODUCTION</a:t>
            </a:r>
          </a:p>
        </p:txBody>
      </p:sp>
      <p:sp>
        <p:nvSpPr>
          <p:cNvPr id="56" name="Segnaposto contenuto 2">
            <a:extLst>
              <a:ext uri="{FF2B5EF4-FFF2-40B4-BE49-F238E27FC236}">
                <a16:creationId xmlns:a16="http://schemas.microsoft.com/office/drawing/2014/main" id="{548602AB-DD2B-4F91-A3ED-523E863160F4}"/>
              </a:ext>
            </a:extLst>
          </p:cNvPr>
          <p:cNvSpPr>
            <a:spLocks noGrp="1"/>
          </p:cNvSpPr>
          <p:nvPr>
            <p:ph idx="1"/>
          </p:nvPr>
        </p:nvSpPr>
        <p:spPr>
          <a:xfrm>
            <a:off x="484214" y="1536290"/>
            <a:ext cx="5124522" cy="4572962"/>
          </a:xfrm>
        </p:spPr>
        <p:txBody>
          <a:bodyPr>
            <a:normAutofit/>
          </a:bodyPr>
          <a:lstStyle/>
          <a:p>
            <a:pPr algn="just"/>
            <a:r>
              <a:rPr lang="en-US" sz="1800" dirty="0">
                <a:latin typeface="Times New Roman" panose="02020603050405020304" pitchFamily="18" charset="0"/>
                <a:cs typeface="Times New Roman" panose="02020603050405020304" pitchFamily="18" charset="0"/>
              </a:rPr>
              <a:t>January 1</a:t>
            </a:r>
            <a:r>
              <a:rPr lang="en-US" sz="1800" baseline="30000" dirty="0">
                <a:latin typeface="Times New Roman" panose="02020603050405020304" pitchFamily="18" charset="0"/>
                <a:cs typeface="Times New Roman" panose="02020603050405020304" pitchFamily="18" charset="0"/>
              </a:rPr>
              <a:t>st</a:t>
            </a:r>
            <a:r>
              <a:rPr lang="en-US" sz="1800" dirty="0">
                <a:latin typeface="Times New Roman" panose="02020603050405020304" pitchFamily="18" charset="0"/>
                <a:cs typeface="Times New Roman" panose="02020603050405020304" pitchFamily="18" charset="0"/>
              </a:rPr>
              <a:t>, 1990: Prime Minister Tadeusz Mazowiecki embarked on an ambitious program of economic reform, spearheaded by the group of economists around Leszek Balcerowicz, with the aim to start the transition from a centrally planned to a market-oriented economy. </a:t>
            </a:r>
          </a:p>
          <a:p>
            <a:pPr algn="just"/>
            <a:r>
              <a:rPr lang="en-US" sz="1800" dirty="0">
                <a:latin typeface="Times New Roman" panose="02020603050405020304" pitchFamily="18" charset="0"/>
                <a:cs typeface="Times New Roman" panose="02020603050405020304" pitchFamily="18" charset="0"/>
              </a:rPr>
              <a:t>The initial conditions for this reform effort were very disadvantageous: </a:t>
            </a:r>
          </a:p>
          <a:p>
            <a:pPr lvl="1" algn="just"/>
            <a:r>
              <a:rPr lang="en-US" sz="1400" dirty="0">
                <a:latin typeface="Times New Roman" panose="02020603050405020304" pitchFamily="18" charset="0"/>
                <a:cs typeface="Times New Roman" panose="02020603050405020304" pitchFamily="18" charset="0"/>
              </a:rPr>
              <a:t>inflationary bouts close to hyperinflation</a:t>
            </a:r>
          </a:p>
          <a:p>
            <a:pPr lvl="1" algn="just"/>
            <a:r>
              <a:rPr lang="en-US" sz="1400" dirty="0">
                <a:latin typeface="Times New Roman" panose="02020603050405020304" pitchFamily="18" charset="0"/>
                <a:cs typeface="Times New Roman" panose="02020603050405020304" pitchFamily="18" charset="0"/>
              </a:rPr>
              <a:t>the “dollarization” of the Polish economy was in an advanced state</a:t>
            </a:r>
          </a:p>
          <a:p>
            <a:pPr lvl="1" algn="just"/>
            <a:r>
              <a:rPr lang="en-US" sz="1400" dirty="0">
                <a:latin typeface="Times New Roman" panose="02020603050405020304" pitchFamily="18" charset="0"/>
                <a:cs typeface="Times New Roman" panose="02020603050405020304" pitchFamily="18" charset="0"/>
              </a:rPr>
              <a:t>the Gini coefficients of earnings and income were very close to each other. </a:t>
            </a:r>
          </a:p>
        </p:txBody>
      </p:sp>
      <p:sp>
        <p:nvSpPr>
          <p:cNvPr id="85" name="Rectangle 78">
            <a:extLst>
              <a:ext uri="{FF2B5EF4-FFF2-40B4-BE49-F238E27FC236}">
                <a16:creationId xmlns:a16="http://schemas.microsoft.com/office/drawing/2014/main" id="{F9A68B8C-67C4-4784-9441-B95339A4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ounded Rectangle 9">
            <a:extLst>
              <a:ext uri="{FF2B5EF4-FFF2-40B4-BE49-F238E27FC236}">
                <a16:creationId xmlns:a16="http://schemas.microsoft.com/office/drawing/2014/main" id="{6DFB8680-9A26-4A4C-A832-04A775617A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Elemento grafico 32" descr="Testa con ingranaggi">
            <a:extLst>
              <a:ext uri="{FF2B5EF4-FFF2-40B4-BE49-F238E27FC236}">
                <a16:creationId xmlns:a16="http://schemas.microsoft.com/office/drawing/2014/main" id="{1F3E9386-0893-4952-B0BD-06020AD0FE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0689" y="1272230"/>
            <a:ext cx="4163991" cy="4163991"/>
          </a:xfrm>
          <a:prstGeom prst="rect">
            <a:avLst/>
          </a:prstGeom>
        </p:spPr>
      </p:pic>
      <p:sp>
        <p:nvSpPr>
          <p:cNvPr id="87" name="Rectangle 82">
            <a:extLst>
              <a:ext uri="{FF2B5EF4-FFF2-40B4-BE49-F238E27FC236}">
                <a16:creationId xmlns:a16="http://schemas.microsoft.com/office/drawing/2014/main" id="{A8CDC55A-4A43-4322-8EAD-FDBBC0B61F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11533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p:cTn id="10" dur="750" fill="hold"/>
                                        <p:tgtEl>
                                          <p:spTgt spid="33"/>
                                        </p:tgtEl>
                                        <p:attrNameLst>
                                          <p:attrName>ppt_w</p:attrName>
                                        </p:attrNameLst>
                                      </p:cBhvr>
                                      <p:tavLst>
                                        <p:tav tm="0">
                                          <p:val>
                                            <p:fltVal val="0"/>
                                          </p:val>
                                        </p:tav>
                                        <p:tav tm="100000">
                                          <p:val>
                                            <p:strVal val="#ppt_w"/>
                                          </p:val>
                                        </p:tav>
                                      </p:tavLst>
                                    </p:anim>
                                    <p:anim calcmode="lin" valueType="num">
                                      <p:cBhvr>
                                        <p:cTn id="11" dur="750" fill="hold"/>
                                        <p:tgtEl>
                                          <p:spTgt spid="33"/>
                                        </p:tgtEl>
                                        <p:attrNameLst>
                                          <p:attrName>ppt_h</p:attrName>
                                        </p:attrNameLst>
                                      </p:cBhvr>
                                      <p:tavLst>
                                        <p:tav tm="0">
                                          <p:val>
                                            <p:fltVal val="0"/>
                                          </p:val>
                                        </p:tav>
                                        <p:tav tm="100000">
                                          <p:val>
                                            <p:strVal val="#ppt_h"/>
                                          </p:val>
                                        </p:tav>
                                      </p:tavLst>
                                    </p:anim>
                                    <p:animEffect transition="in" filter="fade">
                                      <p:cBhvr>
                                        <p:cTn id="12" dur="750"/>
                                        <p:tgtEl>
                                          <p:spTgt spid="33"/>
                                        </p:tgtEl>
                                      </p:cBhvr>
                                    </p:animEffect>
                                  </p:childTnLst>
                                </p:cTn>
                              </p:par>
                            </p:childTnLst>
                          </p:cTn>
                        </p:par>
                        <p:par>
                          <p:cTn id="13" fill="hold">
                            <p:stCondLst>
                              <p:cond delay="750"/>
                            </p:stCondLst>
                            <p:childTnLst>
                              <p:par>
                                <p:cTn id="14" presetID="10" presetClass="entr" presetSubtype="0" fill="hold" nodeType="afterEffect">
                                  <p:stCondLst>
                                    <p:cond delay="0"/>
                                  </p:stCondLst>
                                  <p:childTnLst>
                                    <p:set>
                                      <p:cBhvr>
                                        <p:cTn id="15" dur="1" fill="hold">
                                          <p:stCondLst>
                                            <p:cond delay="0"/>
                                          </p:stCondLst>
                                        </p:cTn>
                                        <p:tgtEl>
                                          <p:spTgt spid="56">
                                            <p:txEl>
                                              <p:pRg st="0" end="0"/>
                                            </p:txEl>
                                          </p:spTgt>
                                        </p:tgtEl>
                                        <p:attrNameLst>
                                          <p:attrName>style.visibility</p:attrName>
                                        </p:attrNameLst>
                                      </p:cBhvr>
                                      <p:to>
                                        <p:strVal val="visible"/>
                                      </p:to>
                                    </p:set>
                                    <p:animEffect transition="in" filter="fade">
                                      <p:cBhvr>
                                        <p:cTn id="16" dur="500"/>
                                        <p:tgtEl>
                                          <p:spTgt spid="56">
                                            <p:txEl>
                                              <p:pRg st="0" end="0"/>
                                            </p:txEl>
                                          </p:spTgt>
                                        </p:tgtEl>
                                      </p:cBhvr>
                                    </p:animEffect>
                                  </p:childTnLst>
                                </p:cTn>
                              </p:par>
                            </p:childTnLst>
                          </p:cTn>
                        </p:par>
                        <p:par>
                          <p:cTn id="17" fill="hold">
                            <p:stCondLst>
                              <p:cond delay="1250"/>
                            </p:stCondLst>
                            <p:childTnLst>
                              <p:par>
                                <p:cTn id="18" presetID="10" presetClass="entr" presetSubtype="0" fill="hold" nodeType="afterEffect">
                                  <p:stCondLst>
                                    <p:cond delay="0"/>
                                  </p:stCondLst>
                                  <p:childTnLst>
                                    <p:set>
                                      <p:cBhvr>
                                        <p:cTn id="19" dur="1" fill="hold">
                                          <p:stCondLst>
                                            <p:cond delay="0"/>
                                          </p:stCondLst>
                                        </p:cTn>
                                        <p:tgtEl>
                                          <p:spTgt spid="56">
                                            <p:txEl>
                                              <p:pRg st="1" end="1"/>
                                            </p:txEl>
                                          </p:spTgt>
                                        </p:tgtEl>
                                        <p:attrNameLst>
                                          <p:attrName>style.visibility</p:attrName>
                                        </p:attrNameLst>
                                      </p:cBhvr>
                                      <p:to>
                                        <p:strVal val="visible"/>
                                      </p:to>
                                    </p:set>
                                    <p:animEffect transition="in" filter="fade">
                                      <p:cBhvr>
                                        <p:cTn id="20" dur="500"/>
                                        <p:tgtEl>
                                          <p:spTgt spid="56">
                                            <p:txEl>
                                              <p:pRg st="1" end="1"/>
                                            </p:txEl>
                                          </p:spTgt>
                                        </p:tgtEl>
                                      </p:cBhvr>
                                    </p:animEffect>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56">
                                            <p:txEl>
                                              <p:pRg st="2" end="2"/>
                                            </p:txEl>
                                          </p:spTgt>
                                        </p:tgtEl>
                                        <p:attrNameLst>
                                          <p:attrName>style.visibility</p:attrName>
                                        </p:attrNameLst>
                                      </p:cBhvr>
                                      <p:to>
                                        <p:strVal val="visible"/>
                                      </p:to>
                                    </p:set>
                                    <p:animEffect transition="in" filter="fade">
                                      <p:cBhvr>
                                        <p:cTn id="24" dur="500"/>
                                        <p:tgtEl>
                                          <p:spTgt spid="56">
                                            <p:txEl>
                                              <p:pRg st="2" end="2"/>
                                            </p:txEl>
                                          </p:spTgt>
                                        </p:tgtEl>
                                      </p:cBhvr>
                                    </p:animEffect>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56">
                                            <p:txEl>
                                              <p:pRg st="3" end="3"/>
                                            </p:txEl>
                                          </p:spTgt>
                                        </p:tgtEl>
                                        <p:attrNameLst>
                                          <p:attrName>style.visibility</p:attrName>
                                        </p:attrNameLst>
                                      </p:cBhvr>
                                      <p:to>
                                        <p:strVal val="visible"/>
                                      </p:to>
                                    </p:set>
                                    <p:animEffect transition="in" filter="fade">
                                      <p:cBhvr>
                                        <p:cTn id="28" dur="500"/>
                                        <p:tgtEl>
                                          <p:spTgt spid="56">
                                            <p:txEl>
                                              <p:pRg st="3" end="3"/>
                                            </p:txEl>
                                          </p:spTgt>
                                        </p:tgtEl>
                                      </p:cBhvr>
                                    </p:animEffect>
                                  </p:childTnLst>
                                </p:cTn>
                              </p:par>
                            </p:childTnLst>
                          </p:cTn>
                        </p:par>
                        <p:par>
                          <p:cTn id="29" fill="hold">
                            <p:stCondLst>
                              <p:cond delay="2750"/>
                            </p:stCondLst>
                            <p:childTnLst>
                              <p:par>
                                <p:cTn id="30" presetID="10" presetClass="entr" presetSubtype="0" fill="hold" nodeType="afterEffect">
                                  <p:stCondLst>
                                    <p:cond delay="0"/>
                                  </p:stCondLst>
                                  <p:childTnLst>
                                    <p:set>
                                      <p:cBhvr>
                                        <p:cTn id="31" dur="1" fill="hold">
                                          <p:stCondLst>
                                            <p:cond delay="0"/>
                                          </p:stCondLst>
                                        </p:cTn>
                                        <p:tgtEl>
                                          <p:spTgt spid="56">
                                            <p:txEl>
                                              <p:pRg st="4" end="4"/>
                                            </p:txEl>
                                          </p:spTgt>
                                        </p:tgtEl>
                                        <p:attrNameLst>
                                          <p:attrName>style.visibility</p:attrName>
                                        </p:attrNameLst>
                                      </p:cBhvr>
                                      <p:to>
                                        <p:strVal val="visible"/>
                                      </p:to>
                                    </p:set>
                                    <p:animEffect transition="in" filter="fade">
                                      <p:cBhvr>
                                        <p:cTn id="32" dur="500"/>
                                        <p:tgtEl>
                                          <p:spTgt spid="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6" name="Rectangle 2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38" name="Freeform: Shape 3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a:extLst>
              <a:ext uri="{FF2B5EF4-FFF2-40B4-BE49-F238E27FC236}">
                <a16:creationId xmlns:a16="http://schemas.microsoft.com/office/drawing/2014/main" id="{BEE33BC9-9B88-4644-93FC-A7CE967E8423}"/>
              </a:ext>
            </a:extLst>
          </p:cNvPr>
          <p:cNvSpPr>
            <a:spLocks noGrp="1"/>
          </p:cNvSpPr>
          <p:nvPr>
            <p:ph type="title"/>
          </p:nvPr>
        </p:nvSpPr>
        <p:spPr>
          <a:xfrm>
            <a:off x="733647" y="202019"/>
            <a:ext cx="9703747" cy="1651229"/>
          </a:xfrm>
        </p:spPr>
        <p:txBody>
          <a:bodyPr anchor="ctr">
            <a:normAutofit/>
          </a:bodyPr>
          <a:lstStyle/>
          <a:p>
            <a:r>
              <a:rPr lang="en-US" dirty="0">
                <a:solidFill>
                  <a:srgbClr val="FFFFFF"/>
                </a:solidFill>
                <a:latin typeface="Times New Roman" panose="02020603050405020304" pitchFamily="18" charset="0"/>
                <a:cs typeface="Times New Roman" panose="02020603050405020304" pitchFamily="18" charset="0"/>
              </a:rPr>
              <a:t>SOEs</a:t>
            </a:r>
          </a:p>
        </p:txBody>
      </p:sp>
      <p:sp>
        <p:nvSpPr>
          <p:cNvPr id="3" name="Segnaposto contenuto 2">
            <a:extLst>
              <a:ext uri="{FF2B5EF4-FFF2-40B4-BE49-F238E27FC236}">
                <a16:creationId xmlns:a16="http://schemas.microsoft.com/office/drawing/2014/main" id="{2D7FDE76-DC0B-482C-A86B-4026D468187E}"/>
              </a:ext>
            </a:extLst>
          </p:cNvPr>
          <p:cNvSpPr>
            <a:spLocks noGrp="1"/>
          </p:cNvSpPr>
          <p:nvPr>
            <p:ph idx="1"/>
          </p:nvPr>
        </p:nvSpPr>
        <p:spPr>
          <a:xfrm>
            <a:off x="733648" y="2587999"/>
            <a:ext cx="9703746" cy="3817282"/>
          </a:xfrm>
        </p:spPr>
        <p:txBody>
          <a:bodyPr>
            <a:normAutofit lnSpcReduction="10000"/>
          </a:bodyPr>
          <a:lstStyle/>
          <a:p>
            <a:pPr algn="just">
              <a:lnSpc>
                <a:spcPct val="90000"/>
              </a:lnSpc>
              <a:buClr>
                <a:srgbClr val="B31166">
                  <a:lumMod val="60000"/>
                  <a:lumOff val="40000"/>
                </a:srgbClr>
              </a:buClr>
            </a:pPr>
            <a:r>
              <a:rPr lang="en-US" sz="2200" b="1" dirty="0">
                <a:solidFill>
                  <a:prstClr val="black"/>
                </a:solidFill>
                <a:latin typeface="Times New Roman" panose="02020603050405020304" pitchFamily="18" charset="0"/>
                <a:cs typeface="Times New Roman" panose="02020603050405020304" pitchFamily="18" charset="0"/>
              </a:rPr>
              <a:t>Commercialization</a:t>
            </a:r>
            <a:r>
              <a:rPr lang="en-US" sz="2200" dirty="0">
                <a:solidFill>
                  <a:prstClr val="black"/>
                </a:solidFill>
                <a:latin typeface="Times New Roman" panose="02020603050405020304" pitchFamily="18" charset="0"/>
                <a:cs typeface="Times New Roman" panose="02020603050405020304" pitchFamily="18" charset="0"/>
              </a:rPr>
              <a:t> (corporate governance differences):</a:t>
            </a:r>
          </a:p>
          <a:p>
            <a:pPr lvl="1" algn="just">
              <a:lnSpc>
                <a:spcPct val="90000"/>
              </a:lnSpc>
              <a:buClr>
                <a:srgbClr val="B31166">
                  <a:lumMod val="60000"/>
                  <a:lumOff val="40000"/>
                </a:srgbClr>
              </a:buClr>
              <a:buFont typeface="Arial"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Power shifted to managers.</a:t>
            </a:r>
          </a:p>
          <a:p>
            <a:pPr algn="just">
              <a:lnSpc>
                <a:spcPct val="90000"/>
              </a:lnSpc>
              <a:buClr>
                <a:srgbClr val="B31166">
                  <a:lumMod val="60000"/>
                  <a:lumOff val="40000"/>
                </a:srgbClr>
              </a:buClr>
            </a:pPr>
            <a:r>
              <a:rPr lang="en-US" sz="2200" dirty="0">
                <a:solidFill>
                  <a:prstClr val="black"/>
                </a:solidFill>
                <a:latin typeface="Times New Roman" panose="02020603050405020304" pitchFamily="18" charset="0"/>
                <a:cs typeface="Times New Roman" panose="02020603050405020304" pitchFamily="18" charset="0"/>
              </a:rPr>
              <a:t>The “Shock Therapy” rigid framework:</a:t>
            </a:r>
          </a:p>
          <a:p>
            <a:pPr lvl="1" algn="just">
              <a:lnSpc>
                <a:spcPct val="90000"/>
              </a:lnSpc>
              <a:buClr>
                <a:srgbClr val="B31166">
                  <a:lumMod val="60000"/>
                  <a:lumOff val="40000"/>
                </a:srgbClr>
              </a:buClr>
              <a:buFont typeface="Arial" pitchFamily="34" charset="0"/>
              <a:buChar char="•"/>
            </a:pPr>
            <a:r>
              <a:rPr lang="en-US" sz="2000" dirty="0">
                <a:solidFill>
                  <a:prstClr val="black"/>
                </a:solidFill>
                <a:latin typeface="Times New Roman" panose="02020603050405020304" pitchFamily="18" charset="0"/>
                <a:cs typeface="Times New Roman" panose="02020603050405020304" pitchFamily="18" charset="0"/>
              </a:rPr>
              <a:t>No bailout policy.</a:t>
            </a:r>
          </a:p>
          <a:p>
            <a:pPr algn="just">
              <a:lnSpc>
                <a:spcPct val="90000"/>
              </a:lnSpc>
              <a:buClr>
                <a:srgbClr val="B31166">
                  <a:lumMod val="60000"/>
                  <a:lumOff val="40000"/>
                </a:srgbClr>
              </a:buClr>
            </a:pPr>
            <a:r>
              <a:rPr lang="en-US" sz="2200" dirty="0">
                <a:solidFill>
                  <a:prstClr val="black"/>
                </a:solidFill>
                <a:latin typeface="Times New Roman" panose="02020603050405020304" pitchFamily="18" charset="0"/>
                <a:cs typeface="Times New Roman" panose="02020603050405020304" pitchFamily="18" charset="0"/>
              </a:rPr>
              <a:t>Heterogeneity within SOEs performances:</a:t>
            </a:r>
          </a:p>
          <a:p>
            <a:pPr lvl="1" algn="just">
              <a:lnSpc>
                <a:spcPct val="90000"/>
              </a:lnSpc>
              <a:buClr>
                <a:srgbClr val="B31166">
                  <a:lumMod val="60000"/>
                  <a:lumOff val="40000"/>
                </a:srgbClr>
              </a:buClr>
              <a:buFont typeface="Arial" pitchFamily="34" charset="0"/>
              <a:buChar char="•"/>
            </a:pPr>
            <a:r>
              <a:rPr lang="en-US" sz="2000" dirty="0">
                <a:solidFill>
                  <a:prstClr val="black"/>
                </a:solidFill>
                <a:latin typeface="Times New Roman" panose="02020603050405020304" pitchFamily="18" charset="0"/>
                <a:cs typeface="Times New Roman" panose="02020603050405020304" pitchFamily="18" charset="0"/>
              </a:rPr>
              <a:t>Market forces had an impact on firms: better initial conditions – superior performances.</a:t>
            </a:r>
          </a:p>
          <a:p>
            <a:pPr algn="just">
              <a:lnSpc>
                <a:spcPct val="90000"/>
              </a:lnSpc>
              <a:buClr>
                <a:srgbClr val="B31166">
                  <a:lumMod val="60000"/>
                  <a:lumOff val="40000"/>
                </a:srgbClr>
              </a:buClr>
            </a:pPr>
            <a:r>
              <a:rPr lang="en-US" sz="2200" b="1" u="sng" dirty="0">
                <a:solidFill>
                  <a:prstClr val="black"/>
                </a:solidFill>
                <a:latin typeface="Times New Roman" panose="02020603050405020304" pitchFamily="18" charset="0"/>
                <a:cs typeface="Times New Roman" panose="02020603050405020304" pitchFamily="18" charset="0"/>
              </a:rPr>
              <a:t>Macroeconomic stabilization did influence microeconomic behavior</a:t>
            </a:r>
            <a:r>
              <a:rPr lang="en-US" sz="2200" b="1" dirty="0">
                <a:solidFill>
                  <a:prstClr val="black"/>
                </a:solidFill>
                <a:latin typeface="Times New Roman" panose="02020603050405020304" pitchFamily="18" charset="0"/>
                <a:cs typeface="Times New Roman" panose="02020603050405020304" pitchFamily="18" charset="0"/>
              </a:rPr>
              <a:t>:</a:t>
            </a:r>
          </a:p>
          <a:p>
            <a:pPr lvl="1" algn="just">
              <a:lnSpc>
                <a:spcPct val="90000"/>
              </a:lnSpc>
              <a:buClr>
                <a:srgbClr val="B31166">
                  <a:lumMod val="60000"/>
                  <a:lumOff val="40000"/>
                </a:srgbClr>
              </a:buClr>
              <a:buFont typeface="Arial" pitchFamily="34" charset="0"/>
              <a:buChar char="•"/>
            </a:pPr>
            <a:r>
              <a:rPr lang="en-US" sz="2000" dirty="0">
                <a:solidFill>
                  <a:prstClr val="black"/>
                </a:solidFill>
                <a:latin typeface="Times New Roman" panose="02020603050405020304" pitchFamily="18" charset="0"/>
                <a:cs typeface="Times New Roman" panose="02020603050405020304" pitchFamily="18" charset="0"/>
              </a:rPr>
              <a:t>the growth of GDP that we see in 1992 is linked to the growth of production in industry. This growth occurred because of the entry and the expansion of new firms but also because many of the SOEs had improved their performance dramatically.</a:t>
            </a:r>
          </a:p>
          <a:p>
            <a:pPr algn="just">
              <a:lnSpc>
                <a:spcPct val="9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5770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05E5-6698-4C8E-92A9-7A74494CA918}"/>
              </a:ext>
            </a:extLst>
          </p:cNvPr>
          <p:cNvSpPr>
            <a:spLocks noGrp="1"/>
          </p:cNvSpPr>
          <p:nvPr>
            <p:ph type="title"/>
          </p:nvPr>
        </p:nvSpPr>
        <p:spPr>
          <a:xfrm>
            <a:off x="484214" y="276448"/>
            <a:ext cx="5513830" cy="1339702"/>
          </a:xfrm>
        </p:spPr>
        <p:txBody>
          <a:bodyPr>
            <a:normAutofit/>
          </a:bodyPr>
          <a:lstStyle/>
          <a:p>
            <a:r>
              <a:rPr lang="en-US" sz="3600" dirty="0">
                <a:solidFill>
                  <a:schemeClr val="tx1"/>
                </a:solidFill>
                <a:latin typeface="Times New Roman" panose="02020603050405020304" pitchFamily="18" charset="0"/>
                <a:cs typeface="Times New Roman" panose="02020603050405020304" pitchFamily="18" charset="0"/>
              </a:rPr>
              <a:t>THE HEALTH CARE REFORM</a:t>
            </a:r>
          </a:p>
        </p:txBody>
      </p:sp>
      <p:sp>
        <p:nvSpPr>
          <p:cNvPr id="92" name="Rectangle 91">
            <a:extLst>
              <a:ext uri="{FF2B5EF4-FFF2-40B4-BE49-F238E27FC236}">
                <a16:creationId xmlns:a16="http://schemas.microsoft.com/office/drawing/2014/main" id="{B7371CF8-B54E-42D4-AD67-269537A3B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24">
            <a:extLst>
              <a:ext uri="{FF2B5EF4-FFF2-40B4-BE49-F238E27FC236}">
                <a16:creationId xmlns:a16="http://schemas.microsoft.com/office/drawing/2014/main" id="{83B509E1-9B27-4885-A0B4-440257033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CF40EF5-2216-4152-8A57-D355ED297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Segnaposto contenuto 2">
            <a:extLst>
              <a:ext uri="{FF2B5EF4-FFF2-40B4-BE49-F238E27FC236}">
                <a16:creationId xmlns:a16="http://schemas.microsoft.com/office/drawing/2014/main" id="{548602AB-DD2B-4F91-A3ED-523E863160F4}"/>
              </a:ext>
            </a:extLst>
          </p:cNvPr>
          <p:cNvSpPr>
            <a:spLocks noGrp="1"/>
          </p:cNvSpPr>
          <p:nvPr>
            <p:ph idx="1"/>
          </p:nvPr>
        </p:nvSpPr>
        <p:spPr>
          <a:xfrm>
            <a:off x="484213" y="1743742"/>
            <a:ext cx="5321163" cy="4480078"/>
          </a:xfrm>
        </p:spPr>
        <p:txBody>
          <a:bodyPr>
            <a:noAutofit/>
          </a:bodyPr>
          <a:lstStyle/>
          <a:p>
            <a:pPr marL="0" lvl="0" indent="0" algn="just">
              <a:lnSpc>
                <a:spcPct val="90000"/>
              </a:lnSpc>
              <a:buClr>
                <a:srgbClr val="B31166">
                  <a:lumMod val="60000"/>
                  <a:lumOff val="40000"/>
                </a:srgbClr>
              </a:buClr>
              <a:buNone/>
            </a:pPr>
            <a:r>
              <a:rPr lang="en-US" sz="2400" dirty="0">
                <a:latin typeface="Times New Roman" panose="02020603050405020304" pitchFamily="18" charset="0"/>
                <a:cs typeface="Times New Roman" panose="02020603050405020304" pitchFamily="18" charset="0"/>
              </a:rPr>
              <a:t>Three aspects:</a:t>
            </a:r>
          </a:p>
          <a:p>
            <a:pPr marL="457200" indent="-457200" algn="just">
              <a:lnSpc>
                <a:spcPct val="90000"/>
              </a:lnSpc>
              <a:buClr>
                <a:srgbClr val="B31166">
                  <a:lumMod val="60000"/>
                  <a:lumOff val="40000"/>
                </a:srgbClr>
              </a:buClr>
              <a:buFont typeface="+mj-lt"/>
              <a:buAutoNum type="arabicPeriod"/>
            </a:pPr>
            <a:r>
              <a:rPr lang="en-US" dirty="0">
                <a:latin typeface="Times New Roman" panose="02020603050405020304" pitchFamily="18" charset="0"/>
                <a:cs typeface="Times New Roman" panose="02020603050405020304" pitchFamily="18" charset="0"/>
              </a:rPr>
              <a:t>Financing methods</a:t>
            </a:r>
            <a:r>
              <a:rPr lang="en-US" sz="2200" dirty="0">
                <a:latin typeface="Times New Roman" panose="02020603050405020304" pitchFamily="18" charset="0"/>
                <a:cs typeface="Times New Roman" panose="02020603050405020304" pitchFamily="18" charset="0"/>
              </a:rPr>
              <a:t>: </a:t>
            </a:r>
          </a:p>
          <a:p>
            <a:pPr marL="857250" lvl="1" indent="-457200" algn="just">
              <a:lnSpc>
                <a:spcPct val="90000"/>
              </a:lnSpc>
              <a:buClr>
                <a:srgbClr val="B31166">
                  <a:lumMod val="60000"/>
                  <a:lumOff val="40000"/>
                </a:srgbClr>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German model; some services provided by the state, others were not;</a:t>
            </a:r>
          </a:p>
          <a:p>
            <a:pPr marL="457200" indent="-457200" algn="just">
              <a:lnSpc>
                <a:spcPct val="90000"/>
              </a:lnSpc>
              <a:buClr>
                <a:srgbClr val="B31166">
                  <a:lumMod val="60000"/>
                  <a:lumOff val="40000"/>
                </a:srgbClr>
              </a:buClr>
              <a:buFont typeface="+mj-lt"/>
              <a:buAutoNum type="arabicPeriod"/>
            </a:pPr>
            <a:r>
              <a:rPr lang="en-US" dirty="0">
                <a:latin typeface="Times New Roman" panose="02020603050405020304" pitchFamily="18" charset="0"/>
                <a:cs typeface="Times New Roman" panose="02020603050405020304" pitchFamily="18" charset="0"/>
              </a:rPr>
              <a:t>Decentralization of health administration: </a:t>
            </a:r>
          </a:p>
          <a:p>
            <a:pPr marL="857250" lvl="1" indent="-457200" algn="just">
              <a:lnSpc>
                <a:spcPct val="90000"/>
              </a:lnSpc>
              <a:buClr>
                <a:srgbClr val="B31166">
                  <a:lumMod val="60000"/>
                  <a:lumOff val="40000"/>
                </a:srgbClr>
              </a:buClr>
              <a:buFont typeface="Arial" pitchFamily="34" charset="0"/>
              <a:buChar char="•"/>
            </a:pPr>
            <a:r>
              <a:rPr lang="en-US" dirty="0">
                <a:latin typeface="Times New Roman" panose="02020603050405020304" pitchFamily="18" charset="0"/>
                <a:cs typeface="Times New Roman" panose="02020603050405020304" pitchFamily="18" charset="0"/>
              </a:rPr>
              <a:t>At the province (powiat) and regional (województwo) level;</a:t>
            </a:r>
          </a:p>
          <a:p>
            <a:pPr marL="457200" indent="-457200" algn="just">
              <a:lnSpc>
                <a:spcPct val="90000"/>
              </a:lnSpc>
              <a:buClr>
                <a:srgbClr val="B31166">
                  <a:lumMod val="60000"/>
                  <a:lumOff val="40000"/>
                </a:srgbClr>
              </a:buClr>
              <a:buFont typeface="+mj-lt"/>
              <a:buAutoNum type="arabicPeriod"/>
            </a:pPr>
            <a:r>
              <a:rPr lang="en-US" dirty="0">
                <a:latin typeface="Times New Roman" panose="02020603050405020304" pitchFamily="18" charset="0"/>
                <a:cs typeface="Times New Roman" panose="02020603050405020304" pitchFamily="18" charset="0"/>
              </a:rPr>
              <a:t>Independence of health care providers: </a:t>
            </a:r>
          </a:p>
          <a:p>
            <a:pPr marL="857250" lvl="1" indent="-457200" algn="just">
              <a:lnSpc>
                <a:spcPct val="90000"/>
              </a:lnSpc>
              <a:buClr>
                <a:srgbClr val="B31166">
                  <a:lumMod val="60000"/>
                  <a:lumOff val="40000"/>
                </a:srgbClr>
              </a:buClr>
              <a:buFont typeface="Arial" pitchFamily="34" charset="0"/>
              <a:buChar char="•"/>
            </a:pPr>
            <a:r>
              <a:rPr lang="en-US" dirty="0">
                <a:latin typeface="Times New Roman" panose="02020603050405020304" pitchFamily="18" charset="0"/>
                <a:cs typeface="Times New Roman" panose="02020603050405020304" pitchFamily="18" charset="0"/>
              </a:rPr>
              <a:t>They can decide their budget.</a:t>
            </a:r>
          </a:p>
          <a:p>
            <a:pPr algn="just">
              <a:lnSpc>
                <a:spcPct val="90000"/>
              </a:lnSpc>
              <a:buFont typeface="Wingdings" panose="05000000000000000000" pitchFamily="2" charset="2"/>
              <a:buChar char="Ø"/>
            </a:pPr>
            <a:endParaRPr lang="en-US" sz="1300" dirty="0">
              <a:latin typeface="Times New Roman" panose="02020603050405020304" pitchFamily="18" charset="0"/>
              <a:cs typeface="Times New Roman" panose="02020603050405020304" pitchFamily="18" charset="0"/>
            </a:endParaRPr>
          </a:p>
        </p:txBody>
      </p:sp>
      <p:pic>
        <p:nvPicPr>
          <p:cNvPr id="4" name="Elemento grafico 3" descr="Medicina">
            <a:extLst>
              <a:ext uri="{FF2B5EF4-FFF2-40B4-BE49-F238E27FC236}">
                <a16:creationId xmlns:a16="http://schemas.microsoft.com/office/drawing/2014/main" id="{3C4D8DF1-0D79-4742-AC30-01FDB04E94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2475" y="1089000"/>
            <a:ext cx="4680000" cy="4680000"/>
          </a:xfrm>
          <a:prstGeom prst="rect">
            <a:avLst/>
          </a:prstGeom>
        </p:spPr>
      </p:pic>
    </p:spTree>
    <p:extLst>
      <p:ext uri="{BB962C8B-B14F-4D97-AF65-F5344CB8AC3E}">
        <p14:creationId xmlns:p14="http://schemas.microsoft.com/office/powerpoint/2010/main" val="667474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xEl>
                                              <p:pRg st="1" end="1"/>
                                            </p:txEl>
                                          </p:spTgt>
                                        </p:tgtEl>
                                        <p:attrNameLst>
                                          <p:attrName>style.visibility</p:attrName>
                                        </p:attrNameLst>
                                      </p:cBhvr>
                                      <p:to>
                                        <p:strVal val="visible"/>
                                      </p:to>
                                    </p:set>
                                    <p:animEffect transition="in" filter="fade">
                                      <p:cBhvr>
                                        <p:cTn id="15" dur="500"/>
                                        <p:tgtEl>
                                          <p:spTgt spid="5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xEl>
                                              <p:pRg st="2" end="2"/>
                                            </p:txEl>
                                          </p:spTgt>
                                        </p:tgtEl>
                                        <p:attrNameLst>
                                          <p:attrName>style.visibility</p:attrName>
                                        </p:attrNameLst>
                                      </p:cBhvr>
                                      <p:to>
                                        <p:strVal val="visible"/>
                                      </p:to>
                                    </p:set>
                                    <p:animEffect transition="in" filter="fade">
                                      <p:cBhvr>
                                        <p:cTn id="19" dur="500"/>
                                        <p:tgtEl>
                                          <p:spTgt spid="5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
                                            <p:txEl>
                                              <p:pRg st="3" end="3"/>
                                            </p:txEl>
                                          </p:spTgt>
                                        </p:tgtEl>
                                        <p:attrNameLst>
                                          <p:attrName>style.visibility</p:attrName>
                                        </p:attrNameLst>
                                      </p:cBhvr>
                                      <p:to>
                                        <p:strVal val="visible"/>
                                      </p:to>
                                    </p:set>
                                    <p:animEffect transition="in" filter="fade">
                                      <p:cBhvr>
                                        <p:cTn id="23" dur="500"/>
                                        <p:tgtEl>
                                          <p:spTgt spid="5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
                                            <p:txEl>
                                              <p:pRg st="4" end="4"/>
                                            </p:txEl>
                                          </p:spTgt>
                                        </p:tgtEl>
                                        <p:attrNameLst>
                                          <p:attrName>style.visibility</p:attrName>
                                        </p:attrNameLst>
                                      </p:cBhvr>
                                      <p:to>
                                        <p:strVal val="visible"/>
                                      </p:to>
                                    </p:set>
                                    <p:animEffect transition="in" filter="fade">
                                      <p:cBhvr>
                                        <p:cTn id="27" dur="500"/>
                                        <p:tgtEl>
                                          <p:spTgt spid="56">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6">
                                            <p:txEl>
                                              <p:pRg st="5" end="5"/>
                                            </p:txEl>
                                          </p:spTgt>
                                        </p:tgtEl>
                                        <p:attrNameLst>
                                          <p:attrName>style.visibility</p:attrName>
                                        </p:attrNameLst>
                                      </p:cBhvr>
                                      <p:to>
                                        <p:strVal val="visible"/>
                                      </p:to>
                                    </p:set>
                                    <p:animEffect transition="in" filter="fade">
                                      <p:cBhvr>
                                        <p:cTn id="31" dur="500"/>
                                        <p:tgtEl>
                                          <p:spTgt spid="56">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6">
                                            <p:txEl>
                                              <p:pRg st="6" end="6"/>
                                            </p:txEl>
                                          </p:spTgt>
                                        </p:tgtEl>
                                        <p:attrNameLst>
                                          <p:attrName>style.visibility</p:attrName>
                                        </p:attrNameLst>
                                      </p:cBhvr>
                                      <p:to>
                                        <p:strVal val="visible"/>
                                      </p:to>
                                    </p:set>
                                    <p:animEffect transition="in" filter="fade">
                                      <p:cBhvr>
                                        <p:cTn id="35" dur="500"/>
                                        <p:tgtEl>
                                          <p:spTgt spid="56">
                                            <p:txEl>
                                              <p:pRg st="6" end="6"/>
                                            </p:txEl>
                                          </p:spTgt>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750" fill="hold"/>
                                        <p:tgtEl>
                                          <p:spTgt spid="4"/>
                                        </p:tgtEl>
                                        <p:attrNameLst>
                                          <p:attrName>ppt_w</p:attrName>
                                        </p:attrNameLst>
                                      </p:cBhvr>
                                      <p:tavLst>
                                        <p:tav tm="0">
                                          <p:val>
                                            <p:fltVal val="0"/>
                                          </p:val>
                                        </p:tav>
                                        <p:tav tm="100000">
                                          <p:val>
                                            <p:strVal val="#ppt_w"/>
                                          </p:val>
                                        </p:tav>
                                      </p:tavLst>
                                    </p:anim>
                                    <p:anim calcmode="lin" valueType="num">
                                      <p:cBhvr>
                                        <p:cTn id="40" dur="750" fill="hold"/>
                                        <p:tgtEl>
                                          <p:spTgt spid="4"/>
                                        </p:tgtEl>
                                        <p:attrNameLst>
                                          <p:attrName>ppt_h</p:attrName>
                                        </p:attrNameLst>
                                      </p:cBhvr>
                                      <p:tavLst>
                                        <p:tav tm="0">
                                          <p:val>
                                            <p:fltVal val="0"/>
                                          </p:val>
                                        </p:tav>
                                        <p:tav tm="100000">
                                          <p:val>
                                            <p:strVal val="#ppt_h"/>
                                          </p:val>
                                        </p:tav>
                                      </p:tavLst>
                                    </p:anim>
                                    <p:animEffect transition="in" filter="fade">
                                      <p:cBhvr>
                                        <p:cTn id="4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05E5-6698-4C8E-92A9-7A74494CA918}"/>
              </a:ext>
            </a:extLst>
          </p:cNvPr>
          <p:cNvSpPr>
            <a:spLocks noGrp="1"/>
          </p:cNvSpPr>
          <p:nvPr>
            <p:ph type="title"/>
          </p:nvPr>
        </p:nvSpPr>
        <p:spPr>
          <a:xfrm>
            <a:off x="484214" y="276448"/>
            <a:ext cx="5513830" cy="1339702"/>
          </a:xfrm>
        </p:spPr>
        <p:txBody>
          <a:bodyPr>
            <a:normAutofit/>
          </a:bodyPr>
          <a:lstStyle/>
          <a:p>
            <a:r>
              <a:rPr lang="en-US" sz="3600" dirty="0">
                <a:solidFill>
                  <a:schemeClr val="tx1"/>
                </a:solidFill>
                <a:latin typeface="Times New Roman" panose="02020603050405020304" pitchFamily="18" charset="0"/>
                <a:cs typeface="Times New Roman" panose="02020603050405020304" pitchFamily="18" charset="0"/>
              </a:rPr>
              <a:t>THE ADMINISTRATIVE REFORM</a:t>
            </a:r>
          </a:p>
        </p:txBody>
      </p:sp>
      <p:sp>
        <p:nvSpPr>
          <p:cNvPr id="92" name="Rectangle 91">
            <a:extLst>
              <a:ext uri="{FF2B5EF4-FFF2-40B4-BE49-F238E27FC236}">
                <a16:creationId xmlns:a16="http://schemas.microsoft.com/office/drawing/2014/main" id="{B7371CF8-B54E-42D4-AD67-269537A3B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24">
            <a:extLst>
              <a:ext uri="{FF2B5EF4-FFF2-40B4-BE49-F238E27FC236}">
                <a16:creationId xmlns:a16="http://schemas.microsoft.com/office/drawing/2014/main" id="{83B509E1-9B27-4885-A0B4-440257033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CF40EF5-2216-4152-8A57-D355ED297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Segnaposto contenuto 2">
            <a:extLst>
              <a:ext uri="{FF2B5EF4-FFF2-40B4-BE49-F238E27FC236}">
                <a16:creationId xmlns:a16="http://schemas.microsoft.com/office/drawing/2014/main" id="{548602AB-DD2B-4F91-A3ED-523E863160F4}"/>
              </a:ext>
            </a:extLst>
          </p:cNvPr>
          <p:cNvSpPr>
            <a:spLocks noGrp="1"/>
          </p:cNvSpPr>
          <p:nvPr>
            <p:ph idx="1"/>
          </p:nvPr>
        </p:nvSpPr>
        <p:spPr>
          <a:xfrm>
            <a:off x="484213" y="1743742"/>
            <a:ext cx="5321163" cy="4480078"/>
          </a:xfrm>
        </p:spPr>
        <p:txBody>
          <a:bodyPr>
            <a:noAutofit/>
          </a:bodyPr>
          <a:lstStyle/>
          <a:p>
            <a:pPr marL="0" indent="0" algn="just">
              <a:lnSpc>
                <a:spcPct val="90000"/>
              </a:lnSpc>
              <a:buNone/>
            </a:pPr>
            <a:r>
              <a:rPr lang="en-US" sz="2800" dirty="0">
                <a:latin typeface="Times New Roman" panose="02020603050405020304" pitchFamily="18" charset="0"/>
                <a:cs typeface="Times New Roman" panose="02020603050405020304" pitchFamily="18" charset="0"/>
              </a:rPr>
              <a:t>Three levels of administration:</a:t>
            </a:r>
          </a:p>
          <a:p>
            <a:pPr marL="457200" indent="-457200" algn="just">
              <a:lnSpc>
                <a:spcPct val="90000"/>
              </a:lnSpc>
              <a:buFont typeface="+mj-lt"/>
              <a:buAutoNum type="arabicPeriod"/>
            </a:pPr>
            <a:r>
              <a:rPr lang="en-US" dirty="0">
                <a:latin typeface="Times New Roman" panose="02020603050405020304" pitchFamily="18" charset="0"/>
                <a:cs typeface="Times New Roman" panose="02020603050405020304" pitchFamily="18" charset="0"/>
              </a:rPr>
              <a:t>The region (wojewódzstwoand)</a:t>
            </a:r>
          </a:p>
          <a:p>
            <a:pPr marL="857250" lvl="1" indent="-457200" algn="just">
              <a:lnSpc>
                <a:spcPct val="90000"/>
              </a:lnSpc>
              <a:buFont typeface="Arial" pitchFamily="34" charset="0"/>
              <a:buChar char="•"/>
            </a:pPr>
            <a:r>
              <a:rPr lang="en-US" dirty="0">
                <a:latin typeface="Times New Roman" panose="02020603050405020304" pitchFamily="18" charset="0"/>
                <a:cs typeface="Times New Roman" panose="02020603050405020304" pitchFamily="18" charset="0"/>
              </a:rPr>
              <a:t>Less and larger regions</a:t>
            </a:r>
            <a:r>
              <a:rPr lang="en-US" sz="2000" dirty="0">
                <a:latin typeface="Times New Roman" panose="02020603050405020304" pitchFamily="18" charset="0"/>
                <a:cs typeface="Times New Roman" panose="02020603050405020304" pitchFamily="18" charset="0"/>
              </a:rPr>
              <a:t>;</a:t>
            </a:r>
          </a:p>
          <a:p>
            <a:pPr marL="457200" indent="-457200" algn="just">
              <a:lnSpc>
                <a:spcPct val="90000"/>
              </a:lnSpc>
              <a:buFont typeface="+mj-lt"/>
              <a:buAutoNum type="arabicPeriod"/>
            </a:pPr>
            <a:r>
              <a:rPr lang="en-US" dirty="0">
                <a:latin typeface="Times New Roman" panose="02020603050405020304" pitchFamily="18" charset="0"/>
                <a:cs typeface="Times New Roman" panose="02020603050405020304" pitchFamily="18" charset="0"/>
              </a:rPr>
              <a:t>The province (powiat): </a:t>
            </a:r>
          </a:p>
          <a:p>
            <a:pPr marL="857250" lvl="1" indent="-457200" algn="just">
              <a:lnSpc>
                <a:spcPct val="90000"/>
              </a:lnSpc>
              <a:buFont typeface="Arial" pitchFamily="34" charset="0"/>
              <a:buChar char="•"/>
            </a:pPr>
            <a:r>
              <a:rPr lang="en-US" dirty="0">
                <a:latin typeface="Times New Roman" panose="02020603050405020304" pitchFamily="18" charset="0"/>
                <a:cs typeface="Times New Roman" panose="02020603050405020304" pitchFamily="18" charset="0"/>
              </a:rPr>
              <a:t>Strengthening of democratization process;</a:t>
            </a:r>
          </a:p>
          <a:p>
            <a:pPr marL="457200" indent="-457200" algn="just">
              <a:lnSpc>
                <a:spcPct val="90000"/>
              </a:lnSpc>
              <a:buFont typeface="+mj-lt"/>
              <a:buAutoNum type="arabicPeriod"/>
            </a:pPr>
            <a:r>
              <a:rPr lang="en-US" dirty="0">
                <a:latin typeface="Times New Roman" panose="02020603050405020304" pitchFamily="18" charset="0"/>
                <a:cs typeface="Times New Roman" panose="02020603050405020304" pitchFamily="18" charset="0"/>
              </a:rPr>
              <a:t>The commune (gmina):</a:t>
            </a:r>
          </a:p>
          <a:p>
            <a:pPr marL="857250" lvl="1" indent="-457200" algn="just">
              <a:lnSpc>
                <a:spcPct val="90000"/>
              </a:lnSpc>
              <a:buFont typeface="Arial" pitchFamily="34" charset="0"/>
              <a:buChar char="•"/>
            </a:pPr>
            <a:r>
              <a:rPr lang="en-US" dirty="0">
                <a:latin typeface="Times New Roman" panose="02020603050405020304" pitchFamily="18" charset="0"/>
                <a:cs typeface="Times New Roman" panose="02020603050405020304" pitchFamily="18" charset="0"/>
              </a:rPr>
              <a:t>Further democratization.</a:t>
            </a:r>
          </a:p>
          <a:p>
            <a:pPr algn="just">
              <a:lnSpc>
                <a:spcPct val="90000"/>
              </a:lnSpc>
              <a:buFont typeface="Wingdings" panose="05000000000000000000" pitchFamily="2" charset="2"/>
              <a:buChar char="Ø"/>
            </a:pPr>
            <a:endParaRPr lang="en-US" sz="1300" dirty="0">
              <a:latin typeface="Times New Roman" panose="02020603050405020304" pitchFamily="18" charset="0"/>
              <a:cs typeface="Times New Roman" panose="02020603050405020304" pitchFamily="18" charset="0"/>
            </a:endParaRPr>
          </a:p>
        </p:txBody>
      </p:sp>
      <p:pic>
        <p:nvPicPr>
          <p:cNvPr id="4" name="Elemento grafico 3" descr="Gerarchia">
            <a:extLst>
              <a:ext uri="{FF2B5EF4-FFF2-40B4-BE49-F238E27FC236}">
                <a16:creationId xmlns:a16="http://schemas.microsoft.com/office/drawing/2014/main" id="{07CD58A0-6061-44ED-B497-693A35F1DE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2475" y="946299"/>
            <a:ext cx="4320000" cy="4320000"/>
          </a:xfrm>
          <a:prstGeom prst="rect">
            <a:avLst/>
          </a:prstGeom>
        </p:spPr>
      </p:pic>
    </p:spTree>
    <p:extLst>
      <p:ext uri="{BB962C8B-B14F-4D97-AF65-F5344CB8AC3E}">
        <p14:creationId xmlns:p14="http://schemas.microsoft.com/office/powerpoint/2010/main" val="761244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xEl>
                                              <p:pRg st="1" end="1"/>
                                            </p:txEl>
                                          </p:spTgt>
                                        </p:tgtEl>
                                        <p:attrNameLst>
                                          <p:attrName>style.visibility</p:attrName>
                                        </p:attrNameLst>
                                      </p:cBhvr>
                                      <p:to>
                                        <p:strVal val="visible"/>
                                      </p:to>
                                    </p:set>
                                    <p:animEffect transition="in" filter="fade">
                                      <p:cBhvr>
                                        <p:cTn id="15" dur="500"/>
                                        <p:tgtEl>
                                          <p:spTgt spid="5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xEl>
                                              <p:pRg st="2" end="2"/>
                                            </p:txEl>
                                          </p:spTgt>
                                        </p:tgtEl>
                                        <p:attrNameLst>
                                          <p:attrName>style.visibility</p:attrName>
                                        </p:attrNameLst>
                                      </p:cBhvr>
                                      <p:to>
                                        <p:strVal val="visible"/>
                                      </p:to>
                                    </p:set>
                                    <p:animEffect transition="in" filter="fade">
                                      <p:cBhvr>
                                        <p:cTn id="19" dur="500"/>
                                        <p:tgtEl>
                                          <p:spTgt spid="5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
                                            <p:txEl>
                                              <p:pRg st="3" end="3"/>
                                            </p:txEl>
                                          </p:spTgt>
                                        </p:tgtEl>
                                        <p:attrNameLst>
                                          <p:attrName>style.visibility</p:attrName>
                                        </p:attrNameLst>
                                      </p:cBhvr>
                                      <p:to>
                                        <p:strVal val="visible"/>
                                      </p:to>
                                    </p:set>
                                    <p:animEffect transition="in" filter="fade">
                                      <p:cBhvr>
                                        <p:cTn id="23" dur="500"/>
                                        <p:tgtEl>
                                          <p:spTgt spid="5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
                                            <p:txEl>
                                              <p:pRg st="4" end="4"/>
                                            </p:txEl>
                                          </p:spTgt>
                                        </p:tgtEl>
                                        <p:attrNameLst>
                                          <p:attrName>style.visibility</p:attrName>
                                        </p:attrNameLst>
                                      </p:cBhvr>
                                      <p:to>
                                        <p:strVal val="visible"/>
                                      </p:to>
                                    </p:set>
                                    <p:animEffect transition="in" filter="fade">
                                      <p:cBhvr>
                                        <p:cTn id="27" dur="500"/>
                                        <p:tgtEl>
                                          <p:spTgt spid="56">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6">
                                            <p:txEl>
                                              <p:pRg st="5" end="5"/>
                                            </p:txEl>
                                          </p:spTgt>
                                        </p:tgtEl>
                                        <p:attrNameLst>
                                          <p:attrName>style.visibility</p:attrName>
                                        </p:attrNameLst>
                                      </p:cBhvr>
                                      <p:to>
                                        <p:strVal val="visible"/>
                                      </p:to>
                                    </p:set>
                                    <p:animEffect transition="in" filter="fade">
                                      <p:cBhvr>
                                        <p:cTn id="31" dur="500"/>
                                        <p:tgtEl>
                                          <p:spTgt spid="56">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6">
                                            <p:txEl>
                                              <p:pRg st="6" end="6"/>
                                            </p:txEl>
                                          </p:spTgt>
                                        </p:tgtEl>
                                        <p:attrNameLst>
                                          <p:attrName>style.visibility</p:attrName>
                                        </p:attrNameLst>
                                      </p:cBhvr>
                                      <p:to>
                                        <p:strVal val="visible"/>
                                      </p:to>
                                    </p:set>
                                    <p:animEffect transition="in" filter="fade">
                                      <p:cBhvr>
                                        <p:cTn id="35" dur="500"/>
                                        <p:tgtEl>
                                          <p:spTgt spid="56">
                                            <p:txEl>
                                              <p:pRg st="6" end="6"/>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05E5-6698-4C8E-92A9-7A74494CA918}"/>
              </a:ext>
            </a:extLst>
          </p:cNvPr>
          <p:cNvSpPr>
            <a:spLocks noGrp="1"/>
          </p:cNvSpPr>
          <p:nvPr>
            <p:ph type="title"/>
          </p:nvPr>
        </p:nvSpPr>
        <p:spPr>
          <a:xfrm>
            <a:off x="484214" y="276448"/>
            <a:ext cx="5513830" cy="1339702"/>
          </a:xfrm>
        </p:spPr>
        <p:txBody>
          <a:bodyPr>
            <a:normAutofit/>
          </a:bodyPr>
          <a:lstStyle/>
          <a:p>
            <a:r>
              <a:rPr lang="en-US" sz="3600" dirty="0">
                <a:solidFill>
                  <a:schemeClr val="tx1"/>
                </a:solidFill>
                <a:latin typeface="Times New Roman" panose="02020603050405020304" pitchFamily="18" charset="0"/>
                <a:cs typeface="Times New Roman" panose="02020603050405020304" pitchFamily="18" charset="0"/>
              </a:rPr>
              <a:t>THE EDUCATION REFORM</a:t>
            </a:r>
          </a:p>
        </p:txBody>
      </p:sp>
      <p:sp>
        <p:nvSpPr>
          <p:cNvPr id="92" name="Rectangle 91">
            <a:extLst>
              <a:ext uri="{FF2B5EF4-FFF2-40B4-BE49-F238E27FC236}">
                <a16:creationId xmlns:a16="http://schemas.microsoft.com/office/drawing/2014/main" id="{B7371CF8-B54E-42D4-AD67-269537A3B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24">
            <a:extLst>
              <a:ext uri="{FF2B5EF4-FFF2-40B4-BE49-F238E27FC236}">
                <a16:creationId xmlns:a16="http://schemas.microsoft.com/office/drawing/2014/main" id="{83B509E1-9B27-4885-A0B4-440257033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CF40EF5-2216-4152-8A57-D355ED297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Segnaposto contenuto 2">
            <a:extLst>
              <a:ext uri="{FF2B5EF4-FFF2-40B4-BE49-F238E27FC236}">
                <a16:creationId xmlns:a16="http://schemas.microsoft.com/office/drawing/2014/main" id="{548602AB-DD2B-4F91-A3ED-523E863160F4}"/>
              </a:ext>
            </a:extLst>
          </p:cNvPr>
          <p:cNvSpPr>
            <a:spLocks noGrp="1"/>
          </p:cNvSpPr>
          <p:nvPr>
            <p:ph idx="1"/>
          </p:nvPr>
        </p:nvSpPr>
        <p:spPr>
          <a:xfrm>
            <a:off x="484213" y="1743742"/>
            <a:ext cx="5321163" cy="4480078"/>
          </a:xfrm>
        </p:spPr>
        <p:txBody>
          <a:bodyPr>
            <a:noAutofit/>
          </a:bodyPr>
          <a:lstStyle/>
          <a:p>
            <a:pPr marL="57150" indent="0">
              <a:lnSpc>
                <a:spcPct val="90000"/>
              </a:lnSpc>
              <a:buNone/>
            </a:pPr>
            <a:r>
              <a:rPr lang="en-US" sz="2200" dirty="0">
                <a:latin typeface="Times New Roman" panose="02020603050405020304" pitchFamily="18" charset="0"/>
                <a:cs typeface="Times New Roman" panose="02020603050405020304" pitchFamily="18" charset="0"/>
              </a:rPr>
              <a:t>BEFORE: early tracking decision. </a:t>
            </a:r>
          </a:p>
          <a:p>
            <a:pPr marL="57150" indent="0">
              <a:lnSpc>
                <a:spcPct val="90000"/>
              </a:lnSpc>
              <a:buNone/>
            </a:pPr>
            <a:r>
              <a:rPr lang="en-US" sz="2200" dirty="0">
                <a:latin typeface="Times New Roman" panose="02020603050405020304" pitchFamily="18" charset="0"/>
                <a:cs typeface="Times New Roman" panose="02020603050405020304" pitchFamily="18" charset="0"/>
              </a:rPr>
              <a:t>AFTER:</a:t>
            </a:r>
          </a:p>
          <a:p>
            <a:pPr marL="457200" indent="-457200" algn="just">
              <a:lnSpc>
                <a:spcPct val="90000"/>
              </a:lnSpc>
              <a:buFont typeface="+mj-lt"/>
              <a:buAutoNum type="arabicPeriod"/>
            </a:pPr>
            <a:r>
              <a:rPr lang="en-US" dirty="0">
                <a:latin typeface="Times New Roman" panose="02020603050405020304" pitchFamily="18" charset="0"/>
                <a:cs typeface="Times New Roman" panose="02020603050405020304" pitchFamily="18" charset="0"/>
              </a:rPr>
              <a:t>6 years primary school;</a:t>
            </a:r>
          </a:p>
          <a:p>
            <a:pPr marL="457200" indent="-457200" algn="just">
              <a:lnSpc>
                <a:spcPct val="90000"/>
              </a:lnSpc>
              <a:buFont typeface="+mj-lt"/>
              <a:buAutoNum type="arabicPeriod"/>
            </a:pPr>
            <a:r>
              <a:rPr lang="en-US" dirty="0">
                <a:latin typeface="Times New Roman" panose="02020603050405020304" pitchFamily="18" charset="0"/>
                <a:cs typeface="Times New Roman" panose="02020603050405020304" pitchFamily="18" charset="0"/>
              </a:rPr>
              <a:t>3 years lower secondary school;</a:t>
            </a:r>
          </a:p>
          <a:p>
            <a:pPr marL="457200" indent="-457200" algn="just">
              <a:lnSpc>
                <a:spcPct val="90000"/>
              </a:lnSpc>
              <a:buFont typeface="+mj-lt"/>
              <a:buAutoNum type="arabicPeriod"/>
            </a:pPr>
            <a:r>
              <a:rPr lang="en-US" dirty="0">
                <a:latin typeface="Times New Roman" panose="02020603050405020304" pitchFamily="18" charset="0"/>
                <a:cs typeface="Times New Roman" panose="02020603050405020304" pitchFamily="18" charset="0"/>
              </a:rPr>
              <a:t>Tracking Decision:</a:t>
            </a:r>
          </a:p>
          <a:p>
            <a:pPr marL="857250" lvl="1" indent="-457200" algn="just">
              <a:lnSpc>
                <a:spcPct val="90000"/>
              </a:lnSpc>
              <a:buFont typeface="Arial" pitchFamily="34" charset="0"/>
              <a:buChar char="•"/>
            </a:pPr>
            <a:r>
              <a:rPr lang="en-US" sz="2000" dirty="0">
                <a:latin typeface="Times New Roman" panose="02020603050405020304" pitchFamily="18" charset="0"/>
                <a:cs typeface="Times New Roman" panose="02020603050405020304" pitchFamily="18" charset="0"/>
              </a:rPr>
              <a:t>Academic strand (or)</a:t>
            </a:r>
          </a:p>
          <a:p>
            <a:pPr marL="857250" lvl="1" indent="-457200" algn="just">
              <a:lnSpc>
                <a:spcPct val="90000"/>
              </a:lnSpc>
              <a:buFont typeface="Arial" pitchFamily="34" charset="0"/>
              <a:buChar char="•"/>
            </a:pPr>
            <a:r>
              <a:rPr lang="en-US" sz="2000" dirty="0">
                <a:latin typeface="Times New Roman" panose="02020603050405020304" pitchFamily="18" charset="0"/>
                <a:cs typeface="Times New Roman" panose="02020603050405020304" pitchFamily="18" charset="0"/>
              </a:rPr>
              <a:t>Vocational strand.</a:t>
            </a:r>
          </a:p>
          <a:p>
            <a:pPr marL="857250" lvl="1" indent="-457200" algn="just">
              <a:lnSpc>
                <a:spcPct val="90000"/>
              </a:lnSpc>
              <a:buFont typeface="Arial" pitchFamily="34" charset="0"/>
              <a:buChar char="•"/>
            </a:pPr>
            <a:r>
              <a:rPr lang="en-US" sz="2000" dirty="0">
                <a:latin typeface="Times New Roman" panose="02020603050405020304" pitchFamily="18" charset="0"/>
                <a:cs typeface="Times New Roman" panose="02020603050405020304" pitchFamily="18" charset="0"/>
              </a:rPr>
              <a:t>Delayed decision = better performance</a:t>
            </a:r>
          </a:p>
          <a:p>
            <a:pPr marL="0" indent="0" algn="just">
              <a:lnSpc>
                <a:spcPct val="90000"/>
              </a:lnSpc>
              <a:buNone/>
            </a:pPr>
            <a:r>
              <a:rPr lang="en-US" sz="2200" dirty="0">
                <a:latin typeface="Times New Roman" panose="02020603050405020304" pitchFamily="18" charset="0"/>
                <a:cs typeface="Times New Roman" panose="02020603050405020304" pitchFamily="18" charset="0"/>
              </a:rPr>
              <a:t>Positive trends between 2000 and 2009 (causal effect?)</a:t>
            </a:r>
          </a:p>
          <a:p>
            <a:pPr algn="just">
              <a:lnSpc>
                <a:spcPct val="90000"/>
              </a:lnSpc>
              <a:buFont typeface="Wingdings" panose="05000000000000000000" pitchFamily="2" charset="2"/>
              <a:buChar char="Ø"/>
            </a:pPr>
            <a:endParaRPr lang="en-US" sz="1300" dirty="0">
              <a:latin typeface="Times New Roman" panose="02020603050405020304" pitchFamily="18" charset="0"/>
              <a:cs typeface="Times New Roman" panose="02020603050405020304" pitchFamily="18" charset="0"/>
            </a:endParaRPr>
          </a:p>
        </p:txBody>
      </p:sp>
      <p:pic>
        <p:nvPicPr>
          <p:cNvPr id="4" name="Elemento grafico 3" descr="Insegnante">
            <a:extLst>
              <a:ext uri="{FF2B5EF4-FFF2-40B4-BE49-F238E27FC236}">
                <a16:creationId xmlns:a16="http://schemas.microsoft.com/office/drawing/2014/main" id="{01D26187-2797-4A77-A9BF-81E4557A6E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2475" y="1523409"/>
            <a:ext cx="4320000" cy="4320000"/>
          </a:xfrm>
          <a:prstGeom prst="rect">
            <a:avLst/>
          </a:prstGeom>
        </p:spPr>
      </p:pic>
    </p:spTree>
    <p:extLst>
      <p:ext uri="{BB962C8B-B14F-4D97-AF65-F5344CB8AC3E}">
        <p14:creationId xmlns:p14="http://schemas.microsoft.com/office/powerpoint/2010/main" val="609285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xEl>
                                              <p:pRg st="1" end="1"/>
                                            </p:txEl>
                                          </p:spTgt>
                                        </p:tgtEl>
                                        <p:attrNameLst>
                                          <p:attrName>style.visibility</p:attrName>
                                        </p:attrNameLst>
                                      </p:cBhvr>
                                      <p:to>
                                        <p:strVal val="visible"/>
                                      </p:to>
                                    </p:set>
                                    <p:animEffect transition="in" filter="fade">
                                      <p:cBhvr>
                                        <p:cTn id="15" dur="500"/>
                                        <p:tgtEl>
                                          <p:spTgt spid="5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xEl>
                                              <p:pRg st="2" end="2"/>
                                            </p:txEl>
                                          </p:spTgt>
                                        </p:tgtEl>
                                        <p:attrNameLst>
                                          <p:attrName>style.visibility</p:attrName>
                                        </p:attrNameLst>
                                      </p:cBhvr>
                                      <p:to>
                                        <p:strVal val="visible"/>
                                      </p:to>
                                    </p:set>
                                    <p:animEffect transition="in" filter="fade">
                                      <p:cBhvr>
                                        <p:cTn id="19" dur="500"/>
                                        <p:tgtEl>
                                          <p:spTgt spid="5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
                                            <p:txEl>
                                              <p:pRg st="3" end="3"/>
                                            </p:txEl>
                                          </p:spTgt>
                                        </p:tgtEl>
                                        <p:attrNameLst>
                                          <p:attrName>style.visibility</p:attrName>
                                        </p:attrNameLst>
                                      </p:cBhvr>
                                      <p:to>
                                        <p:strVal val="visible"/>
                                      </p:to>
                                    </p:set>
                                    <p:animEffect transition="in" filter="fade">
                                      <p:cBhvr>
                                        <p:cTn id="23" dur="500"/>
                                        <p:tgtEl>
                                          <p:spTgt spid="5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
                                            <p:txEl>
                                              <p:pRg st="4" end="4"/>
                                            </p:txEl>
                                          </p:spTgt>
                                        </p:tgtEl>
                                        <p:attrNameLst>
                                          <p:attrName>style.visibility</p:attrName>
                                        </p:attrNameLst>
                                      </p:cBhvr>
                                      <p:to>
                                        <p:strVal val="visible"/>
                                      </p:to>
                                    </p:set>
                                    <p:animEffect transition="in" filter="fade">
                                      <p:cBhvr>
                                        <p:cTn id="27" dur="500"/>
                                        <p:tgtEl>
                                          <p:spTgt spid="56">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6">
                                            <p:txEl>
                                              <p:pRg st="5" end="5"/>
                                            </p:txEl>
                                          </p:spTgt>
                                        </p:tgtEl>
                                        <p:attrNameLst>
                                          <p:attrName>style.visibility</p:attrName>
                                        </p:attrNameLst>
                                      </p:cBhvr>
                                      <p:to>
                                        <p:strVal val="visible"/>
                                      </p:to>
                                    </p:set>
                                    <p:animEffect transition="in" filter="fade">
                                      <p:cBhvr>
                                        <p:cTn id="31" dur="500"/>
                                        <p:tgtEl>
                                          <p:spTgt spid="56">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6">
                                            <p:txEl>
                                              <p:pRg st="6" end="6"/>
                                            </p:txEl>
                                          </p:spTgt>
                                        </p:tgtEl>
                                        <p:attrNameLst>
                                          <p:attrName>style.visibility</p:attrName>
                                        </p:attrNameLst>
                                      </p:cBhvr>
                                      <p:to>
                                        <p:strVal val="visible"/>
                                      </p:to>
                                    </p:set>
                                    <p:animEffect transition="in" filter="fade">
                                      <p:cBhvr>
                                        <p:cTn id="35" dur="500"/>
                                        <p:tgtEl>
                                          <p:spTgt spid="56">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6">
                                            <p:txEl>
                                              <p:pRg st="7" end="7"/>
                                            </p:txEl>
                                          </p:spTgt>
                                        </p:tgtEl>
                                        <p:attrNameLst>
                                          <p:attrName>style.visibility</p:attrName>
                                        </p:attrNameLst>
                                      </p:cBhvr>
                                      <p:to>
                                        <p:strVal val="visible"/>
                                      </p:to>
                                    </p:set>
                                    <p:animEffect transition="in" filter="fade">
                                      <p:cBhvr>
                                        <p:cTn id="39" dur="500"/>
                                        <p:tgtEl>
                                          <p:spTgt spid="56">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6">
                                            <p:txEl>
                                              <p:pRg st="8" end="8"/>
                                            </p:txEl>
                                          </p:spTgt>
                                        </p:tgtEl>
                                        <p:attrNameLst>
                                          <p:attrName>style.visibility</p:attrName>
                                        </p:attrNameLst>
                                      </p:cBhvr>
                                      <p:to>
                                        <p:strVal val="visible"/>
                                      </p:to>
                                    </p:set>
                                    <p:animEffect transition="in" filter="fade">
                                      <p:cBhvr>
                                        <p:cTn id="43" dur="500"/>
                                        <p:tgtEl>
                                          <p:spTgt spid="56">
                                            <p:txEl>
                                              <p:pRg st="8" end="8"/>
                                            </p:txEl>
                                          </p:spTgt>
                                        </p:tgtEl>
                                      </p:cBhvr>
                                    </p:animEffect>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750" fill="hold"/>
                                        <p:tgtEl>
                                          <p:spTgt spid="4"/>
                                        </p:tgtEl>
                                        <p:attrNameLst>
                                          <p:attrName>ppt_w</p:attrName>
                                        </p:attrNameLst>
                                      </p:cBhvr>
                                      <p:tavLst>
                                        <p:tav tm="0">
                                          <p:val>
                                            <p:fltVal val="0"/>
                                          </p:val>
                                        </p:tav>
                                        <p:tav tm="100000">
                                          <p:val>
                                            <p:strVal val="#ppt_w"/>
                                          </p:val>
                                        </p:tav>
                                      </p:tavLst>
                                    </p:anim>
                                    <p:anim calcmode="lin" valueType="num">
                                      <p:cBhvr>
                                        <p:cTn id="48" dur="750" fill="hold"/>
                                        <p:tgtEl>
                                          <p:spTgt spid="4"/>
                                        </p:tgtEl>
                                        <p:attrNameLst>
                                          <p:attrName>ppt_h</p:attrName>
                                        </p:attrNameLst>
                                      </p:cBhvr>
                                      <p:tavLst>
                                        <p:tav tm="0">
                                          <p:val>
                                            <p:fltVal val="0"/>
                                          </p:val>
                                        </p:tav>
                                        <p:tav tm="100000">
                                          <p:val>
                                            <p:strVal val="#ppt_h"/>
                                          </p:val>
                                        </p:tav>
                                      </p:tavLst>
                                    </p:anim>
                                    <p:anim calcmode="lin" valueType="num">
                                      <p:cBhvr>
                                        <p:cTn id="49" dur="750" fill="hold"/>
                                        <p:tgtEl>
                                          <p:spTgt spid="4"/>
                                        </p:tgtEl>
                                        <p:attrNameLst>
                                          <p:attrName>style.rotation</p:attrName>
                                        </p:attrNameLst>
                                      </p:cBhvr>
                                      <p:tavLst>
                                        <p:tav tm="0">
                                          <p:val>
                                            <p:fltVal val="90"/>
                                          </p:val>
                                        </p:tav>
                                        <p:tav tm="100000">
                                          <p:val>
                                            <p:fltVal val="0"/>
                                          </p:val>
                                        </p:tav>
                                      </p:tavLst>
                                    </p:anim>
                                    <p:animEffect transition="in" filter="fade">
                                      <p:cBhvr>
                                        <p:cTn id="5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05E5-6698-4C8E-92A9-7A74494CA918}"/>
              </a:ext>
            </a:extLst>
          </p:cNvPr>
          <p:cNvSpPr>
            <a:spLocks noGrp="1"/>
          </p:cNvSpPr>
          <p:nvPr>
            <p:ph type="title"/>
          </p:nvPr>
        </p:nvSpPr>
        <p:spPr>
          <a:xfrm>
            <a:off x="484214" y="276448"/>
            <a:ext cx="5513830" cy="866552"/>
          </a:xfrm>
        </p:spPr>
        <p:txBody>
          <a:bodyPr>
            <a:normAutofit/>
          </a:bodyPr>
          <a:lstStyle/>
          <a:p>
            <a:r>
              <a:rPr lang="en-US" sz="3600" dirty="0">
                <a:solidFill>
                  <a:schemeClr val="tx1"/>
                </a:solidFill>
                <a:latin typeface="Times New Roman" panose="02020603050405020304" pitchFamily="18" charset="0"/>
                <a:cs typeface="Times New Roman" panose="02020603050405020304" pitchFamily="18" charset="0"/>
              </a:rPr>
              <a:t>THE PENSION REFORM</a:t>
            </a:r>
          </a:p>
        </p:txBody>
      </p:sp>
      <p:sp>
        <p:nvSpPr>
          <p:cNvPr id="92" name="Rectangle 91">
            <a:extLst>
              <a:ext uri="{FF2B5EF4-FFF2-40B4-BE49-F238E27FC236}">
                <a16:creationId xmlns:a16="http://schemas.microsoft.com/office/drawing/2014/main" id="{B7371CF8-B54E-42D4-AD67-269537A3B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24">
            <a:extLst>
              <a:ext uri="{FF2B5EF4-FFF2-40B4-BE49-F238E27FC236}">
                <a16:creationId xmlns:a16="http://schemas.microsoft.com/office/drawing/2014/main" id="{83B509E1-9B27-4885-A0B4-440257033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CF40EF5-2216-4152-8A57-D355ED297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Segnaposto contenuto 2">
            <a:extLst>
              <a:ext uri="{FF2B5EF4-FFF2-40B4-BE49-F238E27FC236}">
                <a16:creationId xmlns:a16="http://schemas.microsoft.com/office/drawing/2014/main" id="{548602AB-DD2B-4F91-A3ED-523E863160F4}"/>
              </a:ext>
            </a:extLst>
          </p:cNvPr>
          <p:cNvSpPr>
            <a:spLocks noGrp="1"/>
          </p:cNvSpPr>
          <p:nvPr>
            <p:ph idx="1"/>
          </p:nvPr>
        </p:nvSpPr>
        <p:spPr>
          <a:xfrm>
            <a:off x="484214" y="1269000"/>
            <a:ext cx="5321163" cy="4480078"/>
          </a:xfrm>
        </p:spPr>
        <p:txBody>
          <a:bodyPr>
            <a:noAutofit/>
          </a:bodyPr>
          <a:lstStyle/>
          <a:p>
            <a:pPr algn="just">
              <a:lnSpc>
                <a:spcPct val="90000"/>
              </a:lnSpc>
            </a:pPr>
            <a:r>
              <a:rPr lang="en-US" dirty="0">
                <a:latin typeface="Times New Roman" panose="02020603050405020304" pitchFamily="18" charset="0"/>
                <a:cs typeface="Times New Roman" panose="02020603050405020304" pitchFamily="18" charset="0"/>
              </a:rPr>
              <a:t>Multi-pillar System:</a:t>
            </a:r>
          </a:p>
          <a:p>
            <a:pPr marL="857250" lvl="1" indent="-457200" algn="just">
              <a:lnSpc>
                <a:spcPct val="90000"/>
              </a:lnSpc>
              <a:buFont typeface="+mj-lt"/>
              <a:buAutoNum type="arabicPeriod"/>
            </a:pPr>
            <a:r>
              <a:rPr lang="en-US" dirty="0">
                <a:latin typeface="Times New Roman" panose="02020603050405020304" pitchFamily="18" charset="0"/>
                <a:cs typeface="Times New Roman" panose="02020603050405020304" pitchFamily="18" charset="0"/>
              </a:rPr>
              <a:t>Mandatory Pillars:</a:t>
            </a:r>
          </a:p>
          <a:p>
            <a:pPr marL="1257300" lvl="2" indent="-457200" algn="just">
              <a:lnSpc>
                <a:spcPct val="90000"/>
              </a:lnSpc>
              <a:buFont typeface="Arial" pitchFamily="34" charset="0"/>
              <a:buChar char="•"/>
            </a:pPr>
            <a:r>
              <a:rPr lang="en-US" dirty="0">
                <a:latin typeface="Times New Roman" panose="02020603050405020304" pitchFamily="18" charset="0"/>
                <a:cs typeface="Times New Roman" panose="02020603050405020304" pitchFamily="18" charset="0"/>
              </a:rPr>
              <a:t>Pay as you go” principle;</a:t>
            </a:r>
          </a:p>
          <a:p>
            <a:pPr marL="1257300" lvl="2" indent="-457200" algn="just">
              <a:lnSpc>
                <a:spcPct val="90000"/>
              </a:lnSpc>
              <a:buFont typeface="Arial" pitchFamily="34" charset="0"/>
              <a:buChar char="•"/>
            </a:pPr>
            <a:r>
              <a:rPr lang="en-US" dirty="0">
                <a:latin typeface="Times New Roman" panose="02020603050405020304" pitchFamily="18" charset="0"/>
                <a:cs typeface="Times New Roman" panose="02020603050405020304" pitchFamily="18" charset="0"/>
              </a:rPr>
              <a:t>Rate of return: growth rate of the</a:t>
            </a:r>
            <a:r>
              <a:rPr lang="en-US" sz="1400" dirty="0">
                <a:latin typeface="Times New Roman" panose="02020603050405020304" pitchFamily="18" charset="0"/>
                <a:cs typeface="Times New Roman" panose="02020603050405020304" pitchFamily="18" charset="0"/>
              </a:rPr>
              <a:t>  covered wage bill;</a:t>
            </a:r>
          </a:p>
          <a:p>
            <a:pPr marL="857250" lvl="1" indent="-457200" algn="just">
              <a:lnSpc>
                <a:spcPct val="90000"/>
              </a:lnSpc>
              <a:buFont typeface="+mj-lt"/>
              <a:buAutoNum type="arabicPeriod"/>
            </a:pPr>
            <a:r>
              <a:rPr lang="en-US" dirty="0">
                <a:latin typeface="Times New Roman" panose="02020603050405020304" pitchFamily="18" charset="0"/>
                <a:cs typeface="Times New Roman" panose="02020603050405020304" pitchFamily="18" charset="0"/>
              </a:rPr>
              <a:t>Investments pillar;</a:t>
            </a:r>
          </a:p>
          <a:p>
            <a:pPr marL="857250" lvl="1" indent="-457200" algn="just">
              <a:lnSpc>
                <a:spcPct val="90000"/>
              </a:lnSpc>
              <a:buFont typeface="+mj-lt"/>
              <a:buAutoNum type="arabicPeriod"/>
            </a:pPr>
            <a:r>
              <a:rPr lang="en-US" dirty="0">
                <a:latin typeface="Times New Roman" panose="02020603050405020304" pitchFamily="18" charset="0"/>
                <a:cs typeface="Times New Roman" panose="02020603050405020304" pitchFamily="18" charset="0"/>
              </a:rPr>
              <a:t>Voluntary pillar:</a:t>
            </a:r>
          </a:p>
          <a:p>
            <a:pPr marL="1257300" lvl="2" indent="-457200" algn="just">
              <a:lnSpc>
                <a:spcPct val="90000"/>
              </a:lnSpc>
              <a:buFont typeface="Arial" pitchFamily="34" charset="0"/>
              <a:buChar char="•"/>
            </a:pPr>
            <a:r>
              <a:rPr lang="en-US" dirty="0">
                <a:latin typeface="Times New Roman" panose="02020603050405020304" pitchFamily="18" charset="0"/>
                <a:cs typeface="Times New Roman" panose="02020603050405020304" pitchFamily="18" charset="0"/>
              </a:rPr>
              <a:t>Rate of return:  rate of return on</a:t>
            </a:r>
            <a:r>
              <a:rPr lang="en-US" sz="1600" dirty="0">
                <a:latin typeface="Times New Roman" panose="02020603050405020304" pitchFamily="18" charset="0"/>
                <a:cs typeface="Times New Roman" panose="02020603050405020304" pitchFamily="18" charset="0"/>
              </a:rPr>
              <a:t> investments</a:t>
            </a:r>
          </a:p>
          <a:p>
            <a:pPr marL="457200" indent="-457200" algn="just">
              <a:lnSpc>
                <a:spcPct val="90000"/>
              </a:lnSpc>
            </a:pPr>
            <a:r>
              <a:rPr lang="en-US" dirty="0">
                <a:latin typeface="Times New Roman" panose="02020603050405020304" pitchFamily="18" charset="0"/>
                <a:cs typeface="Times New Roman" panose="02020603050405020304" pitchFamily="18" charset="0"/>
              </a:rPr>
              <a:t>Guaranteed sustainability: diversification of the risk;</a:t>
            </a:r>
          </a:p>
          <a:p>
            <a:pPr marL="457200" indent="-457200" algn="just">
              <a:lnSpc>
                <a:spcPct val="90000"/>
              </a:lnSpc>
            </a:pPr>
            <a:r>
              <a:rPr lang="en-US" dirty="0">
                <a:latin typeface="Times New Roman" panose="02020603050405020304" pitchFamily="18" charset="0"/>
                <a:cs typeface="Times New Roman" panose="02020603050405020304" pitchFamily="18" charset="0"/>
              </a:rPr>
              <a:t>Provided actuarially fair pension (based on individual contribution).</a:t>
            </a:r>
          </a:p>
          <a:p>
            <a:pPr algn="just">
              <a:lnSpc>
                <a:spcPct val="90000"/>
              </a:lnSpc>
              <a:buFont typeface="Wingdings" panose="05000000000000000000" pitchFamily="2" charset="2"/>
              <a:buChar char="Ø"/>
            </a:pPr>
            <a:endParaRPr lang="en-US" sz="1300" dirty="0">
              <a:latin typeface="Times New Roman" panose="02020603050405020304" pitchFamily="18" charset="0"/>
              <a:cs typeface="Times New Roman" panose="02020603050405020304" pitchFamily="18" charset="0"/>
            </a:endParaRPr>
          </a:p>
        </p:txBody>
      </p:sp>
      <p:pic>
        <p:nvPicPr>
          <p:cNvPr id="4" name="Elemento grafico 3" descr="Persona con bastone">
            <a:extLst>
              <a:ext uri="{FF2B5EF4-FFF2-40B4-BE49-F238E27FC236}">
                <a16:creationId xmlns:a16="http://schemas.microsoft.com/office/drawing/2014/main" id="{C7520E07-56F8-4DB6-B7FD-9BE42E46F2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2475" y="1269000"/>
            <a:ext cx="4320000" cy="4320000"/>
          </a:xfrm>
          <a:prstGeom prst="rect">
            <a:avLst/>
          </a:prstGeom>
        </p:spPr>
      </p:pic>
    </p:spTree>
    <p:extLst>
      <p:ext uri="{BB962C8B-B14F-4D97-AF65-F5344CB8AC3E}">
        <p14:creationId xmlns:p14="http://schemas.microsoft.com/office/powerpoint/2010/main" val="3243982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xEl>
                                              <p:pRg st="1" end="1"/>
                                            </p:txEl>
                                          </p:spTgt>
                                        </p:tgtEl>
                                        <p:attrNameLst>
                                          <p:attrName>style.visibility</p:attrName>
                                        </p:attrNameLst>
                                      </p:cBhvr>
                                      <p:to>
                                        <p:strVal val="visible"/>
                                      </p:to>
                                    </p:set>
                                    <p:animEffect transition="in" filter="fade">
                                      <p:cBhvr>
                                        <p:cTn id="15" dur="500"/>
                                        <p:tgtEl>
                                          <p:spTgt spid="5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xEl>
                                              <p:pRg st="2" end="2"/>
                                            </p:txEl>
                                          </p:spTgt>
                                        </p:tgtEl>
                                        <p:attrNameLst>
                                          <p:attrName>style.visibility</p:attrName>
                                        </p:attrNameLst>
                                      </p:cBhvr>
                                      <p:to>
                                        <p:strVal val="visible"/>
                                      </p:to>
                                    </p:set>
                                    <p:animEffect transition="in" filter="fade">
                                      <p:cBhvr>
                                        <p:cTn id="19" dur="500"/>
                                        <p:tgtEl>
                                          <p:spTgt spid="5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
                                            <p:txEl>
                                              <p:pRg st="3" end="3"/>
                                            </p:txEl>
                                          </p:spTgt>
                                        </p:tgtEl>
                                        <p:attrNameLst>
                                          <p:attrName>style.visibility</p:attrName>
                                        </p:attrNameLst>
                                      </p:cBhvr>
                                      <p:to>
                                        <p:strVal val="visible"/>
                                      </p:to>
                                    </p:set>
                                    <p:animEffect transition="in" filter="fade">
                                      <p:cBhvr>
                                        <p:cTn id="23" dur="500"/>
                                        <p:tgtEl>
                                          <p:spTgt spid="5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
                                            <p:txEl>
                                              <p:pRg st="4" end="4"/>
                                            </p:txEl>
                                          </p:spTgt>
                                        </p:tgtEl>
                                        <p:attrNameLst>
                                          <p:attrName>style.visibility</p:attrName>
                                        </p:attrNameLst>
                                      </p:cBhvr>
                                      <p:to>
                                        <p:strVal val="visible"/>
                                      </p:to>
                                    </p:set>
                                    <p:animEffect transition="in" filter="fade">
                                      <p:cBhvr>
                                        <p:cTn id="27" dur="500"/>
                                        <p:tgtEl>
                                          <p:spTgt spid="56">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6">
                                            <p:txEl>
                                              <p:pRg st="5" end="5"/>
                                            </p:txEl>
                                          </p:spTgt>
                                        </p:tgtEl>
                                        <p:attrNameLst>
                                          <p:attrName>style.visibility</p:attrName>
                                        </p:attrNameLst>
                                      </p:cBhvr>
                                      <p:to>
                                        <p:strVal val="visible"/>
                                      </p:to>
                                    </p:set>
                                    <p:animEffect transition="in" filter="fade">
                                      <p:cBhvr>
                                        <p:cTn id="31" dur="500"/>
                                        <p:tgtEl>
                                          <p:spTgt spid="56">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6">
                                            <p:txEl>
                                              <p:pRg st="6" end="6"/>
                                            </p:txEl>
                                          </p:spTgt>
                                        </p:tgtEl>
                                        <p:attrNameLst>
                                          <p:attrName>style.visibility</p:attrName>
                                        </p:attrNameLst>
                                      </p:cBhvr>
                                      <p:to>
                                        <p:strVal val="visible"/>
                                      </p:to>
                                    </p:set>
                                    <p:animEffect transition="in" filter="fade">
                                      <p:cBhvr>
                                        <p:cTn id="35" dur="500"/>
                                        <p:tgtEl>
                                          <p:spTgt spid="56">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6">
                                            <p:txEl>
                                              <p:pRg st="7" end="7"/>
                                            </p:txEl>
                                          </p:spTgt>
                                        </p:tgtEl>
                                        <p:attrNameLst>
                                          <p:attrName>style.visibility</p:attrName>
                                        </p:attrNameLst>
                                      </p:cBhvr>
                                      <p:to>
                                        <p:strVal val="visible"/>
                                      </p:to>
                                    </p:set>
                                    <p:animEffect transition="in" filter="fade">
                                      <p:cBhvr>
                                        <p:cTn id="39" dur="500"/>
                                        <p:tgtEl>
                                          <p:spTgt spid="56">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6">
                                            <p:txEl>
                                              <p:pRg st="8" end="8"/>
                                            </p:txEl>
                                          </p:spTgt>
                                        </p:tgtEl>
                                        <p:attrNameLst>
                                          <p:attrName>style.visibility</p:attrName>
                                        </p:attrNameLst>
                                      </p:cBhvr>
                                      <p:to>
                                        <p:strVal val="visible"/>
                                      </p:to>
                                    </p:set>
                                    <p:animEffect transition="in" filter="fade">
                                      <p:cBhvr>
                                        <p:cTn id="43" dur="500"/>
                                        <p:tgtEl>
                                          <p:spTgt spid="56">
                                            <p:txEl>
                                              <p:pRg st="8" end="8"/>
                                            </p:txEl>
                                          </p:spTgt>
                                        </p:tgtEl>
                                      </p:cBhvr>
                                    </p:animEffect>
                                  </p:childTnLst>
                                </p:cTn>
                              </p:par>
                            </p:childTnLst>
                          </p:cTn>
                        </p:par>
                        <p:par>
                          <p:cTn id="44" fill="hold">
                            <p:stCondLst>
                              <p:cond delay="5000"/>
                            </p:stCondLst>
                            <p:childTnLst>
                              <p:par>
                                <p:cTn id="45" presetID="26"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7">
                                          <p:stCondLst>
                                            <p:cond delay="0"/>
                                          </p:stCondLst>
                                        </p:cTn>
                                        <p:tgtEl>
                                          <p:spTgt spid="4"/>
                                        </p:tgtEl>
                                      </p:cBhvr>
                                    </p:animEffect>
                                    <p:anim calcmode="lin" valueType="num">
                                      <p:cBhvr>
                                        <p:cTn id="48" dur="159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9" dur="581"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0" dur="581" tmFilter="0, 0; 0.125,0.2665; 0.25,0.4; 0.375,0.465; 0.5,0.5;  0.625,0.535; 0.75,0.6; 0.875,0.7335; 1,1">
                                          <p:stCondLst>
                                            <p:cond delay="581"/>
                                          </p:stCondLst>
                                        </p:cTn>
                                        <p:tgtEl>
                                          <p:spTgt spid="4"/>
                                        </p:tgtEl>
                                        <p:attrNameLst>
                                          <p:attrName>ppt_y</p:attrName>
                                        </p:attrNameLst>
                                      </p:cBhvr>
                                      <p:tavLst>
                                        <p:tav tm="0" fmla="#ppt_y-sin(pi*$)/9">
                                          <p:val>
                                            <p:fltVal val="0"/>
                                          </p:val>
                                        </p:tav>
                                        <p:tav tm="100000">
                                          <p:val>
                                            <p:fltVal val="1"/>
                                          </p:val>
                                        </p:tav>
                                      </p:tavLst>
                                    </p:anim>
                                    <p:anim calcmode="lin" valueType="num">
                                      <p:cBhvr>
                                        <p:cTn id="51" dur="290" tmFilter="0, 0; 0.125,0.2665; 0.25,0.4; 0.375,0.465; 0.5,0.5;  0.625,0.535; 0.75,0.6; 0.875,0.7335; 1,1">
                                          <p:stCondLst>
                                            <p:cond delay="1159"/>
                                          </p:stCondLst>
                                        </p:cTn>
                                        <p:tgtEl>
                                          <p:spTgt spid="4"/>
                                        </p:tgtEl>
                                        <p:attrNameLst>
                                          <p:attrName>ppt_y</p:attrName>
                                        </p:attrNameLst>
                                      </p:cBhvr>
                                      <p:tavLst>
                                        <p:tav tm="0" fmla="#ppt_y-sin(pi*$)/27">
                                          <p:val>
                                            <p:fltVal val="0"/>
                                          </p:val>
                                        </p:tav>
                                        <p:tav tm="100000">
                                          <p:val>
                                            <p:fltVal val="1"/>
                                          </p:val>
                                        </p:tav>
                                      </p:tavLst>
                                    </p:anim>
                                    <p:anim calcmode="lin" valueType="num">
                                      <p:cBhvr>
                                        <p:cTn id="52" dur="144" tmFilter="0, 0; 0.125,0.2665; 0.25,0.4; 0.375,0.465; 0.5,0.5;  0.625,0.535; 0.75,0.6; 0.875,0.7335; 1,1">
                                          <p:stCondLst>
                                            <p:cond delay="1449"/>
                                          </p:stCondLst>
                                        </p:cTn>
                                        <p:tgtEl>
                                          <p:spTgt spid="4"/>
                                        </p:tgtEl>
                                        <p:attrNameLst>
                                          <p:attrName>ppt_y</p:attrName>
                                        </p:attrNameLst>
                                      </p:cBhvr>
                                      <p:tavLst>
                                        <p:tav tm="0" fmla="#ppt_y-sin(pi*$)/81">
                                          <p:val>
                                            <p:fltVal val="0"/>
                                          </p:val>
                                        </p:tav>
                                        <p:tav tm="100000">
                                          <p:val>
                                            <p:fltVal val="1"/>
                                          </p:val>
                                        </p:tav>
                                      </p:tavLst>
                                    </p:anim>
                                    <p:animScale>
                                      <p:cBhvr>
                                        <p:cTn id="53" dur="23">
                                          <p:stCondLst>
                                            <p:cond delay="569"/>
                                          </p:stCondLst>
                                        </p:cTn>
                                        <p:tgtEl>
                                          <p:spTgt spid="4"/>
                                        </p:tgtEl>
                                      </p:cBhvr>
                                      <p:to x="100000" y="60000"/>
                                    </p:animScale>
                                    <p:animScale>
                                      <p:cBhvr>
                                        <p:cTn id="54" dur="145" decel="50000">
                                          <p:stCondLst>
                                            <p:cond delay="592"/>
                                          </p:stCondLst>
                                        </p:cTn>
                                        <p:tgtEl>
                                          <p:spTgt spid="4"/>
                                        </p:tgtEl>
                                      </p:cBhvr>
                                      <p:to x="100000" y="100000"/>
                                    </p:animScale>
                                    <p:animScale>
                                      <p:cBhvr>
                                        <p:cTn id="55" dur="23">
                                          <p:stCondLst>
                                            <p:cond delay="1148"/>
                                          </p:stCondLst>
                                        </p:cTn>
                                        <p:tgtEl>
                                          <p:spTgt spid="4"/>
                                        </p:tgtEl>
                                      </p:cBhvr>
                                      <p:to x="100000" y="80000"/>
                                    </p:animScale>
                                    <p:animScale>
                                      <p:cBhvr>
                                        <p:cTn id="56" dur="145" decel="50000">
                                          <p:stCondLst>
                                            <p:cond delay="1171"/>
                                          </p:stCondLst>
                                        </p:cTn>
                                        <p:tgtEl>
                                          <p:spTgt spid="4"/>
                                        </p:tgtEl>
                                      </p:cBhvr>
                                      <p:to x="100000" y="100000"/>
                                    </p:animScale>
                                    <p:animScale>
                                      <p:cBhvr>
                                        <p:cTn id="57" dur="23">
                                          <p:stCondLst>
                                            <p:cond delay="1437"/>
                                          </p:stCondLst>
                                        </p:cTn>
                                        <p:tgtEl>
                                          <p:spTgt spid="4"/>
                                        </p:tgtEl>
                                      </p:cBhvr>
                                      <p:to x="100000" y="90000"/>
                                    </p:animScale>
                                    <p:animScale>
                                      <p:cBhvr>
                                        <p:cTn id="58" dur="145" decel="50000">
                                          <p:stCondLst>
                                            <p:cond delay="1459"/>
                                          </p:stCondLst>
                                        </p:cTn>
                                        <p:tgtEl>
                                          <p:spTgt spid="4"/>
                                        </p:tgtEl>
                                      </p:cBhvr>
                                      <p:to x="100000" y="100000"/>
                                    </p:animScale>
                                    <p:animScale>
                                      <p:cBhvr>
                                        <p:cTn id="59" dur="23">
                                          <p:stCondLst>
                                            <p:cond delay="1582"/>
                                          </p:stCondLst>
                                        </p:cTn>
                                        <p:tgtEl>
                                          <p:spTgt spid="4"/>
                                        </p:tgtEl>
                                      </p:cBhvr>
                                      <p:to x="100000" y="95000"/>
                                    </p:animScale>
                                    <p:animScale>
                                      <p:cBhvr>
                                        <p:cTn id="60" dur="145" decel="50000">
                                          <p:stCondLst>
                                            <p:cond delay="1605"/>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6" name="Rectangle 2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38" name="Freeform: Shape 3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a:extLst>
              <a:ext uri="{FF2B5EF4-FFF2-40B4-BE49-F238E27FC236}">
                <a16:creationId xmlns:a16="http://schemas.microsoft.com/office/drawing/2014/main" id="{BEE33BC9-9B88-4644-93FC-A7CE967E8423}"/>
              </a:ext>
            </a:extLst>
          </p:cNvPr>
          <p:cNvSpPr>
            <a:spLocks noGrp="1"/>
          </p:cNvSpPr>
          <p:nvPr>
            <p:ph type="title"/>
          </p:nvPr>
        </p:nvSpPr>
        <p:spPr>
          <a:xfrm>
            <a:off x="733647" y="202019"/>
            <a:ext cx="9703747" cy="1651229"/>
          </a:xfrm>
        </p:spPr>
        <p:txBody>
          <a:bodyPr anchor="ctr">
            <a:normAutofit/>
          </a:bodyPr>
          <a:lstStyle/>
          <a:p>
            <a:r>
              <a:rPr lang="en-US" dirty="0">
                <a:solidFill>
                  <a:srgbClr val="FFFFFF"/>
                </a:solidFill>
                <a:latin typeface="Times New Roman" panose="02020603050405020304" pitchFamily="18" charset="0"/>
                <a:cs typeface="Times New Roman" panose="02020603050405020304" pitchFamily="18" charset="0"/>
              </a:rPr>
              <a:t>IMPLEMENTATION</a:t>
            </a:r>
          </a:p>
        </p:txBody>
      </p:sp>
      <p:sp>
        <p:nvSpPr>
          <p:cNvPr id="3" name="Segnaposto contenuto 2">
            <a:extLst>
              <a:ext uri="{FF2B5EF4-FFF2-40B4-BE49-F238E27FC236}">
                <a16:creationId xmlns:a16="http://schemas.microsoft.com/office/drawing/2014/main" id="{2D7FDE76-DC0B-482C-A86B-4026D468187E}"/>
              </a:ext>
            </a:extLst>
          </p:cNvPr>
          <p:cNvSpPr>
            <a:spLocks noGrp="1"/>
          </p:cNvSpPr>
          <p:nvPr>
            <p:ph idx="1"/>
          </p:nvPr>
        </p:nvSpPr>
        <p:spPr>
          <a:xfrm>
            <a:off x="733648" y="2587999"/>
            <a:ext cx="9703746" cy="3817282"/>
          </a:xfrm>
        </p:spPr>
        <p:txBody>
          <a:bodyPr>
            <a:normAutofit fontScale="92500"/>
          </a:bodyPr>
          <a:lstStyle/>
          <a:p>
            <a:pPr algn="just">
              <a:lnSpc>
                <a:spcPct val="90000"/>
              </a:lnSpc>
            </a:pPr>
            <a:r>
              <a:rPr lang="en-US" sz="2400" dirty="0">
                <a:latin typeface="Times New Roman" panose="02020603050405020304" pitchFamily="18" charset="0"/>
                <a:cs typeface="Times New Roman" panose="02020603050405020304" pitchFamily="18" charset="0"/>
              </a:rPr>
              <a:t>Increase of retiring age by 5 years (55 to 60 for females; 59 to 65 for males):</a:t>
            </a:r>
          </a:p>
          <a:p>
            <a:pPr lvl="1" algn="just">
              <a:lnSpc>
                <a:spcPct val="90000"/>
              </a:lnSpc>
              <a:buFont typeface="Arial" pitchFamily="34" charset="0"/>
              <a:buChar char="•"/>
            </a:pPr>
            <a:r>
              <a:rPr lang="en-US" sz="2200" dirty="0">
                <a:latin typeface="Times New Roman" panose="02020603050405020304" pitchFamily="18" charset="0"/>
                <a:cs typeface="Times New Roman" panose="02020603050405020304" pitchFamily="18" charset="0"/>
              </a:rPr>
              <a:t>Retiring early was almost impossible;</a:t>
            </a:r>
          </a:p>
          <a:p>
            <a:pPr lvl="1" algn="just">
              <a:lnSpc>
                <a:spcPct val="90000"/>
              </a:lnSpc>
              <a:buFont typeface="Arial" pitchFamily="34" charset="0"/>
              <a:buChar char="•"/>
            </a:pPr>
            <a:r>
              <a:rPr lang="en-US" sz="2200" dirty="0">
                <a:latin typeface="Times New Roman" panose="02020603050405020304" pitchFamily="18" charset="0"/>
                <a:cs typeface="Times New Roman" panose="02020603050405020304" pitchFamily="18" charset="0"/>
              </a:rPr>
              <a:t>Low pensions for early retirees.</a:t>
            </a:r>
          </a:p>
          <a:p>
            <a:pPr algn="just">
              <a:lnSpc>
                <a:spcPct val="90000"/>
              </a:lnSpc>
            </a:pPr>
            <a:r>
              <a:rPr lang="en-US" sz="2400" dirty="0">
                <a:latin typeface="Times New Roman" panose="02020603050405020304" pitchFamily="18" charset="0"/>
                <a:cs typeface="Times New Roman" panose="02020603050405020304" pitchFamily="18" charset="0"/>
              </a:rPr>
              <a:t>   Special rules: generous retirement schemes for some types of 	workers;</a:t>
            </a:r>
          </a:p>
          <a:p>
            <a:pPr lvl="1" algn="just">
              <a:lnSpc>
                <a:spcPct val="90000"/>
              </a:lnSpc>
              <a:buFont typeface="Arial" pitchFamily="34" charset="0"/>
              <a:buChar char="•"/>
            </a:pPr>
            <a:r>
              <a:rPr lang="en-US" sz="2200" dirty="0">
                <a:latin typeface="Times New Roman" panose="02020603050405020304" pitchFamily="18" charset="0"/>
                <a:cs typeface="Times New Roman" panose="02020603050405020304" pitchFamily="18" charset="0"/>
              </a:rPr>
              <a:t>Expensive to the budget;</a:t>
            </a:r>
          </a:p>
          <a:p>
            <a:pPr lvl="1" algn="just">
              <a:lnSpc>
                <a:spcPct val="90000"/>
              </a:lnSpc>
              <a:buFont typeface="Arial" pitchFamily="34" charset="0"/>
              <a:buChar char="•"/>
            </a:pPr>
            <a:r>
              <a:rPr lang="en-US" sz="2200" dirty="0">
                <a:latin typeface="Times New Roman" panose="02020603050405020304" pitchFamily="18" charset="0"/>
                <a:cs typeface="Times New Roman" panose="02020603050405020304" pitchFamily="18" charset="0"/>
              </a:rPr>
              <a:t>Politically necessary.</a:t>
            </a:r>
          </a:p>
          <a:p>
            <a:pPr algn="just">
              <a:lnSpc>
                <a:spcPct val="90000"/>
              </a:lnSpc>
            </a:pPr>
            <a:r>
              <a:rPr lang="en-US" sz="2400" dirty="0">
                <a:latin typeface="Times New Roman" panose="02020603050405020304" pitchFamily="18" charset="0"/>
                <a:cs typeface="Times New Roman" panose="02020603050405020304" pitchFamily="18" charset="0"/>
              </a:rPr>
              <a:t>   People accepted because:</a:t>
            </a:r>
          </a:p>
          <a:p>
            <a:pPr lvl="1" algn="just">
              <a:lnSpc>
                <a:spcPct val="90000"/>
              </a:lnSpc>
              <a:buFont typeface="Arial" pitchFamily="34" charset="0"/>
              <a:buChar char="•"/>
            </a:pPr>
            <a:r>
              <a:rPr lang="en-US" sz="2200" dirty="0">
                <a:latin typeface="Times New Roman" panose="02020603050405020304" pitchFamily="18" charset="0"/>
                <a:cs typeface="Times New Roman" panose="02020603050405020304" pitchFamily="18" charset="0"/>
              </a:rPr>
              <a:t>Mostly young people;</a:t>
            </a:r>
          </a:p>
          <a:p>
            <a:pPr lvl="1" algn="just">
              <a:lnSpc>
                <a:spcPct val="90000"/>
              </a:lnSpc>
              <a:buFont typeface="Arial" pitchFamily="34" charset="0"/>
              <a:buChar char="•"/>
            </a:pPr>
            <a:r>
              <a:rPr lang="en-US" sz="2200" dirty="0">
                <a:latin typeface="Times New Roman" panose="02020603050405020304" pitchFamily="18" charset="0"/>
                <a:cs typeface="Times New Roman" panose="02020603050405020304" pitchFamily="18" charset="0"/>
              </a:rPr>
              <a:t>People born before 1949 were not affected. </a:t>
            </a:r>
          </a:p>
          <a:p>
            <a:pPr algn="just">
              <a:lnSpc>
                <a:spcPct val="9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2310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6" name="Rectangle 2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38" name="Freeform: Shape 3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a:extLst>
              <a:ext uri="{FF2B5EF4-FFF2-40B4-BE49-F238E27FC236}">
                <a16:creationId xmlns:a16="http://schemas.microsoft.com/office/drawing/2014/main" id="{BEE33BC9-9B88-4644-93FC-A7CE967E8423}"/>
              </a:ext>
            </a:extLst>
          </p:cNvPr>
          <p:cNvSpPr>
            <a:spLocks noGrp="1"/>
          </p:cNvSpPr>
          <p:nvPr>
            <p:ph type="title"/>
          </p:nvPr>
        </p:nvSpPr>
        <p:spPr>
          <a:xfrm>
            <a:off x="733647" y="202019"/>
            <a:ext cx="9703747" cy="1651229"/>
          </a:xfrm>
        </p:spPr>
        <p:txBody>
          <a:bodyPr anchor="ctr">
            <a:normAutofit/>
          </a:bodyPr>
          <a:lstStyle/>
          <a:p>
            <a:r>
              <a:rPr lang="en-US" dirty="0">
                <a:solidFill>
                  <a:srgbClr val="FFFFFF"/>
                </a:solidFill>
                <a:latin typeface="Times New Roman" panose="02020603050405020304" pitchFamily="18" charset="0"/>
                <a:cs typeface="Times New Roman" panose="02020603050405020304" pitchFamily="18" charset="0"/>
              </a:rPr>
              <a:t>THE POLISH LABOUR MARKET</a:t>
            </a:r>
          </a:p>
        </p:txBody>
      </p:sp>
      <p:sp>
        <p:nvSpPr>
          <p:cNvPr id="3" name="Segnaposto contenuto 2">
            <a:extLst>
              <a:ext uri="{FF2B5EF4-FFF2-40B4-BE49-F238E27FC236}">
                <a16:creationId xmlns:a16="http://schemas.microsoft.com/office/drawing/2014/main" id="{2D7FDE76-DC0B-482C-A86B-4026D468187E}"/>
              </a:ext>
            </a:extLst>
          </p:cNvPr>
          <p:cNvSpPr>
            <a:spLocks noGrp="1"/>
          </p:cNvSpPr>
          <p:nvPr>
            <p:ph idx="1"/>
          </p:nvPr>
        </p:nvSpPr>
        <p:spPr>
          <a:xfrm>
            <a:off x="733648" y="2587999"/>
            <a:ext cx="9703746" cy="3817282"/>
          </a:xfrm>
        </p:spPr>
        <p:txBody>
          <a:bodyPr>
            <a:normAutofit fontScale="92500" lnSpcReduction="10000"/>
          </a:bodyPr>
          <a:lstStyle/>
          <a:p>
            <a:pPr algn="just">
              <a:lnSpc>
                <a:spcPct val="90000"/>
              </a:lnSpc>
            </a:pPr>
            <a:r>
              <a:rPr lang="en-US" dirty="0">
                <a:latin typeface="Times New Roman" panose="02020603050405020304" pitchFamily="18" charset="0"/>
                <a:cs typeface="Times New Roman" panose="02020603050405020304" pitchFamily="18" charset="0"/>
              </a:rPr>
              <a:t>Main challenge of EU membership: ensuring that the labor market becomes competitive in a broad sense:</a:t>
            </a:r>
          </a:p>
          <a:p>
            <a:pPr lvl="1" algn="just">
              <a:lnSpc>
                <a:spcPct val="90000"/>
              </a:lnSpc>
            </a:pPr>
            <a:r>
              <a:rPr lang="en-US" dirty="0">
                <a:latin typeface="Times New Roman" panose="02020603050405020304" pitchFamily="18" charset="0"/>
                <a:cs typeface="Times New Roman" panose="02020603050405020304" pitchFamily="18" charset="0"/>
              </a:rPr>
              <a:t>skill levels of workers need to be developed in tune with the demand of domestic but also of multinational firms</a:t>
            </a:r>
          </a:p>
          <a:p>
            <a:pPr lvl="1" algn="just">
              <a:lnSpc>
                <a:spcPct val="90000"/>
              </a:lnSpc>
            </a:pPr>
            <a:r>
              <a:rPr lang="en-US" dirty="0">
                <a:latin typeface="Times New Roman" panose="02020603050405020304" pitchFamily="18" charset="0"/>
                <a:cs typeface="Times New Roman" panose="02020603050405020304" pitchFamily="18" charset="0"/>
              </a:rPr>
              <a:t>social benefit system has to be structured in such a way as to target those who really need help and, ensure that the incentives are pushing workers to prefer work over unemployment or inactivity.</a:t>
            </a:r>
          </a:p>
          <a:p>
            <a:pPr marL="400050" algn="just">
              <a:lnSpc>
                <a:spcPct val="90000"/>
              </a:lnSpc>
            </a:pPr>
            <a:r>
              <a:rPr lang="en-US" dirty="0">
                <a:latin typeface="Times New Roman" panose="02020603050405020304" pitchFamily="18" charset="0"/>
                <a:ea typeface="Calibri" panose="020F0502020204030204" pitchFamily="34" charset="0"/>
              </a:rPr>
              <a:t>Particularly low activity rate of the young: </a:t>
            </a:r>
          </a:p>
          <a:p>
            <a:pPr marL="800100" lvl="1" algn="just">
              <a:lnSpc>
                <a:spcPct val="90000"/>
              </a:lnSpc>
            </a:pPr>
            <a:r>
              <a:rPr lang="en-US" dirty="0">
                <a:latin typeface="Times New Roman" panose="02020603050405020304" pitchFamily="18" charset="0"/>
                <a:ea typeface="Calibri" panose="020F0502020204030204" pitchFamily="34" charset="0"/>
              </a:rPr>
              <a:t>more involvement of young workers in the informal sector, </a:t>
            </a:r>
          </a:p>
          <a:p>
            <a:pPr marL="800100" lvl="1" algn="just">
              <a:lnSpc>
                <a:spcPct val="90000"/>
              </a:lnSpc>
            </a:pPr>
            <a:r>
              <a:rPr lang="en-US" dirty="0">
                <a:latin typeface="Times New Roman" panose="02020603050405020304" pitchFamily="18" charset="0"/>
                <a:ea typeface="Calibri" panose="020F0502020204030204" pitchFamily="34" charset="0"/>
              </a:rPr>
              <a:t>unwillingness of the low skilled young to enter the labor market at all, </a:t>
            </a:r>
          </a:p>
          <a:p>
            <a:pPr marL="800100" lvl="1" algn="just">
              <a:lnSpc>
                <a:spcPct val="90000"/>
              </a:lnSpc>
            </a:pPr>
            <a:r>
              <a:rPr lang="en-US" dirty="0">
                <a:latin typeface="Times New Roman" panose="02020603050405020304" pitchFamily="18" charset="0"/>
                <a:ea typeface="Calibri" panose="020F0502020204030204" pitchFamily="34" charset="0"/>
              </a:rPr>
              <a:t>longer spells in full-time education</a:t>
            </a:r>
          </a:p>
          <a:p>
            <a:pPr marL="800100" lvl="1" algn="just">
              <a:lnSpc>
                <a:spcPct val="90000"/>
              </a:lnSpc>
            </a:pPr>
            <a:r>
              <a:rPr lang="en-US" dirty="0">
                <a:latin typeface="Times New Roman" panose="02020603050405020304" pitchFamily="18" charset="0"/>
                <a:ea typeface="Calibri" panose="020F0502020204030204" pitchFamily="34" charset="0"/>
              </a:rPr>
              <a:t>“brain drain” depriving of those sections of the workforce especially vital for productivity growth</a:t>
            </a:r>
          </a:p>
          <a:p>
            <a:pPr marL="800100" lvl="1" algn="just">
              <a:lnSpc>
                <a:spcPct val="90000"/>
              </a:lnSpc>
            </a:pPr>
            <a:r>
              <a:rPr lang="en-US" dirty="0">
                <a:latin typeface="Times New Roman" panose="02020603050405020304" pitchFamily="18" charset="0"/>
                <a:ea typeface="Calibri" panose="020F0502020204030204" pitchFamily="34" charset="0"/>
              </a:rPr>
              <a:t>older workers become “discouraged workers” and withdraw from the labor market.</a:t>
            </a:r>
            <a:endParaRPr lang="en-US" dirty="0">
              <a:latin typeface="Times New Roman" panose="02020603050405020304" pitchFamily="18" charset="0"/>
              <a:cs typeface="Times New Roman" panose="02020603050405020304" pitchFamily="18" charset="0"/>
            </a:endParaRPr>
          </a:p>
          <a:p>
            <a:pPr algn="just">
              <a:lnSpc>
                <a:spcPct val="9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003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05E5-6698-4C8E-92A9-7A74494CA918}"/>
              </a:ext>
            </a:extLst>
          </p:cNvPr>
          <p:cNvSpPr>
            <a:spLocks noGrp="1"/>
          </p:cNvSpPr>
          <p:nvPr>
            <p:ph type="title"/>
          </p:nvPr>
        </p:nvSpPr>
        <p:spPr>
          <a:xfrm>
            <a:off x="484214" y="276448"/>
            <a:ext cx="5513830" cy="1339702"/>
          </a:xfrm>
        </p:spPr>
        <p:txBody>
          <a:bodyPr>
            <a:normAutofit fontScale="90000"/>
          </a:bodyPr>
          <a:lstStyle/>
          <a:p>
            <a:r>
              <a:rPr lang="en-US" sz="3600" dirty="0">
                <a:solidFill>
                  <a:schemeClr val="tx1"/>
                </a:solidFill>
                <a:latin typeface="Times New Roman" panose="02020603050405020304" pitchFamily="18" charset="0"/>
                <a:cs typeface="Times New Roman" panose="02020603050405020304" pitchFamily="18" charset="0"/>
              </a:rPr>
              <a:t>POLISH LABOUR MARKET – DEMAND SIDE</a:t>
            </a:r>
          </a:p>
        </p:txBody>
      </p:sp>
      <p:sp>
        <p:nvSpPr>
          <p:cNvPr id="92" name="Rectangle 91">
            <a:extLst>
              <a:ext uri="{FF2B5EF4-FFF2-40B4-BE49-F238E27FC236}">
                <a16:creationId xmlns:a16="http://schemas.microsoft.com/office/drawing/2014/main" id="{B7371CF8-B54E-42D4-AD67-269537A3B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24">
            <a:extLst>
              <a:ext uri="{FF2B5EF4-FFF2-40B4-BE49-F238E27FC236}">
                <a16:creationId xmlns:a16="http://schemas.microsoft.com/office/drawing/2014/main" id="{83B509E1-9B27-4885-A0B4-440257033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CF40EF5-2216-4152-8A57-D355ED297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Segnaposto contenuto 2">
            <a:extLst>
              <a:ext uri="{FF2B5EF4-FFF2-40B4-BE49-F238E27FC236}">
                <a16:creationId xmlns:a16="http://schemas.microsoft.com/office/drawing/2014/main" id="{548602AB-DD2B-4F91-A3ED-523E863160F4}"/>
              </a:ext>
            </a:extLst>
          </p:cNvPr>
          <p:cNvSpPr>
            <a:spLocks noGrp="1"/>
          </p:cNvSpPr>
          <p:nvPr>
            <p:ph idx="1"/>
          </p:nvPr>
        </p:nvSpPr>
        <p:spPr>
          <a:xfrm>
            <a:off x="484214" y="1743741"/>
            <a:ext cx="5321163" cy="4480078"/>
          </a:xfrm>
        </p:spPr>
        <p:txBody>
          <a:bodyPr>
            <a:noAutofit/>
          </a:bodyPr>
          <a:lstStyle/>
          <a:p>
            <a:pPr marL="457200" indent="-457200" algn="just">
              <a:lnSpc>
                <a:spcPct val="90000"/>
              </a:lnSpc>
              <a:buFont typeface="+mj-lt"/>
              <a:buAutoNum type="arabicPeriod"/>
            </a:pPr>
            <a:r>
              <a:rPr lang="en-US" dirty="0">
                <a:latin typeface="Times New Roman" panose="02020603050405020304" pitchFamily="18" charset="0"/>
                <a:cs typeface="Times New Roman" panose="02020603050405020304" pitchFamily="18" charset="0"/>
              </a:rPr>
              <a:t>employment protection legislation (EPL): the Polish labor market exhibits more flexibility than the labor markets of EU-15. </a:t>
            </a:r>
          </a:p>
          <a:p>
            <a:pPr marL="457200" indent="-457200" algn="just">
              <a:lnSpc>
                <a:spcPct val="90000"/>
              </a:lnSpc>
              <a:buFont typeface="+mj-lt"/>
              <a:buAutoNum type="arabicPeriod"/>
            </a:pPr>
            <a:endParaRPr lang="en-US" dirty="0">
              <a:latin typeface="Times New Roman" panose="02020603050405020304" pitchFamily="18" charset="0"/>
              <a:cs typeface="Times New Roman" panose="02020603050405020304" pitchFamily="18" charset="0"/>
            </a:endParaRPr>
          </a:p>
          <a:p>
            <a:pPr marL="457200" indent="-457200" algn="just">
              <a:lnSpc>
                <a:spcPct val="90000"/>
              </a:lnSpc>
              <a:buFont typeface="+mj-lt"/>
              <a:buAutoNum type="arabicPeriod"/>
            </a:pPr>
            <a:r>
              <a:rPr lang="en-US" dirty="0">
                <a:latin typeface="Times New Roman" panose="02020603050405020304" pitchFamily="18" charset="0"/>
                <a:cs typeface="Times New Roman" panose="02020603050405020304" pitchFamily="18" charset="0"/>
              </a:rPr>
              <a:t>the role of unions in collective bargaining: in Poland, we see a near collapse of the influence of trade unions, a development not necessarily beneficial. </a:t>
            </a:r>
          </a:p>
          <a:p>
            <a:pPr marL="457200" indent="-457200" algn="just">
              <a:lnSpc>
                <a:spcPct val="90000"/>
              </a:lnSpc>
              <a:buFont typeface="+mj-lt"/>
              <a:buAutoNum type="arabicPeriod"/>
            </a:pPr>
            <a:endParaRPr lang="en-US" dirty="0">
              <a:latin typeface="Times New Roman" panose="02020603050405020304" pitchFamily="18" charset="0"/>
              <a:cs typeface="Times New Roman" panose="02020603050405020304" pitchFamily="18" charset="0"/>
            </a:endParaRPr>
          </a:p>
          <a:p>
            <a:pPr marL="457200" indent="-457200" algn="just">
              <a:lnSpc>
                <a:spcPct val="90000"/>
              </a:lnSpc>
              <a:buFont typeface="+mj-lt"/>
              <a:buAutoNum type="arabicPeriod"/>
            </a:pPr>
            <a:r>
              <a:rPr lang="en-US" dirty="0">
                <a:latin typeface="Times New Roman" panose="02020603050405020304" pitchFamily="18" charset="0"/>
                <a:cs typeface="Times New Roman" panose="02020603050405020304" pitchFamily="18" charset="0"/>
              </a:rPr>
              <a:t>taxes on labor: the implicit tax rate on labor is lower in Poland than in EU-15. </a:t>
            </a:r>
          </a:p>
          <a:p>
            <a:pPr algn="just">
              <a:lnSpc>
                <a:spcPct val="90000"/>
              </a:lnSpc>
              <a:buFont typeface="Wingdings" panose="05000000000000000000" pitchFamily="2" charset="2"/>
              <a:buChar char="Ø"/>
            </a:pPr>
            <a:endParaRPr lang="en-US" sz="1300" dirty="0">
              <a:latin typeface="Times New Roman" panose="02020603050405020304" pitchFamily="18" charset="0"/>
              <a:cs typeface="Times New Roman" panose="02020603050405020304" pitchFamily="18" charset="0"/>
            </a:endParaRPr>
          </a:p>
        </p:txBody>
      </p:sp>
      <p:pic>
        <p:nvPicPr>
          <p:cNvPr id="4" name="Elemento grafico 3" descr="Tendenza al ribasso">
            <a:extLst>
              <a:ext uri="{FF2B5EF4-FFF2-40B4-BE49-F238E27FC236}">
                <a16:creationId xmlns:a16="http://schemas.microsoft.com/office/drawing/2014/main" id="{69B3A5CF-FEF6-495C-BF03-96474E0881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2475" y="1269000"/>
            <a:ext cx="4320000" cy="4320000"/>
          </a:xfrm>
          <a:prstGeom prst="rect">
            <a:avLst/>
          </a:prstGeom>
        </p:spPr>
      </p:pic>
    </p:spTree>
    <p:extLst>
      <p:ext uri="{BB962C8B-B14F-4D97-AF65-F5344CB8AC3E}">
        <p14:creationId xmlns:p14="http://schemas.microsoft.com/office/powerpoint/2010/main" val="379095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animEffect transition="in" filter="fade">
                                      <p:cBhvr>
                                        <p:cTn id="15" dur="500"/>
                                        <p:tgtEl>
                                          <p:spTgt spid="5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xEl>
                                              <p:pRg st="4" end="4"/>
                                            </p:txEl>
                                          </p:spTgt>
                                        </p:tgtEl>
                                        <p:attrNameLst>
                                          <p:attrName>style.visibility</p:attrName>
                                        </p:attrNameLst>
                                      </p:cBhvr>
                                      <p:to>
                                        <p:strVal val="visible"/>
                                      </p:to>
                                    </p:set>
                                    <p:animEffect transition="in" filter="fade">
                                      <p:cBhvr>
                                        <p:cTn id="19" dur="500"/>
                                        <p:tgtEl>
                                          <p:spTgt spid="56">
                                            <p:txEl>
                                              <p:pRg st="4" end="4"/>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05E5-6698-4C8E-92A9-7A74494CA918}"/>
              </a:ext>
            </a:extLst>
          </p:cNvPr>
          <p:cNvSpPr>
            <a:spLocks noGrp="1"/>
          </p:cNvSpPr>
          <p:nvPr>
            <p:ph type="title"/>
          </p:nvPr>
        </p:nvSpPr>
        <p:spPr>
          <a:xfrm>
            <a:off x="484214" y="276447"/>
            <a:ext cx="5513830" cy="1329069"/>
          </a:xfrm>
        </p:spPr>
        <p:txBody>
          <a:bodyPr>
            <a:normAutofit/>
          </a:bodyPr>
          <a:lstStyle/>
          <a:p>
            <a:r>
              <a:rPr lang="en-US" sz="3600" dirty="0">
                <a:solidFill>
                  <a:schemeClr val="tx1"/>
                </a:solidFill>
                <a:latin typeface="Times New Roman" panose="02020603050405020304" pitchFamily="18" charset="0"/>
                <a:cs typeface="Times New Roman" panose="02020603050405020304" pitchFamily="18" charset="0"/>
              </a:rPr>
              <a:t>POLISH LABOUR MARKET – SUPPLY SIDE</a:t>
            </a:r>
          </a:p>
        </p:txBody>
      </p:sp>
      <p:sp>
        <p:nvSpPr>
          <p:cNvPr id="92" name="Rectangle 91">
            <a:extLst>
              <a:ext uri="{FF2B5EF4-FFF2-40B4-BE49-F238E27FC236}">
                <a16:creationId xmlns:a16="http://schemas.microsoft.com/office/drawing/2014/main" id="{B7371CF8-B54E-42D4-AD67-269537A3B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24">
            <a:extLst>
              <a:ext uri="{FF2B5EF4-FFF2-40B4-BE49-F238E27FC236}">
                <a16:creationId xmlns:a16="http://schemas.microsoft.com/office/drawing/2014/main" id="{83B509E1-9B27-4885-A0B4-440257033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CF40EF5-2216-4152-8A57-D355ED297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Segnaposto contenuto 2">
            <a:extLst>
              <a:ext uri="{FF2B5EF4-FFF2-40B4-BE49-F238E27FC236}">
                <a16:creationId xmlns:a16="http://schemas.microsoft.com/office/drawing/2014/main" id="{548602AB-DD2B-4F91-A3ED-523E863160F4}"/>
              </a:ext>
            </a:extLst>
          </p:cNvPr>
          <p:cNvSpPr>
            <a:spLocks noGrp="1"/>
          </p:cNvSpPr>
          <p:nvPr>
            <p:ph idx="1"/>
          </p:nvPr>
        </p:nvSpPr>
        <p:spPr>
          <a:xfrm>
            <a:off x="484214" y="1605517"/>
            <a:ext cx="5214838" cy="4774018"/>
          </a:xfrm>
        </p:spPr>
        <p:txBody>
          <a:bodyPr>
            <a:noAutofit/>
          </a:bodyPr>
          <a:lstStyle/>
          <a:p>
            <a:pPr algn="just">
              <a:lnSpc>
                <a:spcPct val="90000"/>
              </a:lnSpc>
              <a:buFont typeface="+mj-lt"/>
              <a:buAutoNum type="arabicPeriod"/>
            </a:pPr>
            <a:r>
              <a:rPr lang="en-US" dirty="0">
                <a:latin typeface="Times New Roman" panose="02020603050405020304" pitchFamily="18" charset="0"/>
                <a:cs typeface="Times New Roman" panose="02020603050405020304" pitchFamily="18" charset="0"/>
              </a:rPr>
              <a:t>unemployment benefits: </a:t>
            </a:r>
          </a:p>
          <a:p>
            <a:pPr marL="685800" lvl="1" algn="just">
              <a:lnSpc>
                <a:spcPct val="9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too generous</a:t>
            </a:r>
          </a:p>
          <a:p>
            <a:pPr marL="685800" lvl="1" algn="just">
              <a:lnSpc>
                <a:spcPct val="9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policy makers tried to increase the willingness of the unemployed to increase search and take on jobs</a:t>
            </a:r>
          </a:p>
          <a:p>
            <a:pPr algn="just">
              <a:lnSpc>
                <a:spcPct val="90000"/>
              </a:lnSpc>
              <a:buFont typeface="+mj-lt"/>
              <a:buAutoNum type="arabicPeriod"/>
            </a:pPr>
            <a:r>
              <a:rPr lang="en-US" dirty="0">
                <a:latin typeface="Times New Roman" panose="02020603050405020304" pitchFamily="18" charset="0"/>
                <a:cs typeface="Times New Roman" panose="02020603050405020304" pitchFamily="18" charset="0"/>
              </a:rPr>
              <a:t>non-employment benefits: early retirement and disability pensions</a:t>
            </a:r>
          </a:p>
          <a:p>
            <a:pPr marL="571500" lvl="1" indent="-171450" algn="just">
              <a:lnSpc>
                <a:spcPct val="9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pension reform (1999): lesser disability pension claimants </a:t>
            </a:r>
          </a:p>
          <a:p>
            <a:pPr marL="571500" lvl="1" indent="-171450" algn="just">
              <a:lnSpc>
                <a:spcPct val="9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“deactivation”: required in times of excess labor supply, but difficult to reverse in times of excess labor demand.</a:t>
            </a:r>
          </a:p>
          <a:p>
            <a:pPr algn="just">
              <a:lnSpc>
                <a:spcPct val="90000"/>
              </a:lnSpc>
              <a:buFont typeface="+mj-lt"/>
              <a:buAutoNum type="arabicPeriod"/>
            </a:pPr>
            <a:r>
              <a:rPr lang="en-US" dirty="0">
                <a:latin typeface="Times New Roman" panose="02020603050405020304" pitchFamily="18" charset="0"/>
                <a:cs typeface="Times New Roman" panose="02020603050405020304" pitchFamily="18" charset="0"/>
              </a:rPr>
              <a:t>evolution of wage inequality:</a:t>
            </a:r>
          </a:p>
          <a:p>
            <a:pPr marL="685800" lvl="1" algn="just">
              <a:lnSpc>
                <a:spcPct val="9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large rise in inequality as highly skilled workers are compensated for the acquisition of skills. </a:t>
            </a:r>
          </a:p>
          <a:p>
            <a:pPr marL="685800" lvl="1" algn="just">
              <a:lnSpc>
                <a:spcPct val="9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structure of remuneration: the Polish labor market is closer to the U.S. than to European labor market.</a:t>
            </a:r>
          </a:p>
        </p:txBody>
      </p:sp>
      <p:pic>
        <p:nvPicPr>
          <p:cNvPr id="4" name="Elemento grafico 3" descr="Tendenza in salita">
            <a:extLst>
              <a:ext uri="{FF2B5EF4-FFF2-40B4-BE49-F238E27FC236}">
                <a16:creationId xmlns:a16="http://schemas.microsoft.com/office/drawing/2014/main" id="{13245A75-62C7-49C0-88ED-5A4A3304B7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2475" y="1194225"/>
            <a:ext cx="4320000" cy="4320000"/>
          </a:xfrm>
          <a:prstGeom prst="rect">
            <a:avLst/>
          </a:prstGeom>
        </p:spPr>
      </p:pic>
    </p:spTree>
    <p:extLst>
      <p:ext uri="{BB962C8B-B14F-4D97-AF65-F5344CB8AC3E}">
        <p14:creationId xmlns:p14="http://schemas.microsoft.com/office/powerpoint/2010/main" val="3369568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xEl>
                                              <p:pRg st="1" end="1"/>
                                            </p:txEl>
                                          </p:spTgt>
                                        </p:tgtEl>
                                        <p:attrNameLst>
                                          <p:attrName>style.visibility</p:attrName>
                                        </p:attrNameLst>
                                      </p:cBhvr>
                                      <p:to>
                                        <p:strVal val="visible"/>
                                      </p:to>
                                    </p:set>
                                    <p:animEffect transition="in" filter="fade">
                                      <p:cBhvr>
                                        <p:cTn id="15" dur="500"/>
                                        <p:tgtEl>
                                          <p:spTgt spid="5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xEl>
                                              <p:pRg st="2" end="2"/>
                                            </p:txEl>
                                          </p:spTgt>
                                        </p:tgtEl>
                                        <p:attrNameLst>
                                          <p:attrName>style.visibility</p:attrName>
                                        </p:attrNameLst>
                                      </p:cBhvr>
                                      <p:to>
                                        <p:strVal val="visible"/>
                                      </p:to>
                                    </p:set>
                                    <p:animEffect transition="in" filter="fade">
                                      <p:cBhvr>
                                        <p:cTn id="19" dur="500"/>
                                        <p:tgtEl>
                                          <p:spTgt spid="5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
                                            <p:txEl>
                                              <p:pRg st="3" end="3"/>
                                            </p:txEl>
                                          </p:spTgt>
                                        </p:tgtEl>
                                        <p:attrNameLst>
                                          <p:attrName>style.visibility</p:attrName>
                                        </p:attrNameLst>
                                      </p:cBhvr>
                                      <p:to>
                                        <p:strVal val="visible"/>
                                      </p:to>
                                    </p:set>
                                    <p:animEffect transition="in" filter="fade">
                                      <p:cBhvr>
                                        <p:cTn id="23" dur="500"/>
                                        <p:tgtEl>
                                          <p:spTgt spid="5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
                                            <p:txEl>
                                              <p:pRg st="4" end="4"/>
                                            </p:txEl>
                                          </p:spTgt>
                                        </p:tgtEl>
                                        <p:attrNameLst>
                                          <p:attrName>style.visibility</p:attrName>
                                        </p:attrNameLst>
                                      </p:cBhvr>
                                      <p:to>
                                        <p:strVal val="visible"/>
                                      </p:to>
                                    </p:set>
                                    <p:animEffect transition="in" filter="fade">
                                      <p:cBhvr>
                                        <p:cTn id="27" dur="500"/>
                                        <p:tgtEl>
                                          <p:spTgt spid="56">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6">
                                            <p:txEl>
                                              <p:pRg st="5" end="5"/>
                                            </p:txEl>
                                          </p:spTgt>
                                        </p:tgtEl>
                                        <p:attrNameLst>
                                          <p:attrName>style.visibility</p:attrName>
                                        </p:attrNameLst>
                                      </p:cBhvr>
                                      <p:to>
                                        <p:strVal val="visible"/>
                                      </p:to>
                                    </p:set>
                                    <p:animEffect transition="in" filter="fade">
                                      <p:cBhvr>
                                        <p:cTn id="31" dur="500"/>
                                        <p:tgtEl>
                                          <p:spTgt spid="56">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6">
                                            <p:txEl>
                                              <p:pRg st="6" end="6"/>
                                            </p:txEl>
                                          </p:spTgt>
                                        </p:tgtEl>
                                        <p:attrNameLst>
                                          <p:attrName>style.visibility</p:attrName>
                                        </p:attrNameLst>
                                      </p:cBhvr>
                                      <p:to>
                                        <p:strVal val="visible"/>
                                      </p:to>
                                    </p:set>
                                    <p:animEffect transition="in" filter="fade">
                                      <p:cBhvr>
                                        <p:cTn id="35" dur="500"/>
                                        <p:tgtEl>
                                          <p:spTgt spid="56">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6">
                                            <p:txEl>
                                              <p:pRg st="7" end="7"/>
                                            </p:txEl>
                                          </p:spTgt>
                                        </p:tgtEl>
                                        <p:attrNameLst>
                                          <p:attrName>style.visibility</p:attrName>
                                        </p:attrNameLst>
                                      </p:cBhvr>
                                      <p:to>
                                        <p:strVal val="visible"/>
                                      </p:to>
                                    </p:set>
                                    <p:animEffect transition="in" filter="fade">
                                      <p:cBhvr>
                                        <p:cTn id="39" dur="500"/>
                                        <p:tgtEl>
                                          <p:spTgt spid="56">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6">
                                            <p:txEl>
                                              <p:pRg st="8" end="8"/>
                                            </p:txEl>
                                          </p:spTgt>
                                        </p:tgtEl>
                                        <p:attrNameLst>
                                          <p:attrName>style.visibility</p:attrName>
                                        </p:attrNameLst>
                                      </p:cBhvr>
                                      <p:to>
                                        <p:strVal val="visible"/>
                                      </p:to>
                                    </p:set>
                                    <p:animEffect transition="in" filter="fade">
                                      <p:cBhvr>
                                        <p:cTn id="43" dur="500"/>
                                        <p:tgtEl>
                                          <p:spTgt spid="56">
                                            <p:txEl>
                                              <p:pRg st="8" end="8"/>
                                            </p:txEl>
                                          </p:spTgt>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6" name="Rectangle 2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38" name="Freeform: Shape 3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a:extLst>
              <a:ext uri="{FF2B5EF4-FFF2-40B4-BE49-F238E27FC236}">
                <a16:creationId xmlns:a16="http://schemas.microsoft.com/office/drawing/2014/main" id="{BEE33BC9-9B88-4644-93FC-A7CE967E8423}"/>
              </a:ext>
            </a:extLst>
          </p:cNvPr>
          <p:cNvSpPr>
            <a:spLocks noGrp="1"/>
          </p:cNvSpPr>
          <p:nvPr>
            <p:ph type="title"/>
          </p:nvPr>
        </p:nvSpPr>
        <p:spPr>
          <a:xfrm>
            <a:off x="733647" y="202019"/>
            <a:ext cx="9703747" cy="1651229"/>
          </a:xfrm>
        </p:spPr>
        <p:txBody>
          <a:bodyPr anchor="ctr">
            <a:normAutofit/>
          </a:bodyPr>
          <a:lstStyle/>
          <a:p>
            <a:r>
              <a:rPr lang="en-US" dirty="0">
                <a:solidFill>
                  <a:srgbClr val="FFFFFF"/>
                </a:solidFill>
                <a:latin typeface="Times New Roman" panose="02020603050405020304" pitchFamily="18" charset="0"/>
                <a:cs typeface="Times New Roman" panose="02020603050405020304" pitchFamily="18" charset="0"/>
              </a:rPr>
              <a:t>TO SUM UP</a:t>
            </a:r>
          </a:p>
        </p:txBody>
      </p:sp>
      <p:sp>
        <p:nvSpPr>
          <p:cNvPr id="3" name="Segnaposto contenuto 2">
            <a:extLst>
              <a:ext uri="{FF2B5EF4-FFF2-40B4-BE49-F238E27FC236}">
                <a16:creationId xmlns:a16="http://schemas.microsoft.com/office/drawing/2014/main" id="{2D7FDE76-DC0B-482C-A86B-4026D468187E}"/>
              </a:ext>
            </a:extLst>
          </p:cNvPr>
          <p:cNvSpPr>
            <a:spLocks noGrp="1"/>
          </p:cNvSpPr>
          <p:nvPr>
            <p:ph idx="1"/>
          </p:nvPr>
        </p:nvSpPr>
        <p:spPr>
          <a:xfrm>
            <a:off x="733648" y="2587999"/>
            <a:ext cx="9703746" cy="4067982"/>
          </a:xfrm>
        </p:spPr>
        <p:txBody>
          <a:bodyPr>
            <a:normAutofit fontScale="92500"/>
          </a:bodyPr>
          <a:lstStyle/>
          <a:p>
            <a:pPr algn="just">
              <a:lnSpc>
                <a:spcPct val="90000"/>
              </a:lnSpc>
            </a:pPr>
            <a:r>
              <a:rPr lang="en-US" sz="1700" dirty="0">
                <a:latin typeface="Times New Roman" panose="02020603050405020304" pitchFamily="18" charset="0"/>
                <a:cs typeface="Times New Roman" panose="02020603050405020304" pitchFamily="18" charset="0"/>
              </a:rPr>
              <a:t>Impressive growth performance of the Polish economy since 1992: related to the persistence of reform efforts over two decades. These reform efforts occurred despite a relative fractured and unstable political landscape in the 1990s. </a:t>
            </a:r>
          </a:p>
          <a:p>
            <a:pPr algn="just">
              <a:lnSpc>
                <a:spcPct val="90000"/>
              </a:lnSpc>
            </a:pPr>
            <a:r>
              <a:rPr lang="en-US" sz="1700" dirty="0">
                <a:latin typeface="Times New Roman" panose="02020603050405020304" pitchFamily="18" charset="0"/>
                <a:cs typeface="Times New Roman" panose="02020603050405020304" pitchFamily="18" charset="0"/>
              </a:rPr>
              <a:t>Large reform packages implemented by the Mazowiecki government at the beginning of the transition to a market economy and by the Buzek government at the turn of the 21st century. The success of the reforms was possible because of a virtuous cycle. Among policy makers responsible for economic issues there existed a broad consensus about the general reform path that Poland had to take independent of party affiliation. </a:t>
            </a:r>
          </a:p>
          <a:p>
            <a:pPr algn="just">
              <a:lnSpc>
                <a:spcPct val="90000"/>
              </a:lnSpc>
            </a:pPr>
            <a:r>
              <a:rPr lang="en-US" sz="1700" dirty="0">
                <a:latin typeface="Times New Roman" panose="02020603050405020304" pitchFamily="18" charset="0"/>
                <a:cs typeface="Times New Roman" panose="02020603050405020304" pitchFamily="18" charset="0"/>
              </a:rPr>
              <a:t>Three large blocks of reforms:</a:t>
            </a:r>
          </a:p>
          <a:p>
            <a:pPr lvl="1" algn="just">
              <a:lnSpc>
                <a:spcPct val="90000"/>
              </a:lnSpc>
            </a:pPr>
            <a:r>
              <a:rPr lang="en-US" sz="1500" dirty="0">
                <a:latin typeface="Times New Roman" panose="02020603050405020304" pitchFamily="18" charset="0"/>
                <a:cs typeface="Times New Roman" panose="02020603050405020304" pitchFamily="18" charset="0"/>
              </a:rPr>
              <a:t>large block of reforms of the Mazowiecki government, </a:t>
            </a:r>
          </a:p>
          <a:p>
            <a:pPr lvl="1" algn="just">
              <a:lnSpc>
                <a:spcPct val="90000"/>
              </a:lnSpc>
            </a:pPr>
            <a:r>
              <a:rPr lang="en-US" sz="1500" dirty="0">
                <a:latin typeface="Times New Roman" panose="02020603050405020304" pitchFamily="18" charset="0"/>
                <a:cs typeface="Times New Roman" panose="02020603050405020304" pitchFamily="18" charset="0"/>
              </a:rPr>
              <a:t>Modernizing block of the Buzek government, </a:t>
            </a:r>
          </a:p>
          <a:p>
            <a:pPr lvl="1" algn="just">
              <a:lnSpc>
                <a:spcPct val="90000"/>
              </a:lnSpc>
            </a:pPr>
            <a:r>
              <a:rPr lang="en-US" sz="1500" dirty="0">
                <a:latin typeface="Times New Roman" panose="02020603050405020304" pitchFamily="18" charset="0"/>
                <a:cs typeface="Times New Roman" panose="02020603050405020304" pitchFamily="18" charset="0"/>
              </a:rPr>
              <a:t>the first Tusk government fine-tuned some of these earlier reforms. </a:t>
            </a:r>
          </a:p>
          <a:p>
            <a:pPr indent="-285750" algn="just">
              <a:lnSpc>
                <a:spcPct val="90000"/>
              </a:lnSpc>
            </a:pPr>
            <a:r>
              <a:rPr lang="en-US" sz="1700" dirty="0">
                <a:latin typeface="Times New Roman" panose="02020603050405020304" pitchFamily="18" charset="0"/>
                <a:cs typeface="Times New Roman" panose="02020603050405020304" pitchFamily="18" charset="0"/>
              </a:rPr>
              <a:t>Modernization of the Polish economy: restructuring of SOEs and privatized firms implying large labor shedding and the “shake-out” of workers unproductive in the new demand constrained economic environment. Tortuous and prolonged process released many persons who had great difficulties in finding re-employment, above all older and less skilled workers. </a:t>
            </a:r>
          </a:p>
        </p:txBody>
      </p:sp>
    </p:spTree>
    <p:extLst>
      <p:ext uri="{BB962C8B-B14F-4D97-AF65-F5344CB8AC3E}">
        <p14:creationId xmlns:p14="http://schemas.microsoft.com/office/powerpoint/2010/main" val="2118775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43" name="Freeform 7">
            <a:extLst>
              <a:ext uri="{FF2B5EF4-FFF2-40B4-BE49-F238E27FC236}">
                <a16:creationId xmlns:a16="http://schemas.microsoft.com/office/drawing/2014/main" id="{0D78AC29-2604-489C-B217-FEB7BCB21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 name="Titolo 1">
            <a:extLst>
              <a:ext uri="{FF2B5EF4-FFF2-40B4-BE49-F238E27FC236}">
                <a16:creationId xmlns:a16="http://schemas.microsoft.com/office/drawing/2014/main" id="{3A52A7D7-D3B9-405D-9D50-491BFE72DD49}"/>
              </a:ext>
            </a:extLst>
          </p:cNvPr>
          <p:cNvSpPr>
            <a:spLocks noGrp="1"/>
          </p:cNvSpPr>
          <p:nvPr>
            <p:ph type="title"/>
          </p:nvPr>
        </p:nvSpPr>
        <p:spPr>
          <a:xfrm>
            <a:off x="646111" y="452718"/>
            <a:ext cx="9404723" cy="1180711"/>
          </a:xfrm>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POLISH GOVERNMENTS SINCE 1990</a:t>
            </a:r>
          </a:p>
        </p:txBody>
      </p:sp>
      <p:sp>
        <p:nvSpPr>
          <p:cNvPr id="44" name="Rectangle 38">
            <a:extLst>
              <a:ext uri="{FF2B5EF4-FFF2-40B4-BE49-F238E27FC236}">
                <a16:creationId xmlns:a16="http://schemas.microsoft.com/office/drawing/2014/main" id="{E77A4470-D62C-4E02-93FD-E917AC11D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5">
            <a:extLst>
              <a:ext uri="{FF2B5EF4-FFF2-40B4-BE49-F238E27FC236}">
                <a16:creationId xmlns:a16="http://schemas.microsoft.com/office/drawing/2014/main" id="{8C2CBB41-B005-42E7-8D0B-35AA29FE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Segnaposto contenuto 2">
            <a:extLst>
              <a:ext uri="{FF2B5EF4-FFF2-40B4-BE49-F238E27FC236}">
                <a16:creationId xmlns:a16="http://schemas.microsoft.com/office/drawing/2014/main" id="{78071FA2-E12A-4531-8B1D-18CF8403F6F4}"/>
              </a:ext>
            </a:extLst>
          </p:cNvPr>
          <p:cNvSpPr>
            <a:spLocks noGrp="1"/>
          </p:cNvSpPr>
          <p:nvPr>
            <p:ph idx="1"/>
          </p:nvPr>
        </p:nvSpPr>
        <p:spPr>
          <a:xfrm>
            <a:off x="643856" y="2548281"/>
            <a:ext cx="7152860" cy="3654389"/>
          </a:xfrm>
        </p:spPr>
        <p:txBody>
          <a:bodyPr>
            <a:normAutofit/>
          </a:bodyPr>
          <a:lstStyle/>
          <a:p>
            <a:pPr algn="just"/>
            <a:r>
              <a:rPr lang="en-US" dirty="0">
                <a:solidFill>
                  <a:schemeClr val="bg1"/>
                </a:solidFill>
                <a:latin typeface="Times New Roman" panose="02020603050405020304" pitchFamily="18" charset="0"/>
                <a:cs typeface="Times New Roman" panose="02020603050405020304" pitchFamily="18" charset="0"/>
              </a:rPr>
              <a:t>Mazowiecki government: 10 reforms simultaneously, associated with the “shock therapy” or “big bang”. </a:t>
            </a:r>
          </a:p>
          <a:p>
            <a:pPr algn="just"/>
            <a:r>
              <a:rPr lang="en-US" dirty="0">
                <a:solidFill>
                  <a:schemeClr val="bg1"/>
                </a:solidFill>
                <a:latin typeface="Times New Roman" panose="02020603050405020304" pitchFamily="18" charset="0"/>
                <a:cs typeface="Times New Roman" panose="02020603050405020304" pitchFamily="18" charset="0"/>
              </a:rPr>
              <a:t>Buzek government: enacted four important reforms: the pension, education, health and administrative reforms.</a:t>
            </a:r>
          </a:p>
          <a:p>
            <a:pPr algn="just"/>
            <a:r>
              <a:rPr lang="en-US" dirty="0">
                <a:solidFill>
                  <a:schemeClr val="bg1"/>
                </a:solidFill>
                <a:latin typeface="Times New Roman" panose="02020603050405020304" pitchFamily="18" charset="0"/>
                <a:cs typeface="Times New Roman" panose="02020603050405020304" pitchFamily="18" charset="0"/>
              </a:rPr>
              <a:t>Donald Tusk government: important laws on public sector finances, on the streamlining of the pension system (above all eliminating inefficient bridging schemes) and on the partial commercialization of the health care system. </a:t>
            </a:r>
          </a:p>
        </p:txBody>
      </p:sp>
      <p:pic>
        <p:nvPicPr>
          <p:cNvPr id="9" name="Elemento grafico 8" descr="Sistema solare">
            <a:extLst>
              <a:ext uri="{FF2B5EF4-FFF2-40B4-BE49-F238E27FC236}">
                <a16:creationId xmlns:a16="http://schemas.microsoft.com/office/drawing/2014/main" id="{7A5903B5-76DC-4104-9B9D-0F74AEFEE4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9871" y="2609928"/>
            <a:ext cx="1627767" cy="1627767"/>
          </a:xfrm>
          <a:prstGeom prst="rect">
            <a:avLst/>
          </a:prstGeom>
          <a:effectLst/>
        </p:spPr>
      </p:pic>
      <p:pic>
        <p:nvPicPr>
          <p:cNvPr id="13" name="Elemento grafico 12" descr="Elenco">
            <a:extLst>
              <a:ext uri="{FF2B5EF4-FFF2-40B4-BE49-F238E27FC236}">
                <a16:creationId xmlns:a16="http://schemas.microsoft.com/office/drawing/2014/main" id="{AEAFA57A-0E78-42F9-9759-6ED8D238E7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15776" y="2609928"/>
            <a:ext cx="1627767" cy="1627767"/>
          </a:xfrm>
          <a:prstGeom prst="rect">
            <a:avLst/>
          </a:prstGeom>
          <a:effectLst/>
        </p:spPr>
      </p:pic>
      <p:pic>
        <p:nvPicPr>
          <p:cNvPr id="17" name="Elemento grafico 16" descr="Grafico a barre">
            <a:extLst>
              <a:ext uri="{FF2B5EF4-FFF2-40B4-BE49-F238E27FC236}">
                <a16:creationId xmlns:a16="http://schemas.microsoft.com/office/drawing/2014/main" id="{8B810CDE-2A23-41CE-943D-2BDC856844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60946" y="4458777"/>
            <a:ext cx="1751522" cy="1751522"/>
          </a:xfrm>
          <a:prstGeom prst="rect">
            <a:avLst/>
          </a:prstGeom>
          <a:effectLst/>
        </p:spPr>
      </p:pic>
    </p:spTree>
    <p:extLst>
      <p:ext uri="{BB962C8B-B14F-4D97-AF65-F5344CB8AC3E}">
        <p14:creationId xmlns:p14="http://schemas.microsoft.com/office/powerpoint/2010/main" val="1390325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53" presetClass="entr" presetSubtype="16"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B3AFD5-D64C-4FCC-B073-DBC7D8561FB5}"/>
              </a:ext>
            </a:extLst>
          </p:cNvPr>
          <p:cNvSpPr>
            <a:spLocks noGrp="1"/>
          </p:cNvSpPr>
          <p:nvPr>
            <p:ph type="ctrTitle"/>
          </p:nvPr>
        </p:nvSpPr>
        <p:spPr>
          <a:xfrm>
            <a:off x="8191925" y="1325880"/>
            <a:ext cx="3352375" cy="3066507"/>
          </a:xfrm>
        </p:spPr>
        <p:txBody>
          <a:bodyPr>
            <a:normAutofit/>
          </a:bodyPr>
          <a:lstStyle/>
          <a:p>
            <a:pPr>
              <a:lnSpc>
                <a:spcPct val="90000"/>
              </a:lnSpc>
            </a:pPr>
            <a:r>
              <a:rPr lang="en-US" sz="4600" i="1" dirty="0">
                <a:solidFill>
                  <a:schemeClr val="tx1"/>
                </a:solidFill>
                <a:latin typeface="Times New Roman" panose="02020603050405020304" pitchFamily="18" charset="0"/>
                <a:cs typeface="Times New Roman" panose="02020603050405020304" pitchFamily="18" charset="0"/>
              </a:rPr>
              <a:t>THANKS FOR YOUR ATTENTION</a:t>
            </a:r>
            <a:endParaRPr lang="en-US" sz="4600" dirty="0">
              <a:solidFill>
                <a:schemeClr val="tx1"/>
              </a:solidFill>
            </a:endParaRPr>
          </a:p>
        </p:txBody>
      </p:sp>
      <p:sp>
        <p:nvSpPr>
          <p:cNvPr id="41" name="Rectangle 34">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3"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9" name="Elemento grafico 8" descr="Uomo e donna">
            <a:extLst>
              <a:ext uri="{FF2B5EF4-FFF2-40B4-BE49-F238E27FC236}">
                <a16:creationId xmlns:a16="http://schemas.microsoft.com/office/drawing/2014/main" id="{329C4C5B-D673-486C-B86F-0767247B39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175" y="368999"/>
            <a:ext cx="6120000" cy="6120000"/>
          </a:xfrm>
          <a:prstGeom prst="rect">
            <a:avLst/>
          </a:prstGeom>
          <a:effectLst/>
        </p:spPr>
      </p:pic>
    </p:spTree>
    <p:extLst>
      <p:ext uri="{BB962C8B-B14F-4D97-AF65-F5344CB8AC3E}">
        <p14:creationId xmlns:p14="http://schemas.microsoft.com/office/powerpoint/2010/main" val="250891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05E5-6698-4C8E-92A9-7A74494CA918}"/>
              </a:ext>
            </a:extLst>
          </p:cNvPr>
          <p:cNvSpPr>
            <a:spLocks noGrp="1"/>
          </p:cNvSpPr>
          <p:nvPr>
            <p:ph type="title"/>
          </p:nvPr>
        </p:nvSpPr>
        <p:spPr>
          <a:xfrm>
            <a:off x="439904" y="442735"/>
            <a:ext cx="5380074" cy="1400530"/>
          </a:xfrm>
        </p:spPr>
        <p:txBody>
          <a:bodyPr>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BIRD’S EYE ON POLISH GOVERMENTS </a:t>
            </a:r>
          </a:p>
        </p:txBody>
      </p:sp>
      <p:sp>
        <p:nvSpPr>
          <p:cNvPr id="92" name="Rectangle 91">
            <a:extLst>
              <a:ext uri="{FF2B5EF4-FFF2-40B4-BE49-F238E27FC236}">
                <a16:creationId xmlns:a16="http://schemas.microsoft.com/office/drawing/2014/main" id="{B7371CF8-B54E-42D4-AD67-269537A3B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24">
            <a:extLst>
              <a:ext uri="{FF2B5EF4-FFF2-40B4-BE49-F238E27FC236}">
                <a16:creationId xmlns:a16="http://schemas.microsoft.com/office/drawing/2014/main" id="{83B509E1-9B27-4885-A0B4-440257033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Elemento grafico 4" descr="Faccia sorridente senza riempimento">
            <a:extLst>
              <a:ext uri="{FF2B5EF4-FFF2-40B4-BE49-F238E27FC236}">
                <a16:creationId xmlns:a16="http://schemas.microsoft.com/office/drawing/2014/main" id="{FF1B5C35-9A73-4A77-B18B-F89865C53A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0885" y="967431"/>
            <a:ext cx="2363598" cy="2363598"/>
          </a:xfrm>
          <a:prstGeom prst="rect">
            <a:avLst/>
          </a:prstGeom>
          <a:effectLst/>
        </p:spPr>
      </p:pic>
      <p:sp>
        <p:nvSpPr>
          <p:cNvPr id="96" name="Rectangle 95">
            <a:extLst>
              <a:ext uri="{FF2B5EF4-FFF2-40B4-BE49-F238E27FC236}">
                <a16:creationId xmlns:a16="http://schemas.microsoft.com/office/drawing/2014/main" id="{2CF40EF5-2216-4152-8A57-D355ED297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Segnaposto contenuto 2">
            <a:extLst>
              <a:ext uri="{FF2B5EF4-FFF2-40B4-BE49-F238E27FC236}">
                <a16:creationId xmlns:a16="http://schemas.microsoft.com/office/drawing/2014/main" id="{548602AB-DD2B-4F91-A3ED-523E863160F4}"/>
              </a:ext>
            </a:extLst>
          </p:cNvPr>
          <p:cNvSpPr>
            <a:spLocks noGrp="1"/>
          </p:cNvSpPr>
          <p:nvPr>
            <p:ph idx="1"/>
          </p:nvPr>
        </p:nvSpPr>
        <p:spPr>
          <a:xfrm>
            <a:off x="484214" y="2028338"/>
            <a:ext cx="4797676" cy="4195481"/>
          </a:xfrm>
        </p:spPr>
        <p:txBody>
          <a:bodyPr>
            <a:normAutofit/>
          </a:bodyPr>
          <a:lstStyle/>
          <a:p>
            <a:pPr algn="just">
              <a:lnSpc>
                <a:spcPct val="90000"/>
              </a:lnSpc>
            </a:pPr>
            <a:r>
              <a:rPr lang="en-US" dirty="0">
                <a:latin typeface="Times New Roman" panose="02020603050405020304" pitchFamily="18" charset="0"/>
                <a:cs typeface="Times New Roman" panose="02020603050405020304" pitchFamily="18" charset="0"/>
              </a:rPr>
              <a:t>Relative unstable political landscape of Poland.</a:t>
            </a:r>
          </a:p>
          <a:p>
            <a:pPr algn="just">
              <a:lnSpc>
                <a:spcPct val="90000"/>
              </a:lnSpc>
            </a:pPr>
            <a:r>
              <a:rPr lang="en-US" dirty="0">
                <a:latin typeface="Times New Roman" panose="02020603050405020304" pitchFamily="18" charset="0"/>
                <a:cs typeface="Times New Roman" panose="02020603050405020304" pitchFamily="18" charset="0"/>
              </a:rPr>
              <a:t>Polish governments can be divided into:</a:t>
            </a:r>
          </a:p>
          <a:p>
            <a:pPr lvl="1" algn="just">
              <a:lnSpc>
                <a:spcPct val="90000"/>
              </a:lnSpc>
            </a:pPr>
            <a:r>
              <a:rPr lang="en-US" sz="1600" dirty="0">
                <a:latin typeface="Times New Roman" panose="02020603050405020304" pitchFamily="18" charset="0"/>
                <a:cs typeface="Times New Roman" panose="02020603050405020304" pitchFamily="18" charset="0"/>
              </a:rPr>
              <a:t>“reform-friendly” governments predominantly on the center-right of the political spectrum</a:t>
            </a:r>
          </a:p>
          <a:p>
            <a:pPr lvl="1" algn="just">
              <a:lnSpc>
                <a:spcPct val="90000"/>
              </a:lnSpc>
            </a:pPr>
            <a:r>
              <a:rPr lang="en-US" sz="1600" dirty="0">
                <a:latin typeface="Times New Roman" panose="02020603050405020304" pitchFamily="18" charset="0"/>
                <a:cs typeface="Times New Roman" panose="02020603050405020304" pitchFamily="18" charset="0"/>
              </a:rPr>
              <a:t>“reform-neutral” governments predominantly on the left. </a:t>
            </a:r>
          </a:p>
          <a:p>
            <a:pPr algn="just">
              <a:lnSpc>
                <a:spcPct val="90000"/>
              </a:lnSpc>
            </a:pPr>
            <a:r>
              <a:rPr lang="en-US" dirty="0">
                <a:latin typeface="Times New Roman" panose="02020603050405020304" pitchFamily="18" charset="0"/>
                <a:cs typeface="Times New Roman" panose="02020603050405020304" pitchFamily="18" charset="0"/>
              </a:rPr>
              <a:t>Reform-friendly governments thrown out of office, but their successor governments allowed reforms to play out, producing visible positive results. </a:t>
            </a:r>
          </a:p>
        </p:txBody>
      </p:sp>
      <p:pic>
        <p:nvPicPr>
          <p:cNvPr id="7" name="Elemento grafico 6" descr="Faccia neutra senza riempimento">
            <a:extLst>
              <a:ext uri="{FF2B5EF4-FFF2-40B4-BE49-F238E27FC236}">
                <a16:creationId xmlns:a16="http://schemas.microsoft.com/office/drawing/2014/main" id="{211FC01A-40FF-45CC-8671-70A585B045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59283" y="3526972"/>
            <a:ext cx="2365200" cy="2365200"/>
          </a:xfrm>
          <a:prstGeom prst="rect">
            <a:avLst/>
          </a:prstGeom>
          <a:effectLst/>
        </p:spPr>
      </p:pic>
    </p:spTree>
    <p:extLst>
      <p:ext uri="{BB962C8B-B14F-4D97-AF65-F5344CB8AC3E}">
        <p14:creationId xmlns:p14="http://schemas.microsoft.com/office/powerpoint/2010/main" val="680346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xEl>
                                              <p:pRg st="1" end="1"/>
                                            </p:txEl>
                                          </p:spTgt>
                                        </p:tgtEl>
                                        <p:attrNameLst>
                                          <p:attrName>style.visibility</p:attrName>
                                        </p:attrNameLst>
                                      </p:cBhvr>
                                      <p:to>
                                        <p:strVal val="visible"/>
                                      </p:to>
                                    </p:set>
                                    <p:animEffect transition="in" filter="fade">
                                      <p:cBhvr>
                                        <p:cTn id="15" dur="500"/>
                                        <p:tgtEl>
                                          <p:spTgt spid="5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xEl>
                                              <p:pRg st="2" end="2"/>
                                            </p:txEl>
                                          </p:spTgt>
                                        </p:tgtEl>
                                        <p:attrNameLst>
                                          <p:attrName>style.visibility</p:attrName>
                                        </p:attrNameLst>
                                      </p:cBhvr>
                                      <p:to>
                                        <p:strVal val="visible"/>
                                      </p:to>
                                    </p:set>
                                    <p:animEffect transition="in" filter="fade">
                                      <p:cBhvr>
                                        <p:cTn id="19" dur="500"/>
                                        <p:tgtEl>
                                          <p:spTgt spid="5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
                                            <p:txEl>
                                              <p:pRg st="3" end="3"/>
                                            </p:txEl>
                                          </p:spTgt>
                                        </p:tgtEl>
                                        <p:attrNameLst>
                                          <p:attrName>style.visibility</p:attrName>
                                        </p:attrNameLst>
                                      </p:cBhvr>
                                      <p:to>
                                        <p:strVal val="visible"/>
                                      </p:to>
                                    </p:set>
                                    <p:animEffect transition="in" filter="fade">
                                      <p:cBhvr>
                                        <p:cTn id="23" dur="500"/>
                                        <p:tgtEl>
                                          <p:spTgt spid="5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
                                            <p:txEl>
                                              <p:pRg st="4" end="4"/>
                                            </p:txEl>
                                          </p:spTgt>
                                        </p:tgtEl>
                                        <p:attrNameLst>
                                          <p:attrName>style.visibility</p:attrName>
                                        </p:attrNameLst>
                                      </p:cBhvr>
                                      <p:to>
                                        <p:strVal val="visible"/>
                                      </p:to>
                                    </p:set>
                                    <p:animEffect transition="in" filter="fade">
                                      <p:cBhvr>
                                        <p:cTn id="27" dur="500"/>
                                        <p:tgtEl>
                                          <p:spTgt spid="56">
                                            <p:txEl>
                                              <p:pRg st="4" end="4"/>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1000"/>
                                        <p:tgtEl>
                                          <p:spTgt spid="5"/>
                                        </p:tgtEl>
                                      </p:cBhvr>
                                    </p:animEffect>
                                  </p:childTnLst>
                                </p:cTn>
                              </p:par>
                              <p:par>
                                <p:cTn id="31" presetID="21" presetClass="entr" presetSubtype="1"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19" name="Freeform 7">
            <a:extLst>
              <a:ext uri="{FF2B5EF4-FFF2-40B4-BE49-F238E27FC236}">
                <a16:creationId xmlns:a16="http://schemas.microsoft.com/office/drawing/2014/main" id="{B6C2B692-B8DF-4B9C-9C24-37BC2C74A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 name="Titolo 1">
            <a:extLst>
              <a:ext uri="{FF2B5EF4-FFF2-40B4-BE49-F238E27FC236}">
                <a16:creationId xmlns:a16="http://schemas.microsoft.com/office/drawing/2014/main" id="{BEE33BC9-9B88-4644-93FC-A7CE967E8423}"/>
              </a:ext>
            </a:extLst>
          </p:cNvPr>
          <p:cNvSpPr>
            <a:spLocks noGrp="1"/>
          </p:cNvSpPr>
          <p:nvPr>
            <p:ph type="title"/>
          </p:nvPr>
        </p:nvSpPr>
        <p:spPr>
          <a:xfrm>
            <a:off x="648930" y="629267"/>
            <a:ext cx="9252154" cy="1016654"/>
          </a:xfrm>
        </p:spPr>
        <p:txBody>
          <a:bodyPr>
            <a:normAutofit/>
          </a:bodyPr>
          <a:lstStyle/>
          <a:p>
            <a:pPr>
              <a:lnSpc>
                <a:spcPct val="90000"/>
              </a:lnSpc>
            </a:pPr>
            <a:r>
              <a:rPr lang="en-US" sz="3300" dirty="0">
                <a:solidFill>
                  <a:schemeClr val="tx1"/>
                </a:solidFill>
                <a:latin typeface="Times New Roman" panose="02020603050405020304" pitchFamily="18" charset="0"/>
                <a:cs typeface="Times New Roman" panose="02020603050405020304" pitchFamily="18" charset="0"/>
              </a:rPr>
              <a:t>HOW THIS VIRTUOUS CICLE WAS POSSIBLE?</a:t>
            </a:r>
          </a:p>
        </p:txBody>
      </p:sp>
      <p:sp>
        <p:nvSpPr>
          <p:cNvPr id="21" name="Rectangle 20">
            <a:extLst>
              <a:ext uri="{FF2B5EF4-FFF2-40B4-BE49-F238E27FC236}">
                <a16:creationId xmlns:a16="http://schemas.microsoft.com/office/drawing/2014/main" id="{006EB36C-3364-407B-869F-3092395C3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5">
            <a:extLst>
              <a:ext uri="{FF2B5EF4-FFF2-40B4-BE49-F238E27FC236}">
                <a16:creationId xmlns:a16="http://schemas.microsoft.com/office/drawing/2014/main" id="{B4FCD7CF-9730-42FD-9C42-E33FE14DC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Segnaposto contenuto 2">
            <a:extLst>
              <a:ext uri="{FF2B5EF4-FFF2-40B4-BE49-F238E27FC236}">
                <a16:creationId xmlns:a16="http://schemas.microsoft.com/office/drawing/2014/main" id="{2D7FDE76-DC0B-482C-A86B-4026D468187E}"/>
              </a:ext>
            </a:extLst>
          </p:cNvPr>
          <p:cNvSpPr>
            <a:spLocks noGrp="1"/>
          </p:cNvSpPr>
          <p:nvPr>
            <p:ph idx="1"/>
          </p:nvPr>
        </p:nvSpPr>
        <p:spPr>
          <a:xfrm>
            <a:off x="648930" y="2543981"/>
            <a:ext cx="6783227" cy="3658689"/>
          </a:xfrm>
        </p:spPr>
        <p:txBody>
          <a:bodyPr>
            <a:normAutofit/>
          </a:bodyPr>
          <a:lstStyle/>
          <a:p>
            <a:pPr marL="0" indent="0" algn="just">
              <a:lnSpc>
                <a:spcPct val="90000"/>
              </a:lnSpc>
              <a:buNone/>
            </a:pPr>
            <a:r>
              <a:rPr lang="en-US" dirty="0">
                <a:solidFill>
                  <a:schemeClr val="bg1"/>
                </a:solidFill>
                <a:latin typeface="Times New Roman" panose="02020603050405020304" pitchFamily="18" charset="0"/>
                <a:cs typeface="Times New Roman" panose="02020603050405020304" pitchFamily="18" charset="0"/>
              </a:rPr>
              <a:t>There are at least two reasons why the described virtuous circle was sustainable in the Polish case:</a:t>
            </a:r>
          </a:p>
          <a:p>
            <a:pPr marL="0" indent="0" algn="just">
              <a:lnSpc>
                <a:spcPct val="90000"/>
              </a:lnSpc>
              <a:buNone/>
            </a:pPr>
            <a:endParaRPr lang="en-US" dirty="0">
              <a:solidFill>
                <a:schemeClr val="bg1"/>
              </a:solidFill>
              <a:latin typeface="Times New Roman" panose="02020603050405020304" pitchFamily="18" charset="0"/>
              <a:cs typeface="Times New Roman" panose="02020603050405020304" pitchFamily="18" charset="0"/>
            </a:endParaRPr>
          </a:p>
          <a:p>
            <a:pPr algn="just">
              <a:lnSpc>
                <a:spcPct val="90000"/>
              </a:lnSpc>
            </a:pPr>
            <a:r>
              <a:rPr lang="en-US" sz="1600" dirty="0">
                <a:solidFill>
                  <a:schemeClr val="bg1"/>
                </a:solidFill>
                <a:latin typeface="Times New Roman" panose="02020603050405020304" pitchFamily="18" charset="0"/>
                <a:cs typeface="Times New Roman" panose="02020603050405020304" pitchFamily="18" charset="0"/>
              </a:rPr>
              <a:t>Geopolitical reason: Poles have always considered themselves culturally linked with the West of Europe and were willing to undertake the necessary sacrifice to reach this goal. </a:t>
            </a:r>
          </a:p>
          <a:p>
            <a:pPr marL="0" indent="0" algn="just">
              <a:lnSpc>
                <a:spcPct val="90000"/>
              </a:lnSpc>
              <a:buNone/>
            </a:pPr>
            <a:endParaRPr lang="en-US" sz="1600" dirty="0">
              <a:solidFill>
                <a:schemeClr val="bg1"/>
              </a:solidFill>
              <a:latin typeface="Times New Roman" panose="02020603050405020304" pitchFamily="18" charset="0"/>
              <a:cs typeface="Times New Roman" panose="02020603050405020304" pitchFamily="18" charset="0"/>
            </a:endParaRPr>
          </a:p>
          <a:p>
            <a:pPr algn="just">
              <a:lnSpc>
                <a:spcPct val="90000"/>
              </a:lnSpc>
            </a:pPr>
            <a:r>
              <a:rPr lang="en-US" sz="1600" dirty="0">
                <a:solidFill>
                  <a:schemeClr val="bg1"/>
                </a:solidFill>
                <a:latin typeface="Times New Roman" panose="02020603050405020304" pitchFamily="18" charset="0"/>
                <a:cs typeface="Times New Roman" panose="02020603050405020304" pitchFamily="18" charset="0"/>
              </a:rPr>
              <a:t>Structural reason: in Poland, the minister of finance has more decision power than the other ministers. Consequently, any attempt of a complete reversal of some undertaken major reform never had a chance.</a:t>
            </a:r>
          </a:p>
          <a:p>
            <a:pPr>
              <a:lnSpc>
                <a:spcPct val="90000"/>
              </a:lnSpc>
            </a:pPr>
            <a:endParaRPr lang="en-US" sz="1600" dirty="0">
              <a:solidFill>
                <a:schemeClr val="bg1"/>
              </a:solidFill>
            </a:endParaRPr>
          </a:p>
        </p:txBody>
      </p:sp>
      <p:graphicFrame>
        <p:nvGraphicFramePr>
          <p:cNvPr id="13" name="Diagramma 12">
            <a:extLst>
              <a:ext uri="{FF2B5EF4-FFF2-40B4-BE49-F238E27FC236}">
                <a16:creationId xmlns:a16="http://schemas.microsoft.com/office/drawing/2014/main" id="{B905C580-40C0-4A4E-9C3F-A715E2AD6C56}"/>
              </a:ext>
            </a:extLst>
          </p:cNvPr>
          <p:cNvGraphicFramePr/>
          <p:nvPr>
            <p:extLst>
              <p:ext uri="{D42A27DB-BD31-4B8C-83A1-F6EECF244321}">
                <p14:modId xmlns:p14="http://schemas.microsoft.com/office/powerpoint/2010/main" val="2374239212"/>
              </p:ext>
            </p:extLst>
          </p:nvPr>
        </p:nvGraphicFramePr>
        <p:xfrm>
          <a:off x="7756471" y="2543981"/>
          <a:ext cx="4110911" cy="3658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2880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500"/>
                                        <p:tgtEl>
                                          <p:spTgt spid="13"/>
                                        </p:tgtEl>
                                      </p:cBhvr>
                                    </p:animEffect>
                                    <p:anim calcmode="lin" valueType="num">
                                      <p:cBhvr>
                                        <p:cTn id="11" dur="1500" fill="hold"/>
                                        <p:tgtEl>
                                          <p:spTgt spid="13"/>
                                        </p:tgtEl>
                                        <p:attrNameLst>
                                          <p:attrName>ppt_w</p:attrName>
                                        </p:attrNameLst>
                                      </p:cBhvr>
                                      <p:tavLst>
                                        <p:tav tm="0" fmla="#ppt_w*sin(2.5*pi*$)">
                                          <p:val>
                                            <p:fltVal val="0"/>
                                          </p:val>
                                        </p:tav>
                                        <p:tav tm="100000">
                                          <p:val>
                                            <p:fltVal val="1"/>
                                          </p:val>
                                        </p:tav>
                                      </p:tavLst>
                                    </p:anim>
                                    <p:anim calcmode="lin" valueType="num">
                                      <p:cBhvr>
                                        <p:cTn id="12" dur="1500" fill="hold"/>
                                        <p:tgtEl>
                                          <p:spTgt spid="13"/>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1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05E5-6698-4C8E-92A9-7A74494CA918}"/>
              </a:ext>
            </a:extLst>
          </p:cNvPr>
          <p:cNvSpPr>
            <a:spLocks noGrp="1"/>
          </p:cNvSpPr>
          <p:nvPr>
            <p:ph type="title"/>
          </p:nvPr>
        </p:nvSpPr>
        <p:spPr>
          <a:xfrm>
            <a:off x="646112" y="452718"/>
            <a:ext cx="4798176" cy="1248491"/>
          </a:xfrm>
        </p:spPr>
        <p:txBody>
          <a:bodyPr>
            <a:noAutofit/>
          </a:bodyPr>
          <a:lstStyle/>
          <a:p>
            <a:r>
              <a:rPr lang="en-US" sz="3600" dirty="0">
                <a:solidFill>
                  <a:schemeClr val="tx1"/>
                </a:solidFill>
                <a:latin typeface="Times New Roman" panose="02020603050405020304" pitchFamily="18" charset="0"/>
                <a:cs typeface="Times New Roman" panose="02020603050405020304" pitchFamily="18" charset="0"/>
              </a:rPr>
              <a:t>THE FAILURE OF MARKET SOCIALISM</a:t>
            </a:r>
          </a:p>
        </p:txBody>
      </p:sp>
      <p:sp>
        <p:nvSpPr>
          <p:cNvPr id="92" name="Rectangle 91">
            <a:extLst>
              <a:ext uri="{FF2B5EF4-FFF2-40B4-BE49-F238E27FC236}">
                <a16:creationId xmlns:a16="http://schemas.microsoft.com/office/drawing/2014/main" id="{B7371CF8-B54E-42D4-AD67-269537A3B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24">
            <a:extLst>
              <a:ext uri="{FF2B5EF4-FFF2-40B4-BE49-F238E27FC236}">
                <a16:creationId xmlns:a16="http://schemas.microsoft.com/office/drawing/2014/main" id="{83B509E1-9B27-4885-A0B4-440257033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Elemento grafico 4" descr="Stretta di mano">
            <a:extLst>
              <a:ext uri="{FF2B5EF4-FFF2-40B4-BE49-F238E27FC236}">
                <a16:creationId xmlns:a16="http://schemas.microsoft.com/office/drawing/2014/main" id="{FF1B5C35-9A73-4A77-B18B-F89865C53A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0124" y="852172"/>
            <a:ext cx="2520000" cy="2520000"/>
          </a:xfrm>
          <a:prstGeom prst="rect">
            <a:avLst/>
          </a:prstGeom>
          <a:effectLst/>
        </p:spPr>
      </p:pic>
      <p:sp>
        <p:nvSpPr>
          <p:cNvPr id="96" name="Rectangle 95">
            <a:extLst>
              <a:ext uri="{FF2B5EF4-FFF2-40B4-BE49-F238E27FC236}">
                <a16:creationId xmlns:a16="http://schemas.microsoft.com/office/drawing/2014/main" id="{2CF40EF5-2216-4152-8A57-D355ED297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Segnaposto contenuto 2">
            <a:extLst>
              <a:ext uri="{FF2B5EF4-FFF2-40B4-BE49-F238E27FC236}">
                <a16:creationId xmlns:a16="http://schemas.microsoft.com/office/drawing/2014/main" id="{548602AB-DD2B-4F91-A3ED-523E863160F4}"/>
              </a:ext>
            </a:extLst>
          </p:cNvPr>
          <p:cNvSpPr>
            <a:spLocks noGrp="1"/>
          </p:cNvSpPr>
          <p:nvPr>
            <p:ph idx="1"/>
          </p:nvPr>
        </p:nvSpPr>
        <p:spPr>
          <a:xfrm>
            <a:off x="644003" y="1810347"/>
            <a:ext cx="4797676" cy="4195481"/>
          </a:xfrm>
        </p:spPr>
        <p:txBody>
          <a:bodyPr>
            <a:noAutofit/>
          </a:bodyPr>
          <a:lstStyle/>
          <a:p>
            <a:pPr algn="just">
              <a:lnSpc>
                <a:spcPct val="90000"/>
              </a:lnSpc>
            </a:pPr>
            <a:r>
              <a:rPr lang="en-US" sz="1600" dirty="0">
                <a:latin typeface="Times New Roman" panose="02020603050405020304" pitchFamily="18" charset="0"/>
                <a:cs typeface="Times New Roman" panose="02020603050405020304" pitchFamily="18" charset="0"/>
              </a:rPr>
              <a:t>Communist governments in Hungary and Poland experimented market socialism, consisting in an attempt to apply market principles to centrally planned economies. </a:t>
            </a:r>
          </a:p>
          <a:p>
            <a:pPr algn="just">
              <a:lnSpc>
                <a:spcPct val="90000"/>
              </a:lnSpc>
            </a:pPr>
            <a:r>
              <a:rPr lang="en-US" sz="1600" dirty="0">
                <a:latin typeface="Times New Roman" panose="02020603050405020304" pitchFamily="18" charset="0"/>
                <a:cs typeface="Times New Roman" panose="02020603050405020304" pitchFamily="18" charset="0"/>
              </a:rPr>
              <a:t>Kornai (1986):</a:t>
            </a:r>
          </a:p>
          <a:p>
            <a:pPr lvl="1" algn="just">
              <a:lnSpc>
                <a:spcPct val="90000"/>
              </a:lnSpc>
            </a:pPr>
            <a:r>
              <a:rPr lang="en-US" sz="1400" dirty="0">
                <a:latin typeface="Times New Roman" panose="02020603050405020304" pitchFamily="18" charset="0"/>
                <a:cs typeface="Times New Roman" panose="02020603050405020304" pitchFamily="18" charset="0"/>
              </a:rPr>
              <a:t>the coexistence of bureaucratic (Soviet Nomenclature Monopoly) and market coordination is difficult. </a:t>
            </a:r>
          </a:p>
          <a:p>
            <a:pPr lvl="1" algn="just">
              <a:lnSpc>
                <a:spcPct val="90000"/>
              </a:lnSpc>
            </a:pPr>
            <a:r>
              <a:rPr lang="en-US" sz="1400" dirty="0">
                <a:latin typeface="Times New Roman" panose="02020603050405020304" pitchFamily="18" charset="0"/>
                <a:cs typeface="Times New Roman" panose="02020603050405020304" pitchFamily="18" charset="0"/>
              </a:rPr>
              <a:t>market coordination based on price signals, which influence the behavior of buyers and sellers, can’t survive when prices and the interests of bureaucrats from the center are hardly interlinked. </a:t>
            </a:r>
          </a:p>
          <a:p>
            <a:pPr lvl="2" algn="just">
              <a:lnSpc>
                <a:spcPct val="90000"/>
              </a:lnSpc>
            </a:pPr>
            <a:r>
              <a:rPr lang="en-US" sz="1400" dirty="0">
                <a:latin typeface="Times New Roman" panose="02020603050405020304" pitchFamily="18" charset="0"/>
                <a:cs typeface="Times New Roman" panose="02020603050405020304" pitchFamily="18" charset="0"/>
              </a:rPr>
              <a:t>Price signals cannot really influence the behavior of the agents. </a:t>
            </a:r>
          </a:p>
        </p:txBody>
      </p:sp>
      <p:pic>
        <p:nvPicPr>
          <p:cNvPr id="7" name="Elemento grafico 6" descr="Etichetta">
            <a:extLst>
              <a:ext uri="{FF2B5EF4-FFF2-40B4-BE49-F238E27FC236}">
                <a16:creationId xmlns:a16="http://schemas.microsoft.com/office/drawing/2014/main" id="{211FC01A-40FF-45CC-8671-70A585B045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0124" y="3485828"/>
            <a:ext cx="2520000" cy="2520000"/>
          </a:xfrm>
          <a:prstGeom prst="rect">
            <a:avLst/>
          </a:prstGeom>
          <a:effectLst/>
        </p:spPr>
      </p:pic>
    </p:spTree>
    <p:extLst>
      <p:ext uri="{BB962C8B-B14F-4D97-AF65-F5344CB8AC3E}">
        <p14:creationId xmlns:p14="http://schemas.microsoft.com/office/powerpoint/2010/main" val="337583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par>
                                <p:cTn id="12" presetID="53"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fltVal val="0"/>
                                          </p:val>
                                        </p:tav>
                                        <p:tav tm="100000">
                                          <p:val>
                                            <p:strVal val="#ppt_h"/>
                                          </p:val>
                                        </p:tav>
                                      </p:tavLst>
                                    </p:anim>
                                    <p:animEffect transition="in" filter="fade">
                                      <p:cBhvr>
                                        <p:cTn id="16" dur="750"/>
                                        <p:tgtEl>
                                          <p:spTgt spid="5"/>
                                        </p:tgtEl>
                                      </p:cBhvr>
                                    </p:animEffect>
                                  </p:childTnLst>
                                </p:cTn>
                              </p:par>
                            </p:childTnLst>
                          </p:cTn>
                        </p:par>
                        <p:par>
                          <p:cTn id="17" fill="hold">
                            <p:stCondLst>
                              <p:cond delay="1250"/>
                            </p:stCondLst>
                            <p:childTnLst>
                              <p:par>
                                <p:cTn id="18" presetID="10" presetClass="entr" presetSubtype="0" fill="hold" nodeType="afterEffect">
                                  <p:stCondLst>
                                    <p:cond delay="0"/>
                                  </p:stCondLst>
                                  <p:childTnLst>
                                    <p:set>
                                      <p:cBhvr>
                                        <p:cTn id="19" dur="1" fill="hold">
                                          <p:stCondLst>
                                            <p:cond delay="0"/>
                                          </p:stCondLst>
                                        </p:cTn>
                                        <p:tgtEl>
                                          <p:spTgt spid="56">
                                            <p:txEl>
                                              <p:pRg st="1" end="1"/>
                                            </p:txEl>
                                          </p:spTgt>
                                        </p:tgtEl>
                                        <p:attrNameLst>
                                          <p:attrName>style.visibility</p:attrName>
                                        </p:attrNameLst>
                                      </p:cBhvr>
                                      <p:to>
                                        <p:strVal val="visible"/>
                                      </p:to>
                                    </p:set>
                                    <p:animEffect transition="in" filter="fade">
                                      <p:cBhvr>
                                        <p:cTn id="20" dur="500"/>
                                        <p:tgtEl>
                                          <p:spTgt spid="56">
                                            <p:txEl>
                                              <p:pRg st="1" end="1"/>
                                            </p:txEl>
                                          </p:spTgt>
                                        </p:tgtEl>
                                      </p:cBhvr>
                                    </p:animEffect>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56">
                                            <p:txEl>
                                              <p:pRg st="2" end="2"/>
                                            </p:txEl>
                                          </p:spTgt>
                                        </p:tgtEl>
                                        <p:attrNameLst>
                                          <p:attrName>style.visibility</p:attrName>
                                        </p:attrNameLst>
                                      </p:cBhvr>
                                      <p:to>
                                        <p:strVal val="visible"/>
                                      </p:to>
                                    </p:set>
                                    <p:animEffect transition="in" filter="fade">
                                      <p:cBhvr>
                                        <p:cTn id="24" dur="500"/>
                                        <p:tgtEl>
                                          <p:spTgt spid="56">
                                            <p:txEl>
                                              <p:pRg st="2" end="2"/>
                                            </p:txEl>
                                          </p:spTgt>
                                        </p:tgtEl>
                                      </p:cBhvr>
                                    </p:animEffect>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56">
                                            <p:txEl>
                                              <p:pRg st="3" end="3"/>
                                            </p:txEl>
                                          </p:spTgt>
                                        </p:tgtEl>
                                        <p:attrNameLst>
                                          <p:attrName>style.visibility</p:attrName>
                                        </p:attrNameLst>
                                      </p:cBhvr>
                                      <p:to>
                                        <p:strVal val="visible"/>
                                      </p:to>
                                    </p:set>
                                    <p:animEffect transition="in" filter="fade">
                                      <p:cBhvr>
                                        <p:cTn id="28" dur="500"/>
                                        <p:tgtEl>
                                          <p:spTgt spid="56">
                                            <p:txEl>
                                              <p:pRg st="3" end="3"/>
                                            </p:txEl>
                                          </p:spTgt>
                                        </p:tgtEl>
                                      </p:cBhvr>
                                    </p:animEffect>
                                  </p:childTnLst>
                                </p:cTn>
                              </p:par>
                            </p:childTnLst>
                          </p:cTn>
                        </p:par>
                        <p:par>
                          <p:cTn id="29" fill="hold">
                            <p:stCondLst>
                              <p:cond delay="2750"/>
                            </p:stCondLst>
                            <p:childTnLst>
                              <p:par>
                                <p:cTn id="30" presetID="10" presetClass="entr" presetSubtype="0" fill="hold" nodeType="afterEffect">
                                  <p:stCondLst>
                                    <p:cond delay="0"/>
                                  </p:stCondLst>
                                  <p:childTnLst>
                                    <p:set>
                                      <p:cBhvr>
                                        <p:cTn id="31" dur="1" fill="hold">
                                          <p:stCondLst>
                                            <p:cond delay="0"/>
                                          </p:stCondLst>
                                        </p:cTn>
                                        <p:tgtEl>
                                          <p:spTgt spid="56">
                                            <p:txEl>
                                              <p:pRg st="4" end="4"/>
                                            </p:txEl>
                                          </p:spTgt>
                                        </p:tgtEl>
                                        <p:attrNameLst>
                                          <p:attrName>style.visibility</p:attrName>
                                        </p:attrNameLst>
                                      </p:cBhvr>
                                      <p:to>
                                        <p:strVal val="visible"/>
                                      </p:to>
                                    </p:set>
                                    <p:animEffect transition="in" filter="fade">
                                      <p:cBhvr>
                                        <p:cTn id="32" dur="500"/>
                                        <p:tgtEl>
                                          <p:spTgt spid="56">
                                            <p:txEl>
                                              <p:pRg st="4" end="4"/>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fltVal val="0"/>
                                          </p:val>
                                        </p:tav>
                                        <p:tav tm="100000">
                                          <p:val>
                                            <p:strVal val="#ppt_w"/>
                                          </p:val>
                                        </p:tav>
                                      </p:tavLst>
                                    </p:anim>
                                    <p:anim calcmode="lin" valueType="num">
                                      <p:cBhvr>
                                        <p:cTn id="36" dur="750" fill="hold"/>
                                        <p:tgtEl>
                                          <p:spTgt spid="7"/>
                                        </p:tgtEl>
                                        <p:attrNameLst>
                                          <p:attrName>ppt_h</p:attrName>
                                        </p:attrNameLst>
                                      </p:cBhvr>
                                      <p:tavLst>
                                        <p:tav tm="0">
                                          <p:val>
                                            <p:fltVal val="0"/>
                                          </p:val>
                                        </p:tav>
                                        <p:tav tm="100000">
                                          <p:val>
                                            <p:strVal val="#ppt_h"/>
                                          </p:val>
                                        </p:tav>
                                      </p:tavLst>
                                    </p:anim>
                                    <p:animEffect transition="in" filter="fade">
                                      <p:cBhvr>
                                        <p:cTn id="3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6" name="Rectangle 2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38" name="Freeform: Shape 3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a:extLst>
              <a:ext uri="{FF2B5EF4-FFF2-40B4-BE49-F238E27FC236}">
                <a16:creationId xmlns:a16="http://schemas.microsoft.com/office/drawing/2014/main" id="{BEE33BC9-9B88-4644-93FC-A7CE967E8423}"/>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latin typeface="Times New Roman" panose="02020603050405020304" pitchFamily="18" charset="0"/>
                <a:cs typeface="Times New Roman" panose="02020603050405020304" pitchFamily="18" charset="0"/>
              </a:rPr>
              <a:t>POLAND’ START CONDIDIONS</a:t>
            </a:r>
          </a:p>
        </p:txBody>
      </p:sp>
      <p:sp>
        <p:nvSpPr>
          <p:cNvPr id="3" name="Segnaposto contenuto 2">
            <a:extLst>
              <a:ext uri="{FF2B5EF4-FFF2-40B4-BE49-F238E27FC236}">
                <a16:creationId xmlns:a16="http://schemas.microsoft.com/office/drawing/2014/main" id="{2D7FDE76-DC0B-482C-A86B-4026D468187E}"/>
              </a:ext>
            </a:extLst>
          </p:cNvPr>
          <p:cNvSpPr>
            <a:spLocks noGrp="1"/>
          </p:cNvSpPr>
          <p:nvPr>
            <p:ph idx="1"/>
          </p:nvPr>
        </p:nvSpPr>
        <p:spPr>
          <a:xfrm>
            <a:off x="1103312" y="2588000"/>
            <a:ext cx="8947522" cy="3817282"/>
          </a:xfrm>
        </p:spPr>
        <p:txBody>
          <a:bodyPr>
            <a:normAutofit/>
          </a:bodyPr>
          <a:lstStyle/>
          <a:p>
            <a:pPr marL="0" indent="0" algn="just">
              <a:lnSpc>
                <a:spcPct val="90000"/>
              </a:lnSpc>
              <a:buNone/>
            </a:pPr>
            <a:r>
              <a:rPr lang="en-US" sz="1800" dirty="0">
                <a:latin typeface="Times New Roman" panose="02020603050405020304" pitchFamily="18" charset="0"/>
                <a:cs typeface="Times New Roman" panose="02020603050405020304" pitchFamily="18" charset="0"/>
              </a:rPr>
              <a:t>A centrally planned economy is supply constrained: the quantity demanded far exceeds the quantity supplied. </a:t>
            </a:r>
          </a:p>
          <a:p>
            <a:pPr algn="just">
              <a:lnSpc>
                <a:spcPct val="90000"/>
              </a:lnSpc>
            </a:pPr>
            <a:r>
              <a:rPr lang="en-US" sz="1800" dirty="0">
                <a:latin typeface="Times New Roman" panose="02020603050405020304" pitchFamily="18" charset="0"/>
                <a:cs typeface="Times New Roman" panose="02020603050405020304" pitchFamily="18" charset="0"/>
              </a:rPr>
              <a:t>Two important implications for reformers:</a:t>
            </a:r>
          </a:p>
          <a:p>
            <a:pPr lvl="1" algn="just">
              <a:lnSpc>
                <a:spcPct val="90000"/>
              </a:lnSpc>
            </a:pPr>
            <a:r>
              <a:rPr lang="en-US" sz="1400" dirty="0">
                <a:latin typeface="Times New Roman" panose="02020603050405020304" pitchFamily="18" charset="0"/>
                <a:cs typeface="Times New Roman" panose="02020603050405020304" pitchFamily="18" charset="0"/>
              </a:rPr>
              <a:t>firms in a supply constrained economy can sell all of their output independent of the quality of their products and irrespective of consumer preferences.</a:t>
            </a:r>
          </a:p>
          <a:p>
            <a:pPr lvl="1" algn="just">
              <a:lnSpc>
                <a:spcPct val="90000"/>
              </a:lnSpc>
            </a:pPr>
            <a:r>
              <a:rPr lang="en-US" sz="1400" dirty="0">
                <a:latin typeface="Times New Roman" panose="02020603050405020304" pitchFamily="18" charset="0"/>
                <a:cs typeface="Times New Roman" panose="02020603050405020304" pitchFamily="18" charset="0"/>
              </a:rPr>
              <a:t>large stock of forced savings, the so called “monetary overhang”. </a:t>
            </a:r>
            <a:endParaRPr lang="en-US" sz="1800" dirty="0">
              <a:latin typeface="Times New Roman" panose="02020603050405020304" pitchFamily="18" charset="0"/>
              <a:cs typeface="Times New Roman" panose="02020603050405020304" pitchFamily="18" charset="0"/>
            </a:endParaRPr>
          </a:p>
          <a:p>
            <a:pPr algn="just">
              <a:lnSpc>
                <a:spcPct val="90000"/>
              </a:lnSpc>
            </a:pPr>
            <a:r>
              <a:rPr lang="en-US" sz="1800" dirty="0">
                <a:latin typeface="Times New Roman" panose="02020603050405020304" pitchFamily="18" charset="0"/>
                <a:cs typeface="Times New Roman" panose="02020603050405020304" pitchFamily="18" charset="0"/>
              </a:rPr>
              <a:t>No social security system under central planning. Apart from pensions, all other benefits were given to workers by the firm where they worked</a:t>
            </a:r>
          </a:p>
          <a:p>
            <a:pPr lvl="1" algn="just">
              <a:lnSpc>
                <a:spcPct val="90000"/>
              </a:lnSpc>
            </a:pPr>
            <a:r>
              <a:rPr lang="en-US" sz="1400" dirty="0">
                <a:latin typeface="Times New Roman" panose="02020603050405020304" pitchFamily="18" charset="0"/>
                <a:cs typeface="Times New Roman" panose="02020603050405020304" pitchFamily="18" charset="0"/>
              </a:rPr>
              <a:t>provide “social assets” in possession of firms since firms could no longer afford to provide these services to their workers. This social safety net became necessary since reforms created unemployment and increased poverty in the country, at least temporarily. </a:t>
            </a:r>
          </a:p>
          <a:p>
            <a:pPr>
              <a:lnSpc>
                <a:spcPct val="90000"/>
              </a:lnSpc>
            </a:pPr>
            <a:endParaRPr lang="en-US" sz="1900" dirty="0"/>
          </a:p>
        </p:txBody>
      </p:sp>
    </p:spTree>
    <p:extLst>
      <p:ext uri="{BB962C8B-B14F-4D97-AF65-F5344CB8AC3E}">
        <p14:creationId xmlns:p14="http://schemas.microsoft.com/office/powerpoint/2010/main" val="2373429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8405E5-6698-4C8E-92A9-7A74494CA918}"/>
              </a:ext>
            </a:extLst>
          </p:cNvPr>
          <p:cNvSpPr>
            <a:spLocks noGrp="1"/>
          </p:cNvSpPr>
          <p:nvPr>
            <p:ph type="title"/>
          </p:nvPr>
        </p:nvSpPr>
        <p:spPr>
          <a:xfrm>
            <a:off x="646112" y="452718"/>
            <a:ext cx="4798176" cy="1400530"/>
          </a:xfrm>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SOEs AND THE TRANSITION</a:t>
            </a:r>
          </a:p>
        </p:txBody>
      </p:sp>
      <p:sp>
        <p:nvSpPr>
          <p:cNvPr id="92" name="Rectangle 91">
            <a:extLst>
              <a:ext uri="{FF2B5EF4-FFF2-40B4-BE49-F238E27FC236}">
                <a16:creationId xmlns:a16="http://schemas.microsoft.com/office/drawing/2014/main" id="{B7371CF8-B54E-42D4-AD67-269537A3B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24">
            <a:extLst>
              <a:ext uri="{FF2B5EF4-FFF2-40B4-BE49-F238E27FC236}">
                <a16:creationId xmlns:a16="http://schemas.microsoft.com/office/drawing/2014/main" id="{83B509E1-9B27-4885-A0B4-440257033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CF40EF5-2216-4152-8A57-D355ED297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Segnaposto contenuto 2">
            <a:extLst>
              <a:ext uri="{FF2B5EF4-FFF2-40B4-BE49-F238E27FC236}">
                <a16:creationId xmlns:a16="http://schemas.microsoft.com/office/drawing/2014/main" id="{548602AB-DD2B-4F91-A3ED-523E863160F4}"/>
              </a:ext>
            </a:extLst>
          </p:cNvPr>
          <p:cNvSpPr>
            <a:spLocks noGrp="1"/>
          </p:cNvSpPr>
          <p:nvPr>
            <p:ph idx="1"/>
          </p:nvPr>
        </p:nvSpPr>
        <p:spPr>
          <a:xfrm>
            <a:off x="646113" y="2052918"/>
            <a:ext cx="4797676" cy="4352364"/>
          </a:xfrm>
        </p:spPr>
        <p:txBody>
          <a:bodyPr>
            <a:normAutofit/>
          </a:bodyPr>
          <a:lstStyle/>
          <a:p>
            <a:pPr algn="just">
              <a:lnSpc>
                <a:spcPct val="90000"/>
              </a:lnSpc>
            </a:pPr>
            <a:r>
              <a:rPr lang="en-US" sz="1700" dirty="0">
                <a:latin typeface="Times New Roman" panose="02020603050405020304" pitchFamily="18" charset="0"/>
                <a:cs typeface="Times New Roman" panose="02020603050405020304" pitchFamily="18" charset="0"/>
              </a:rPr>
              <a:t>SOEs were the dominant economic units in the Polish economy. </a:t>
            </a:r>
          </a:p>
          <a:p>
            <a:pPr lvl="1" algn="just">
              <a:lnSpc>
                <a:spcPct val="90000"/>
              </a:lnSpc>
            </a:pPr>
            <a:r>
              <a:rPr lang="en-US" sz="1400" dirty="0">
                <a:latin typeface="Times New Roman" panose="02020603050405020304" pitchFamily="18" charset="0"/>
                <a:cs typeface="Times New Roman" panose="02020603050405020304" pitchFamily="18" charset="0"/>
              </a:rPr>
              <a:t>most of the physical capital in the economy was owned by the state and nearly the entire stock of capital had to be privatized </a:t>
            </a:r>
          </a:p>
          <a:p>
            <a:pPr algn="just">
              <a:lnSpc>
                <a:spcPct val="90000"/>
              </a:lnSpc>
            </a:pPr>
            <a:r>
              <a:rPr lang="en-US" sz="1700" dirty="0">
                <a:latin typeface="Times New Roman" panose="02020603050405020304" pitchFamily="18" charset="0"/>
                <a:cs typeface="Times New Roman" panose="02020603050405020304" pitchFamily="18" charset="0"/>
              </a:rPr>
              <a:t>Many SOEs had “soft budget constraints”. </a:t>
            </a:r>
          </a:p>
          <a:p>
            <a:pPr lvl="1" algn="just">
              <a:lnSpc>
                <a:spcPct val="90000"/>
              </a:lnSpc>
            </a:pPr>
            <a:r>
              <a:rPr lang="en-US" sz="1400" dirty="0">
                <a:latin typeface="Times New Roman" panose="02020603050405020304" pitchFamily="18" charset="0"/>
                <a:cs typeface="Times New Roman" panose="02020603050405020304" pitchFamily="18" charset="0"/>
              </a:rPr>
              <a:t>redistribution of funds between profit making to loss making firms </a:t>
            </a:r>
          </a:p>
          <a:p>
            <a:pPr lvl="1" algn="just">
              <a:lnSpc>
                <a:spcPct val="90000"/>
              </a:lnSpc>
            </a:pPr>
            <a:r>
              <a:rPr lang="en-US" sz="1400" dirty="0">
                <a:latin typeface="Times New Roman" panose="02020603050405020304" pitchFamily="18" charset="0"/>
                <a:cs typeface="Times New Roman" panose="02020603050405020304" pitchFamily="18" charset="0"/>
              </a:rPr>
              <a:t>managers did not have to care about an efficient use of resources</a:t>
            </a:r>
          </a:p>
          <a:p>
            <a:pPr algn="just">
              <a:lnSpc>
                <a:spcPct val="90000"/>
              </a:lnSpc>
            </a:pPr>
            <a:r>
              <a:rPr lang="en-US" sz="1700" dirty="0">
                <a:latin typeface="Times New Roman" panose="02020603050405020304" pitchFamily="18" charset="0"/>
                <a:cs typeface="Times New Roman" panose="02020603050405020304" pitchFamily="18" charset="0"/>
              </a:rPr>
              <a:t>Imposition of “hard budget constraints” (total revenues ≥ total costs): </a:t>
            </a:r>
          </a:p>
          <a:p>
            <a:pPr lvl="1" algn="just">
              <a:lnSpc>
                <a:spcPct val="90000"/>
              </a:lnSpc>
            </a:pPr>
            <a:r>
              <a:rPr lang="en-US" sz="1400" dirty="0">
                <a:latin typeface="Times New Roman" panose="02020603050405020304" pitchFamily="18" charset="0"/>
                <a:cs typeface="Times New Roman" panose="02020603050405020304" pitchFamily="18" charset="0"/>
              </a:rPr>
              <a:t>slashed subsidies to SOEs and made managers more responsive to their firm’s performances</a:t>
            </a:r>
          </a:p>
          <a:p>
            <a:pPr indent="-285750" algn="just">
              <a:lnSpc>
                <a:spcPct val="90000"/>
              </a:lnSpc>
            </a:pPr>
            <a:r>
              <a:rPr lang="en-US" sz="1600" dirty="0">
                <a:latin typeface="Times New Roman" panose="02020603050405020304" pitchFamily="18" charset="0"/>
                <a:cs typeface="Times New Roman" panose="02020603050405020304" pitchFamily="18" charset="0"/>
              </a:rPr>
              <a:t>They had to be careful: </a:t>
            </a:r>
            <a:r>
              <a:rPr lang="en-US" sz="1600" i="1" u="sng" dirty="0">
                <a:latin typeface="Times New Roman" panose="02020603050405020304" pitchFamily="18" charset="0"/>
                <a:cs typeface="Times New Roman" panose="02020603050405020304" pitchFamily="18" charset="0"/>
              </a:rPr>
              <a:t>fall in SOEs’ revenues = less taxes payed</a:t>
            </a:r>
          </a:p>
        </p:txBody>
      </p:sp>
      <p:pic>
        <p:nvPicPr>
          <p:cNvPr id="10" name="Elemento grafico 9" descr="Forbici">
            <a:extLst>
              <a:ext uri="{FF2B5EF4-FFF2-40B4-BE49-F238E27FC236}">
                <a16:creationId xmlns:a16="http://schemas.microsoft.com/office/drawing/2014/main" id="{2E29311C-1942-4190-87B0-379B72B09E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2475" y="1269000"/>
            <a:ext cx="4320000" cy="4320000"/>
          </a:xfrm>
          <a:prstGeom prst="rect">
            <a:avLst/>
          </a:prstGeom>
        </p:spPr>
      </p:pic>
    </p:spTree>
    <p:extLst>
      <p:ext uri="{BB962C8B-B14F-4D97-AF65-F5344CB8AC3E}">
        <p14:creationId xmlns:p14="http://schemas.microsoft.com/office/powerpoint/2010/main" val="3842082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6">
                                            <p:txEl>
                                              <p:pRg st="1" end="1"/>
                                            </p:txEl>
                                          </p:spTgt>
                                        </p:tgtEl>
                                        <p:attrNameLst>
                                          <p:attrName>style.visibility</p:attrName>
                                        </p:attrNameLst>
                                      </p:cBhvr>
                                      <p:to>
                                        <p:strVal val="visible"/>
                                      </p:to>
                                    </p:set>
                                    <p:animEffect transition="in" filter="fade">
                                      <p:cBhvr>
                                        <p:cTn id="15" dur="500"/>
                                        <p:tgtEl>
                                          <p:spTgt spid="56">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6">
                                            <p:txEl>
                                              <p:pRg st="2" end="2"/>
                                            </p:txEl>
                                          </p:spTgt>
                                        </p:tgtEl>
                                        <p:attrNameLst>
                                          <p:attrName>style.visibility</p:attrName>
                                        </p:attrNameLst>
                                      </p:cBhvr>
                                      <p:to>
                                        <p:strVal val="visible"/>
                                      </p:to>
                                    </p:set>
                                    <p:animEffect transition="in" filter="fade">
                                      <p:cBhvr>
                                        <p:cTn id="19" dur="500"/>
                                        <p:tgtEl>
                                          <p:spTgt spid="56">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6">
                                            <p:txEl>
                                              <p:pRg st="3" end="3"/>
                                            </p:txEl>
                                          </p:spTgt>
                                        </p:tgtEl>
                                        <p:attrNameLst>
                                          <p:attrName>style.visibility</p:attrName>
                                        </p:attrNameLst>
                                      </p:cBhvr>
                                      <p:to>
                                        <p:strVal val="visible"/>
                                      </p:to>
                                    </p:set>
                                    <p:animEffect transition="in" filter="fade">
                                      <p:cBhvr>
                                        <p:cTn id="23" dur="500"/>
                                        <p:tgtEl>
                                          <p:spTgt spid="56">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6">
                                            <p:txEl>
                                              <p:pRg st="4" end="4"/>
                                            </p:txEl>
                                          </p:spTgt>
                                        </p:tgtEl>
                                        <p:attrNameLst>
                                          <p:attrName>style.visibility</p:attrName>
                                        </p:attrNameLst>
                                      </p:cBhvr>
                                      <p:to>
                                        <p:strVal val="visible"/>
                                      </p:to>
                                    </p:set>
                                    <p:animEffect transition="in" filter="fade">
                                      <p:cBhvr>
                                        <p:cTn id="27" dur="500"/>
                                        <p:tgtEl>
                                          <p:spTgt spid="56">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6">
                                            <p:txEl>
                                              <p:pRg st="5" end="5"/>
                                            </p:txEl>
                                          </p:spTgt>
                                        </p:tgtEl>
                                        <p:attrNameLst>
                                          <p:attrName>style.visibility</p:attrName>
                                        </p:attrNameLst>
                                      </p:cBhvr>
                                      <p:to>
                                        <p:strVal val="visible"/>
                                      </p:to>
                                    </p:set>
                                    <p:animEffect transition="in" filter="fade">
                                      <p:cBhvr>
                                        <p:cTn id="31" dur="500"/>
                                        <p:tgtEl>
                                          <p:spTgt spid="56">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6">
                                            <p:txEl>
                                              <p:pRg st="6" end="6"/>
                                            </p:txEl>
                                          </p:spTgt>
                                        </p:tgtEl>
                                        <p:attrNameLst>
                                          <p:attrName>style.visibility</p:attrName>
                                        </p:attrNameLst>
                                      </p:cBhvr>
                                      <p:to>
                                        <p:strVal val="visible"/>
                                      </p:to>
                                    </p:set>
                                    <p:animEffect transition="in" filter="fade">
                                      <p:cBhvr>
                                        <p:cTn id="35" dur="500"/>
                                        <p:tgtEl>
                                          <p:spTgt spid="56">
                                            <p:txEl>
                                              <p:pRg st="6" end="6"/>
                                            </p:txEl>
                                          </p:spTgt>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6">
                                            <p:txEl>
                                              <p:pRg st="7" end="7"/>
                                            </p:txEl>
                                          </p:spTgt>
                                        </p:tgtEl>
                                        <p:attrNameLst>
                                          <p:attrName>style.visibility</p:attrName>
                                        </p:attrNameLst>
                                      </p:cBhvr>
                                      <p:to>
                                        <p:strVal val="visible"/>
                                      </p:to>
                                    </p:set>
                                    <p:animEffect transition="in" filter="fade">
                                      <p:cBhvr>
                                        <p:cTn id="43" dur="500"/>
                                        <p:tgtEl>
                                          <p:spTgt spid="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6" name="Rectangle 2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38" name="Freeform: Shape 3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a:extLst>
              <a:ext uri="{FF2B5EF4-FFF2-40B4-BE49-F238E27FC236}">
                <a16:creationId xmlns:a16="http://schemas.microsoft.com/office/drawing/2014/main" id="{BEE33BC9-9B88-4644-93FC-A7CE967E8423}"/>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latin typeface="Times New Roman" panose="02020603050405020304" pitchFamily="18" charset="0"/>
                <a:cs typeface="Times New Roman" panose="02020603050405020304" pitchFamily="18" charset="0"/>
              </a:rPr>
              <a:t>“BIG BANG” REFORMS VS. GRADUALIST REFORMS</a:t>
            </a:r>
          </a:p>
        </p:txBody>
      </p:sp>
      <p:sp>
        <p:nvSpPr>
          <p:cNvPr id="3" name="Segnaposto contenuto 2">
            <a:extLst>
              <a:ext uri="{FF2B5EF4-FFF2-40B4-BE49-F238E27FC236}">
                <a16:creationId xmlns:a16="http://schemas.microsoft.com/office/drawing/2014/main" id="{2D7FDE76-DC0B-482C-A86B-4026D468187E}"/>
              </a:ext>
            </a:extLst>
          </p:cNvPr>
          <p:cNvSpPr>
            <a:spLocks noGrp="1"/>
          </p:cNvSpPr>
          <p:nvPr>
            <p:ph idx="1"/>
          </p:nvPr>
        </p:nvSpPr>
        <p:spPr>
          <a:xfrm>
            <a:off x="1103312" y="2588000"/>
            <a:ext cx="8947522" cy="3817282"/>
          </a:xfrm>
        </p:spPr>
        <p:txBody>
          <a:bodyPr>
            <a:normAutofit/>
          </a:bodyPr>
          <a:lstStyle/>
          <a:p>
            <a:pPr marL="0" indent="0" algn="just">
              <a:lnSpc>
                <a:spcPct val="90000"/>
              </a:lnSpc>
              <a:buNone/>
            </a:pPr>
            <a:r>
              <a:rPr lang="en-US" sz="1600" dirty="0">
                <a:latin typeface="Times New Roman" panose="02020603050405020304" pitchFamily="18" charset="0"/>
                <a:cs typeface="Times New Roman" panose="02020603050405020304" pitchFamily="18" charset="0"/>
              </a:rPr>
              <a:t>Price liberalization, trade liberalization and macroeconomic stabilization are all policies that can be implemented essentially overnight:</a:t>
            </a:r>
          </a:p>
          <a:p>
            <a:pPr marL="0" indent="0" algn="just">
              <a:lnSpc>
                <a:spcPct val="90000"/>
              </a:lnSpc>
              <a:buNone/>
            </a:pPr>
            <a:endParaRPr lang="en-US" sz="1600" dirty="0">
              <a:latin typeface="Times New Roman" panose="02020603050405020304" pitchFamily="18" charset="0"/>
              <a:cs typeface="Times New Roman" panose="02020603050405020304" pitchFamily="18" charset="0"/>
            </a:endParaRPr>
          </a:p>
          <a:p>
            <a:pPr algn="just">
              <a:lnSpc>
                <a:spcPct val="90000"/>
              </a:lnSpc>
            </a:pPr>
            <a:r>
              <a:rPr lang="en-US" sz="1600" dirty="0">
                <a:latin typeface="Times New Roman" panose="02020603050405020304" pitchFamily="18" charset="0"/>
                <a:cs typeface="Times New Roman" panose="02020603050405020304" pitchFamily="18" charset="0"/>
              </a:rPr>
              <a:t>those who favor gradualism make the point that it might be politically more feasible to implement the one reform which promises the best pay-off to the population, otherwise the public might turn against further reforms. </a:t>
            </a:r>
          </a:p>
          <a:p>
            <a:pPr algn="just">
              <a:lnSpc>
                <a:spcPct val="90000"/>
              </a:lnSpc>
            </a:pPr>
            <a:endParaRPr lang="en-US" sz="1600" dirty="0">
              <a:latin typeface="Times New Roman" panose="02020603050405020304" pitchFamily="18" charset="0"/>
              <a:cs typeface="Times New Roman" panose="02020603050405020304" pitchFamily="18" charset="0"/>
            </a:endParaRPr>
          </a:p>
          <a:p>
            <a:pPr algn="just">
              <a:lnSpc>
                <a:spcPct val="90000"/>
              </a:lnSpc>
            </a:pPr>
            <a:r>
              <a:rPr lang="en-US" sz="1600" dirty="0">
                <a:latin typeface="Times New Roman" panose="02020603050405020304" pitchFamily="18" charset="0"/>
                <a:cs typeface="Times New Roman" panose="02020603050405020304" pitchFamily="18" charset="0"/>
              </a:rPr>
              <a:t>a “big bang” approach combining price and trade liberalization would have a larger positive effect on the efficiency of the economy because of the complementarities of the individual reform policies. </a:t>
            </a:r>
          </a:p>
          <a:p>
            <a:pPr lvl="1" algn="just">
              <a:lnSpc>
                <a:spcPct val="90000"/>
              </a:lnSpc>
            </a:pPr>
            <a:r>
              <a:rPr lang="en-US" sz="1400" dirty="0">
                <a:latin typeface="Times New Roman" panose="02020603050405020304" pitchFamily="18" charset="0"/>
                <a:cs typeface="Times New Roman" panose="02020603050405020304" pitchFamily="18" charset="0"/>
              </a:rPr>
              <a:t>the last communist government had allowed a deterioration of the status quo to a degree that made in my opinion the simultaneous introduction of several reforms inevitable. </a:t>
            </a:r>
          </a:p>
        </p:txBody>
      </p:sp>
    </p:spTree>
    <p:extLst>
      <p:ext uri="{BB962C8B-B14F-4D97-AF65-F5344CB8AC3E}">
        <p14:creationId xmlns:p14="http://schemas.microsoft.com/office/powerpoint/2010/main" val="25410580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otalTime>153</TotalTime>
  <Words>2400</Words>
  <Application>Microsoft Office PowerPoint</Application>
  <PresentationFormat>Widescreen</PresentationFormat>
  <Paragraphs>227</Paragraphs>
  <Slides>30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30</vt:i4>
      </vt:variant>
    </vt:vector>
  </HeadingPairs>
  <TitlesOfParts>
    <vt:vector size="36" baseType="lpstr">
      <vt:lpstr>Arial</vt:lpstr>
      <vt:lpstr>Century Gothic</vt:lpstr>
      <vt:lpstr>Times New Roman</vt:lpstr>
      <vt:lpstr>Wingdings</vt:lpstr>
      <vt:lpstr>Wingdings 3</vt:lpstr>
      <vt:lpstr>Ione</vt:lpstr>
      <vt:lpstr>The Polish Growth Miracle: Legacy of Persistent Reform Efforts  by Hartmut Lehmann </vt:lpstr>
      <vt:lpstr>INTRODUCTION</vt:lpstr>
      <vt:lpstr>POLISH GOVERNMENTS SINCE 1990</vt:lpstr>
      <vt:lpstr>BIRD’S EYE ON POLISH GOVERMENTS </vt:lpstr>
      <vt:lpstr>HOW THIS VIRTUOUS CICLE WAS POSSIBLE?</vt:lpstr>
      <vt:lpstr>THE FAILURE OF MARKET SOCIALISM</vt:lpstr>
      <vt:lpstr>POLAND’ START CONDIDIONS</vt:lpstr>
      <vt:lpstr>SOEs AND THE TRANSITION</vt:lpstr>
      <vt:lpstr>“BIG BANG” REFORMS VS. GRADUALIST REFORMS</vt:lpstr>
      <vt:lpstr>CONFIDENCE IN THE GOVERNMENT</vt:lpstr>
      <vt:lpstr>THE REFORM IN SOME DETAIL</vt:lpstr>
      <vt:lpstr>I - MONETARY AND PRICE STABILIZATION 1. PRICE LIBERALIZATION</vt:lpstr>
      <vt:lpstr>2. LIQUIDITY SQUEEZE</vt:lpstr>
      <vt:lpstr>3. REGAINING CONTROL OF THE GOVERNMENT BUDGET</vt:lpstr>
      <vt:lpstr>4. UNIFIED EXCHANGE RATE</vt:lpstr>
      <vt:lpstr>5. TAX-BASED INCOME POLICY</vt:lpstr>
      <vt:lpstr>II - STRUCTURAL ADJUSTMENTS</vt:lpstr>
      <vt:lpstr>III – FOREIGN ECONOMIC ASSISTANCE</vt:lpstr>
      <vt:lpstr>THE REFORM PROGRAM AND THE BEHAVIOR OF NEW PRIVATE FIRMS AND SOES</vt:lpstr>
      <vt:lpstr>SOEs</vt:lpstr>
      <vt:lpstr>THE HEALTH CARE REFORM</vt:lpstr>
      <vt:lpstr>THE ADMINISTRATIVE REFORM</vt:lpstr>
      <vt:lpstr>THE EDUCATION REFORM</vt:lpstr>
      <vt:lpstr>THE PENSION REFORM</vt:lpstr>
      <vt:lpstr>IMPLEMENTATION</vt:lpstr>
      <vt:lpstr>THE POLISH LABOUR MARKET</vt:lpstr>
      <vt:lpstr>POLISH LABOUR MARKET – DEMAND SIDE</vt:lpstr>
      <vt:lpstr>POLISH LABOUR MARKET – SUPPLY SIDE</vt:lpstr>
      <vt:lpstr>TO SUM UP</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Polish Growth Miracle: Legacy of Persistent Reform Efforts  by Hartmut Lehmann </dc:title>
  <dc:creator>Alessandro Venturini</dc:creator>
  <cp:lastModifiedBy>Alessandro Venturini</cp:lastModifiedBy>
  <cp:revision>5</cp:revision>
  <dcterms:created xsi:type="dcterms:W3CDTF">2019-04-03T15:36:01Z</dcterms:created>
  <dcterms:modified xsi:type="dcterms:W3CDTF">2019-04-04T07:01:37Z</dcterms:modified>
</cp:coreProperties>
</file>